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3" r:id="rId4"/>
    <p:sldId id="284" r:id="rId5"/>
    <p:sldId id="285" r:id="rId6"/>
    <p:sldId id="286" r:id="rId7"/>
    <p:sldId id="287" r:id="rId8"/>
    <p:sldId id="276" r:id="rId9"/>
    <p:sldId id="288" r:id="rId10"/>
    <p:sldId id="311" r:id="rId11"/>
    <p:sldId id="312" r:id="rId12"/>
    <p:sldId id="279" r:id="rId13"/>
    <p:sldId id="280" r:id="rId14"/>
    <p:sldId id="306" r:id="rId15"/>
    <p:sldId id="307" r:id="rId16"/>
    <p:sldId id="308" r:id="rId17"/>
    <p:sldId id="313" r:id="rId18"/>
    <p:sldId id="257" r:id="rId19"/>
    <p:sldId id="262" r:id="rId20"/>
    <p:sldId id="273" r:id="rId21"/>
    <p:sldId id="264" r:id="rId22"/>
    <p:sldId id="266" r:id="rId23"/>
    <p:sldId id="268" r:id="rId24"/>
    <p:sldId id="269" r:id="rId25"/>
    <p:sldId id="270" r:id="rId26"/>
    <p:sldId id="271" r:id="rId27"/>
    <p:sldId id="272" r:id="rId28"/>
    <p:sldId id="314" r:id="rId29"/>
    <p:sldId id="275" r:id="rId30"/>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5A8CFEDF-B10E-49A3-B971-459946A3A7F0}" type="datetimeFigureOut">
              <a:rPr lang="pt-BR"/>
              <a:pPr>
                <a:defRPr/>
              </a:pPr>
              <a:t>28/08/2014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F30D100F-3EEB-4FFD-A1A1-7B89477B4F9E}" type="slidenum">
              <a:rPr lang="pt-BR"/>
              <a:pPr>
                <a:defRPr/>
              </a:pPr>
              <a:t>‹nº›</a:t>
            </a:fld>
            <a:endParaRPr lang="pt-B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2AD9828E-CE4B-49A9-B044-2F543047DAC1}" type="datetimeFigureOut">
              <a:rPr lang="pt-BR"/>
              <a:pPr>
                <a:defRPr/>
              </a:pPr>
              <a:t>28/08/2014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61BD7B62-CBB1-4B06-8DD0-FAB445967887}" type="slidenum">
              <a:rPr lang="pt-BR"/>
              <a:pPr>
                <a:defRPr/>
              </a:pPr>
              <a:t>‹nº›</a:t>
            </a:fld>
            <a:endParaRPr lang="pt-B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DC82ADB2-5938-4F0F-BEC3-323ACB0274E9}" type="datetimeFigureOut">
              <a:rPr lang="pt-BR"/>
              <a:pPr>
                <a:defRPr/>
              </a:pPr>
              <a:t>28/08/2014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E73FED49-EF55-44FC-915E-ECD8676DBD1C}" type="slidenum">
              <a:rPr lang="pt-BR"/>
              <a:pPr>
                <a:defRPr/>
              </a:pPr>
              <a:t>‹nº›</a:t>
            </a:fld>
            <a:endParaRPr lang="pt-B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3E2F8811-596A-4C25-94F8-96C278EDF11D}" type="datetimeFigureOut">
              <a:rPr lang="pt-BR"/>
              <a:pPr>
                <a:defRPr/>
              </a:pPr>
              <a:t>28/08/2014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B5E143C7-73D8-4233-BE19-E5EEE13D53C3}" type="slidenum">
              <a:rPr lang="pt-BR"/>
              <a:pPr>
                <a:defRPr/>
              </a:pPr>
              <a:t>‹nº›</a:t>
            </a:fld>
            <a:endParaRPr lang="pt-B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pPr>
              <a:defRPr/>
            </a:pPr>
            <a:fld id="{0CA91446-7CC1-43DB-90D6-18FBAFBF95EE}" type="datetimeFigureOut">
              <a:rPr lang="pt-BR"/>
              <a:pPr>
                <a:defRPr/>
              </a:pPr>
              <a:t>28/08/2014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9A86F15D-9909-4F2B-B0D4-06937A517CF6}" type="slidenum">
              <a:rPr lang="pt-BR"/>
              <a:pPr>
                <a:defRPr/>
              </a:pPr>
              <a:t>‹nº›</a:t>
            </a:fld>
            <a:endParaRPr lang="pt-B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72219C21-DE03-48D3-B016-31C8A24D9E0E}" type="datetimeFigureOut">
              <a:rPr lang="pt-BR"/>
              <a:pPr>
                <a:defRPr/>
              </a:pPr>
              <a:t>28/08/2014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34BBF2FD-5E9A-4439-80FC-108060FE3BED}"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C0A80E5E-8844-41A4-AEC5-F154D18D49F0}" type="datetimeFigureOut">
              <a:rPr lang="pt-BR"/>
              <a:pPr>
                <a:defRPr/>
              </a:pPr>
              <a:t>28/08/2014</a:t>
            </a:fld>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170914F9-3E53-431C-8420-CD6274347572}"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3858C398-62B2-4F52-9B8D-B1CBF0E9249B}" type="datetimeFigureOut">
              <a:rPr lang="pt-BR"/>
              <a:pPr>
                <a:defRPr/>
              </a:pPr>
              <a:t>28/08/2014</a:t>
            </a:fld>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1112F1E6-60D1-4CBB-92BE-B44D2CEDCD16}" type="slidenum">
              <a:rPr lang="pt-BR"/>
              <a:pPr>
                <a:defRPr/>
              </a:pPr>
              <a:t>‹nº›</a:t>
            </a:fld>
            <a:endParaRPr lang="pt-B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564C688F-AC44-4B31-8E85-950DF01E7DD4}" type="datetimeFigureOut">
              <a:rPr lang="pt-BR"/>
              <a:pPr>
                <a:defRPr/>
              </a:pPr>
              <a:t>28/08/2014</a:t>
            </a:fld>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6CC0E27E-22FC-4DB5-BC21-B911466832C4}" type="slidenum">
              <a:rPr lang="pt-BR"/>
              <a:pPr>
                <a:defRPr/>
              </a:pPr>
              <a:t>‹nº›</a:t>
            </a:fld>
            <a:endParaRPr lang="pt-B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697660BF-B363-47CC-B0D0-6499485DF8CB}" type="datetimeFigureOut">
              <a:rPr lang="pt-BR"/>
              <a:pPr>
                <a:defRPr/>
              </a:pPr>
              <a:t>28/08/2014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98B24A37-3458-46D3-84C4-593533E06E20}" type="slidenum">
              <a:rPr lang="pt-BR"/>
              <a:pPr>
                <a:defRPr/>
              </a:pPr>
              <a:t>‹nº›</a:t>
            </a:fld>
            <a:endParaRPr lang="pt-B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1766D6C3-32B1-40CB-A56C-C88E6AA1AC4B}" type="datetimeFigureOut">
              <a:rPr lang="pt-BR"/>
              <a:pPr>
                <a:defRPr/>
              </a:pPr>
              <a:t>28/08/2014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554D525F-6337-4F78-9320-6734068FF13D}" type="slidenum">
              <a:rPr lang="pt-BR"/>
              <a:pPr>
                <a:defRPr/>
              </a:pPr>
              <a:t>‹nº›</a:t>
            </a:fld>
            <a:endParaRPr lang="pt-B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título mestre</a:t>
            </a:r>
          </a:p>
        </p:txBody>
      </p:sp>
      <p:sp>
        <p:nvSpPr>
          <p:cNvPr id="1027" name="Espaço Reservado para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31C6464-D61E-415C-8461-4601CCD2B713}" type="datetimeFigureOut">
              <a:rPr lang="pt-BR"/>
              <a:pPr>
                <a:defRPr/>
              </a:pPr>
              <a:t>28/08/2014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A610E8B8-D384-4F1A-9FA1-F2E04C77754B}" type="slidenum">
              <a:rPr lang="pt-BR"/>
              <a:pPr>
                <a:defRPr/>
              </a:pPr>
              <a:t>‹nº›</a:t>
            </a:fld>
            <a:endParaRPr lang="pt-BR"/>
          </a:p>
        </p:txBody>
      </p:sp>
      <p:pic>
        <p:nvPicPr>
          <p:cNvPr id="3" name="Imagem 2"/>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0" y="0"/>
            <a:ext cx="9180512" cy="688538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fatf-gafi.or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carladecarli@mpf.mp.b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ítulo 1"/>
          <p:cNvSpPr>
            <a:spLocks noGrp="1"/>
          </p:cNvSpPr>
          <p:nvPr>
            <p:ph type="ctrTitle"/>
          </p:nvPr>
        </p:nvSpPr>
        <p:spPr/>
        <p:txBody>
          <a:bodyPr/>
          <a:lstStyle/>
          <a:p>
            <a:r>
              <a:rPr lang="pt-BR" dirty="0" smtClean="0"/>
              <a:t>O Enriquecimento Ilícito de Agentes Públicos e o Crime de Lavagem de Dinheiro </a:t>
            </a:r>
          </a:p>
        </p:txBody>
      </p:sp>
      <p:sp>
        <p:nvSpPr>
          <p:cNvPr id="3" name="Subtítulo 2"/>
          <p:cNvSpPr>
            <a:spLocks noGrp="1"/>
          </p:cNvSpPr>
          <p:nvPr>
            <p:ph type="subTitle" idx="1"/>
          </p:nvPr>
        </p:nvSpPr>
        <p:spPr/>
        <p:txBody>
          <a:bodyPr rtlCol="0">
            <a:normAutofit fontScale="70000" lnSpcReduction="20000"/>
          </a:bodyPr>
          <a:lstStyle/>
          <a:p>
            <a:r>
              <a:rPr lang="pt-BR" dirty="0" smtClean="0"/>
              <a:t>X Encontro Nacional de Controle Interno</a:t>
            </a:r>
          </a:p>
          <a:p>
            <a:r>
              <a:rPr lang="pt-BR" dirty="0" smtClean="0"/>
              <a:t>“Controle Externo da Administração Pública e Estratégias Anticorrupção”</a:t>
            </a:r>
          </a:p>
          <a:p>
            <a:r>
              <a:rPr lang="pt-BR" dirty="0" smtClean="0"/>
              <a:t>Rio de Janeiro</a:t>
            </a:r>
          </a:p>
          <a:p>
            <a:r>
              <a:rPr lang="pt-BR" dirty="0" smtClean="0"/>
              <a:t>20-08-2014</a:t>
            </a:r>
          </a:p>
          <a:p>
            <a:pPr fontAlgn="auto">
              <a:spcAft>
                <a:spcPts val="0"/>
              </a:spcAft>
              <a:buFont typeface="Arial" panose="020B0604020202020204" pitchFamily="34" charset="0"/>
              <a:buNone/>
              <a:defRPr/>
            </a:pPr>
            <a:endParaRPr lang="pt-B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r>
              <a:rPr lang="pt-BR" sz="2400" dirty="0" smtClean="0"/>
              <a:t>Os apartamentos, casas e terrenos foram registrados em nome de irmãos do réu, ou eram mantidos, formalmente, na propriedade da imobiliária que os negociava, sendo feitos contratos “de gaveta” para as negociações verdadeiras</a:t>
            </a:r>
          </a:p>
          <a:p>
            <a:pPr>
              <a:buNone/>
            </a:pPr>
            <a:endParaRPr lang="pt-BR" sz="2400" dirty="0" smtClean="0"/>
          </a:p>
          <a:p>
            <a:r>
              <a:rPr lang="pt-BR" sz="2400" dirty="0" smtClean="0"/>
              <a:t>Os automóveis constavam em nome dos filhos ou da mãe do réu, ou ainda de terceiros.</a:t>
            </a:r>
            <a:endParaRPr lang="pt-BR"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0000" lnSpcReduction="20000"/>
          </a:bodyPr>
          <a:lstStyle/>
          <a:p>
            <a:r>
              <a:rPr lang="pt-BR" dirty="0" smtClean="0"/>
              <a:t>A investigação apontou diversas provas que desacreditaram os registros de propriedade:</a:t>
            </a:r>
          </a:p>
          <a:p>
            <a:r>
              <a:rPr lang="pt-BR" dirty="0" smtClean="0"/>
              <a:t>Os proprietários ou não sabiam detalhes sobre os imóveis, ou não tinham recursos suficientes para adquiri-los;</a:t>
            </a:r>
          </a:p>
          <a:p>
            <a:r>
              <a:rPr lang="pt-BR" dirty="0" smtClean="0"/>
              <a:t>Interceptações telefônicas revelaram a comunicação entre o réu e os terceiros, deixando claro que era ele o real proprietário</a:t>
            </a:r>
          </a:p>
          <a:p>
            <a:r>
              <a:rPr lang="pt-BR" dirty="0" smtClean="0"/>
              <a:t>Testemunhas que atuaram nos negócios confirmaram haver negociado com o réu</a:t>
            </a:r>
          </a:p>
          <a:p>
            <a:r>
              <a:rPr lang="pt-BR" dirty="0" smtClean="0"/>
              <a:t>Os automóveis eram utilizados pelo réu ou por seus familiares, ou era ele quem pagava os impostos (IPVA); havia autorizações do réu na portaria do condomínio na praia para a entrada dos automóveis registrados em nome de terceiros. O réu chegou a utilizar um desses automóveis para ir fazer seu passaporte na Polícia Federal</a:t>
            </a:r>
          </a:p>
          <a:p>
            <a:endParaRPr lang="pt-B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sz="3200" dirty="0" smtClean="0"/>
              <a:t>A sentença reconheceu:</a:t>
            </a:r>
            <a:endParaRPr lang="pt-BR" sz="3200" dirty="0"/>
          </a:p>
        </p:txBody>
      </p:sp>
      <p:sp>
        <p:nvSpPr>
          <p:cNvPr id="3" name="Espaço Reservado para Conteúdo 2"/>
          <p:cNvSpPr>
            <a:spLocks noGrp="1"/>
          </p:cNvSpPr>
          <p:nvPr>
            <p:ph idx="1"/>
          </p:nvPr>
        </p:nvSpPr>
        <p:spPr/>
        <p:txBody>
          <a:bodyPr>
            <a:normAutofit fontScale="77500" lnSpcReduction="20000"/>
          </a:bodyPr>
          <a:lstStyle/>
          <a:p>
            <a:endParaRPr lang="pt-BR" dirty="0" smtClean="0"/>
          </a:p>
          <a:p>
            <a:r>
              <a:rPr lang="pt-BR" dirty="0" smtClean="0"/>
              <a:t>“Acrescento que reforça a conclusão sobre a </a:t>
            </a:r>
            <a:r>
              <a:rPr lang="pt-BR" u="sng" dirty="0" smtClean="0"/>
              <a:t>existência dos crimes antecedentes o vultoso crescimento patrimonial </a:t>
            </a:r>
            <a:r>
              <a:rPr lang="pt-BR" dirty="0" smtClean="0"/>
              <a:t>do réu no período de 1999 a 2006, o qual, com base nas informações por ele declaradas à Receita Federal (Anexos), teria pulado de R$ 53.322,88, em 1999, para R$ 1.105.800,94, em 2006. </a:t>
            </a:r>
            <a:r>
              <a:rPr lang="pt-BR" u="sng" dirty="0" smtClean="0"/>
              <a:t>Alegou o réu</a:t>
            </a:r>
            <a:r>
              <a:rPr lang="pt-BR" dirty="0" smtClean="0"/>
              <a:t>, por ocasião de seu interrogatório, </a:t>
            </a:r>
            <a:r>
              <a:rPr lang="pt-BR" u="sng" dirty="0" smtClean="0"/>
              <a:t>que não declarava todos seus bens à Receita Federal </a:t>
            </a:r>
            <a:r>
              <a:rPr lang="pt-BR" dirty="0" smtClean="0"/>
              <a:t>antes de ingressar na Prefeitura do Município/RS (fls. 1851,v.-2). Pois bem, </a:t>
            </a:r>
            <a:r>
              <a:rPr lang="pt-BR" b="1" dirty="0" smtClean="0"/>
              <a:t>ainda que considerada essa alegação, o patrimônio declarado pelo réu elevou-se em quase dez vezes no período de 2000 a 2006</a:t>
            </a:r>
            <a:r>
              <a:rPr lang="pt-BR" dirty="0" smtClean="0"/>
              <a:t>, pulando de R$ 179.822,88 para R$ 1.105.800,94. </a:t>
            </a:r>
            <a:endParaRPr lang="pt-B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62500" lnSpcReduction="20000"/>
          </a:bodyPr>
          <a:lstStyle/>
          <a:p>
            <a:endParaRPr lang="pt-BR" dirty="0" smtClean="0"/>
          </a:p>
          <a:p>
            <a:r>
              <a:rPr lang="pt-BR" u="sng" dirty="0" smtClean="0"/>
              <a:t>Alegou o réu ainda</a:t>
            </a:r>
            <a:r>
              <a:rPr lang="pt-BR" dirty="0" smtClean="0"/>
              <a:t>, por ocasião de seu interrogatório, </a:t>
            </a:r>
            <a:r>
              <a:rPr lang="pt-BR" u="sng" dirty="0" smtClean="0"/>
              <a:t>que o acréscimo patrimonial ocorreu também em razão de rendimentos auferidos por seus familiares </a:t>
            </a:r>
            <a:r>
              <a:rPr lang="pt-BR" dirty="0" smtClean="0"/>
              <a:t>(Ação Penal </a:t>
            </a:r>
            <a:r>
              <a:rPr lang="pt-BR" dirty="0" err="1" smtClean="0"/>
              <a:t>xxxxxx</a:t>
            </a:r>
            <a:r>
              <a:rPr lang="pt-BR" dirty="0" smtClean="0"/>
              <a:t>, fls. I872,v.-89,v., e fls. 1840,v.-I). Conforme </a:t>
            </a:r>
            <a:r>
              <a:rPr lang="pt-BR" u="sng" dirty="0" smtClean="0"/>
              <a:t>análise efetuada pela Polícia Federal sobre patrimônio e rendimentos declarados pela família </a:t>
            </a:r>
            <a:r>
              <a:rPr lang="pt-BR" dirty="0" smtClean="0"/>
              <a:t>(réu, irmãos, esposa, filhos) -no período de 2002 a 2006 o patrimônio líquido cresceu 424%, enquanto o rendimento líquido aumentou 252%. A </a:t>
            </a:r>
            <a:r>
              <a:rPr lang="pt-BR" u="sng" dirty="0" smtClean="0"/>
              <a:t>movimentação financeira</a:t>
            </a:r>
            <a:r>
              <a:rPr lang="pt-BR" dirty="0" smtClean="0"/>
              <a:t>, por sua vez, cresceu 93%. Conforme conclusão lançada no relatório de análise, </a:t>
            </a:r>
            <a:r>
              <a:rPr lang="pt-BR" i="1" dirty="0" smtClean="0"/>
              <a:t>"essas variações demonstram que </a:t>
            </a:r>
            <a:r>
              <a:rPr lang="pt-BR" b="1" i="1" dirty="0" smtClean="0"/>
              <a:t>a evolução patrimonial foi, proporcionalmente, muito superior ao aumento dos rendimentos líquidos declarados e da própria movimentação bancária </a:t>
            </a:r>
            <a:r>
              <a:rPr lang="pt-BR" i="1" dirty="0" smtClean="0"/>
              <a:t>", e "tais variações indicam que </a:t>
            </a:r>
            <a:r>
              <a:rPr lang="pt-BR" b="1" i="1" dirty="0" smtClean="0"/>
              <a:t>parte do acréscimo patrimonial verificado se deu a partir de outras fontes de rendimentos além daquelas declaradas ao fisco, bem como de valores que não transitaram pelo sistema financeiro nacional </a:t>
            </a:r>
            <a:r>
              <a:rPr lang="pt-BR" i="1" dirty="0" smtClean="0"/>
              <a:t>(contas bancárias) dos investigados, </a:t>
            </a:r>
            <a:r>
              <a:rPr lang="pt-BR" b="1" i="1" dirty="0" smtClean="0"/>
              <a:t>tais como valores em espécie</a:t>
            </a:r>
            <a:r>
              <a:rPr lang="pt-BR" i="1" dirty="0" smtClean="0"/>
              <a:t>" (Anexo 2 da Operação XXXXX, Relatório de Inteligência 08, fl. 1594). </a:t>
            </a:r>
            <a:endParaRPr lang="pt-B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62500" lnSpcReduction="20000"/>
          </a:bodyPr>
          <a:lstStyle/>
          <a:p>
            <a:r>
              <a:rPr lang="pt-BR" b="1" dirty="0" smtClean="0"/>
              <a:t>Autoria</a:t>
            </a:r>
            <a:r>
              <a:rPr lang="pt-BR" dirty="0" smtClean="0"/>
              <a:t> </a:t>
            </a:r>
          </a:p>
          <a:p>
            <a:r>
              <a:rPr lang="pt-BR" dirty="0" smtClean="0"/>
              <a:t>Como visto acima, </a:t>
            </a:r>
            <a:r>
              <a:rPr lang="pt-BR" u="sng" dirty="0" smtClean="0"/>
              <a:t>restou comprovado</a:t>
            </a:r>
            <a:r>
              <a:rPr lang="pt-BR" dirty="0" smtClean="0"/>
              <a:t>, acima de qualquer dúvida razoável, que o Secretário Municipal </a:t>
            </a:r>
            <a:r>
              <a:rPr lang="pt-BR" u="sng" dirty="0" smtClean="0"/>
              <a:t>era o proprietário de fato </a:t>
            </a:r>
            <a:r>
              <a:rPr lang="pt-BR" dirty="0" smtClean="0"/>
              <a:t>dos seguintes imóveis: apartamento 603, </a:t>
            </a:r>
            <a:r>
              <a:rPr lang="pt-BR" dirty="0" err="1" smtClean="0"/>
              <a:t>box</a:t>
            </a:r>
            <a:r>
              <a:rPr lang="pt-BR" dirty="0" smtClean="0"/>
              <a:t> 37 e depósito 09 do Ed. XXX; frações de terras matrícula XXX, localizadas na RS XXX; apartamento 402 e boxes 18 e 19, do Ed XXX; apartamento 80 I do Ed.XXX, todos na mesma cidade do litoral do RS; casa da Rua XXX, 900 (a partir de fevereiro de 2007), e casa da Rua XXX, 1408, ambos em outra cidade do litoral do RS, os quais encontravam-se em nome de familiares e amigos próximos. Restou comprovado ainda que o réu era o proprietário de fato dos seguintes veículos: </a:t>
            </a:r>
            <a:r>
              <a:rPr lang="pt-BR" dirty="0" err="1" smtClean="0"/>
              <a:t>Pajero</a:t>
            </a:r>
            <a:r>
              <a:rPr lang="pt-BR" dirty="0" smtClean="0"/>
              <a:t> GLS, placa XXX; </a:t>
            </a:r>
            <a:r>
              <a:rPr lang="pt-BR" dirty="0" err="1" smtClean="0"/>
              <a:t>Shepia</a:t>
            </a:r>
            <a:r>
              <a:rPr lang="pt-BR" dirty="0" smtClean="0"/>
              <a:t> KIA, placa XXX; Reboque WAS, placa XXX; </a:t>
            </a:r>
            <a:r>
              <a:rPr lang="pt-BR" dirty="0" err="1" smtClean="0"/>
              <a:t>FordlEscort</a:t>
            </a:r>
            <a:r>
              <a:rPr lang="pt-BR" dirty="0" smtClean="0"/>
              <a:t> XLS, placa XXX; S10, placa XXX; Reboque Capi1e RC2, placa XXX; Audi A3, placa XXX; Lancha "</a:t>
            </a:r>
            <a:r>
              <a:rPr lang="pt-BR" dirty="0" err="1" smtClean="0"/>
              <a:t>Serolli</a:t>
            </a:r>
            <a:r>
              <a:rPr lang="pt-BR" dirty="0" smtClean="0"/>
              <a:t>"; Audi A4, placa XXX; Ford Ranger  12D, placa XXX; e Honda </a:t>
            </a:r>
            <a:r>
              <a:rPr lang="pt-BR" dirty="0" err="1" smtClean="0"/>
              <a:t>Civic</a:t>
            </a:r>
            <a:r>
              <a:rPr lang="pt-BR" dirty="0" smtClean="0"/>
              <a:t>, placa XXX, os quais encontravam-se registrados em nome de familiares, amigos próximos, ou dos anteriores  proprietários.</a:t>
            </a:r>
            <a:endParaRPr lang="pt-B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92500" lnSpcReduction="20000"/>
          </a:bodyPr>
          <a:lstStyle/>
          <a:p>
            <a:r>
              <a:rPr lang="pt-BR" sz="2000" dirty="0" smtClean="0"/>
              <a:t>O réu alegou que comprava e vendia veículos, motivo pelo qual não era efetuada a transferência dos bens para o seu nome. Muito embora tenha sido confirmada a atividade do réu, que era efetuada de forma esporádica, consoante revelaram as escutas telefônicas (Anexo 1, </a:t>
            </a:r>
            <a:r>
              <a:rPr lang="pt-BR" sz="2000" dirty="0" err="1" smtClean="0"/>
              <a:t>fi</a:t>
            </a:r>
            <a:r>
              <a:rPr lang="pt-BR" sz="2000" dirty="0" smtClean="0"/>
              <a:t>. 584), os veículos acima citados eram utilizados pelo réu e por familiares, ou estavam na posse do réu há bastante tempo. Não estavam à venda, portanto. </a:t>
            </a:r>
          </a:p>
          <a:p>
            <a:pPr>
              <a:buNone/>
            </a:pPr>
            <a:endParaRPr lang="pt-BR" sz="2000" dirty="0" smtClean="0"/>
          </a:p>
          <a:p>
            <a:r>
              <a:rPr lang="pt-BR" sz="2000" dirty="0" smtClean="0"/>
              <a:t>Registro que não houve declaração ao Fisco pelo réu nem mesmo daqueles bens cuja propriedade de fato foi por ele admitida em Juízo, caso dos seguintes veículos: Reboque WAS, </a:t>
            </a:r>
            <a:r>
              <a:rPr lang="pt-BR" sz="2000" dirty="0" err="1" smtClean="0"/>
              <a:t>placaXXX</a:t>
            </a:r>
            <a:r>
              <a:rPr lang="pt-BR" sz="2000" dirty="0" smtClean="0"/>
              <a:t>; Ford Escort XLS, </a:t>
            </a:r>
            <a:r>
              <a:rPr lang="pt-BR" sz="2000" dirty="0" err="1" smtClean="0"/>
              <a:t>placaXXX</a:t>
            </a:r>
            <a:r>
              <a:rPr lang="pt-BR" sz="2000" dirty="0" smtClean="0"/>
              <a:t>; Reboque </a:t>
            </a:r>
            <a:r>
              <a:rPr lang="pt-BR" sz="2000" dirty="0" err="1" smtClean="0"/>
              <a:t>Capile</a:t>
            </a:r>
            <a:r>
              <a:rPr lang="pt-BR" sz="2000" dirty="0" smtClean="0"/>
              <a:t> RC2, </a:t>
            </a:r>
            <a:r>
              <a:rPr lang="pt-BR" sz="2000" dirty="0" err="1" smtClean="0"/>
              <a:t>placaXXX</a:t>
            </a:r>
            <a:r>
              <a:rPr lang="pt-BR" sz="2000" dirty="0" smtClean="0"/>
              <a:t>; e Lancha "</a:t>
            </a:r>
            <a:r>
              <a:rPr lang="pt-BR" sz="2000" dirty="0" err="1" smtClean="0"/>
              <a:t>Serolli</a:t>
            </a:r>
            <a:r>
              <a:rPr lang="pt-BR" sz="2000" dirty="0" smtClean="0"/>
              <a:t>". Como visto, o Secretário declarava apenas parte de seu patrimônio ao Fisco, pois não possuía suporte financeiro para a totalidade de seus bens. Não havia como o réu declarar em seu nome todas as aquisições patrimoniais que eram efetuadas sem levantar suspeitas sobre a origem dos recursos utilizados para tanto. Assim, </a:t>
            </a:r>
            <a:r>
              <a:rPr lang="pt-BR" sz="2000" u="sng" dirty="0" smtClean="0"/>
              <a:t>comprovadas a materialidade e autoria do delito, e ausentes causas capazes de afastar a ilicitude ou a culpabilidade, merece o réu ser condenado pela prática do delito previsto no art. 1º, V, da Lei 9.613/98</a:t>
            </a:r>
            <a:r>
              <a:rPr lang="pt-BR" sz="2000" dirty="0" smtClean="0"/>
              <a:t>.</a:t>
            </a:r>
            <a:endParaRPr lang="pt-B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r>
              <a:rPr lang="pt-BR" sz="2400" dirty="0" smtClean="0"/>
              <a:t>As pessoas que dissimularam a propriedade dos bens, ocultando a real propriedade deles pelo réu (irmãos, corretor de imóveis, e terceiros) também foram condenadas por lavagem de dinheiro e pelo crime de quadrilha.</a:t>
            </a:r>
            <a:endParaRPr lang="pt-B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92500" lnSpcReduction="10000"/>
          </a:bodyPr>
          <a:lstStyle/>
          <a:p>
            <a:r>
              <a:rPr lang="pt-BR" dirty="0" smtClean="0"/>
              <a:t>Qual a relação do enriquecimento ilícito com a lavagem de dinheiro?</a:t>
            </a:r>
          </a:p>
          <a:p>
            <a:pPr>
              <a:buNone/>
            </a:pPr>
            <a:endParaRPr lang="pt-BR" dirty="0" smtClean="0"/>
          </a:p>
          <a:p>
            <a:r>
              <a:rPr lang="pt-BR" dirty="0" smtClean="0"/>
              <a:t>Na maior parte dos casos, o funcionário público adotará medidas para ocultar ou dissimular a origem criminosa destes bens: os crimes contra a Administração Pública</a:t>
            </a:r>
          </a:p>
          <a:p>
            <a:pPr>
              <a:buNone/>
            </a:pPr>
            <a:endParaRPr lang="pt-BR" dirty="0" smtClean="0"/>
          </a:p>
          <a:p>
            <a:r>
              <a:rPr lang="pt-BR" dirty="0" smtClean="0"/>
              <a:t>Isso caracteriza um caso de lavagem de dinheiro</a:t>
            </a:r>
          </a:p>
          <a:p>
            <a:endParaRPr lang="pt-BR" dirty="0" smtClean="0"/>
          </a:p>
          <a:p>
            <a:endParaRPr lang="pt-B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0000" lnSpcReduction="20000"/>
          </a:bodyPr>
          <a:lstStyle/>
          <a:p>
            <a:r>
              <a:rPr lang="pt-BR" dirty="0" smtClean="0"/>
              <a:t>A análise patrimonial é um meio para descobrir o enriquecimento ilícito, e, por tabela, a lavagem de dinheiro, principalmente agora, depois da alteração da lei nº 9.613/98.</a:t>
            </a:r>
          </a:p>
          <a:p>
            <a:pPr>
              <a:buNone/>
            </a:pPr>
            <a:endParaRPr lang="pt-BR" dirty="0" smtClean="0"/>
          </a:p>
          <a:p>
            <a:r>
              <a:rPr lang="pt-BR" dirty="0" smtClean="0"/>
              <a:t>Lavagem de dinheiro é crime. “Ocultar ou dissimular a natureza, origem, localização, disposição, movimentação ou propriedade de bens, direitos ou valores provenientes, direta ou indiretamente, de infração penal.“</a:t>
            </a:r>
          </a:p>
          <a:p>
            <a:pPr>
              <a:buNone/>
            </a:pPr>
            <a:endParaRPr lang="pt-BR" dirty="0" smtClean="0"/>
          </a:p>
          <a:p>
            <a:r>
              <a:rPr lang="pt-BR" dirty="0" smtClean="0"/>
              <a:t>Necessário: crime antecedente (de onde provém os bens) + condutas de ocultação ou dissimulação = crime de lavagem de dinheiro </a:t>
            </a:r>
          </a:p>
          <a:p>
            <a:pPr>
              <a:buNone/>
            </a:pPr>
            <a:endParaRPr lang="pt-BR" dirty="0" smtClean="0"/>
          </a:p>
          <a:p>
            <a:r>
              <a:rPr lang="pt-BR" dirty="0" smtClean="0"/>
              <a:t>Hoje, toda e qualquer infração penal (crime ou contravenção) pode ser antecedente da lavagem de dinheiro</a:t>
            </a:r>
          </a:p>
        </p:txBody>
      </p:sp>
    </p:spTree>
    <p:extLst>
      <p:ext uri="{BB962C8B-B14F-4D97-AF65-F5344CB8AC3E}">
        <p14:creationId xmlns:p14="http://schemas.microsoft.com/office/powerpoint/2010/main" xmlns="" val="16768080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l"/>
            <a:r>
              <a:rPr lang="pt-BR" sz="3200" dirty="0" smtClean="0"/>
              <a:t>Relações da corrupção com</a:t>
            </a:r>
            <a:br>
              <a:rPr lang="pt-BR" sz="3200" dirty="0" smtClean="0"/>
            </a:br>
            <a:r>
              <a:rPr lang="pt-BR" sz="3200" dirty="0" smtClean="0"/>
              <a:t> a lavagem de dinheiro</a:t>
            </a:r>
            <a:endParaRPr lang="pt-BR" sz="3200" dirty="0"/>
          </a:p>
        </p:txBody>
      </p:sp>
      <p:sp>
        <p:nvSpPr>
          <p:cNvPr id="3" name="Espaço Reservado para Conteúdo 2"/>
          <p:cNvSpPr>
            <a:spLocks noGrp="1"/>
          </p:cNvSpPr>
          <p:nvPr>
            <p:ph idx="1"/>
          </p:nvPr>
        </p:nvSpPr>
        <p:spPr/>
        <p:txBody>
          <a:bodyPr>
            <a:normAutofit fontScale="70000" lnSpcReduction="20000"/>
          </a:bodyPr>
          <a:lstStyle/>
          <a:p>
            <a:r>
              <a:rPr lang="pt-BR" dirty="0" smtClean="0"/>
              <a:t>A corrupção (e demais crimes contra a administração pública) são antecedentes da lavagem de dinheiro</a:t>
            </a:r>
          </a:p>
          <a:p>
            <a:endParaRPr lang="pt-BR" dirty="0" smtClean="0"/>
          </a:p>
          <a:p>
            <a:r>
              <a:rPr lang="pt-BR" dirty="0" smtClean="0"/>
              <a:t>Isso determina a aplicação das medidas de prevenção à lavagem: </a:t>
            </a:r>
            <a:r>
              <a:rPr lang="pt-BR" i="1" u="sng" dirty="0" err="1" smtClean="0"/>
              <a:t>compliance</a:t>
            </a:r>
            <a:r>
              <a:rPr lang="pt-BR" u="sng" dirty="0" smtClean="0"/>
              <a:t> do setor financeiro e não-financeiro</a:t>
            </a:r>
          </a:p>
          <a:p>
            <a:endParaRPr lang="pt-BR" dirty="0" smtClean="0"/>
          </a:p>
          <a:p>
            <a:r>
              <a:rPr lang="pt-BR" dirty="0" smtClean="0"/>
              <a:t>Deveres de identificação de clientes, manutenção de registros de transações financeiras e comunicação de operações suspeitas ao </a:t>
            </a:r>
            <a:r>
              <a:rPr lang="pt-BR" u="sng" dirty="0" smtClean="0"/>
              <a:t>COAF – Conselho de Controle de Atividades Financeiras</a:t>
            </a:r>
          </a:p>
          <a:p>
            <a:pPr>
              <a:buNone/>
            </a:pPr>
            <a:endParaRPr lang="pt-BR" dirty="0" smtClean="0"/>
          </a:p>
          <a:p>
            <a:r>
              <a:rPr lang="pt-BR" dirty="0" smtClean="0"/>
              <a:t>COAF elabora </a:t>
            </a:r>
            <a:r>
              <a:rPr lang="pt-BR" dirty="0" err="1" smtClean="0"/>
              <a:t>RIFs</a:t>
            </a:r>
            <a:r>
              <a:rPr lang="pt-BR" dirty="0" smtClean="0"/>
              <a:t> – Relatórios de Inteligência Financeira, e os envia à Polícia, ao Ministério Público, à Receita Federal e à CGU, quando for o caso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sz="3600" dirty="0" smtClean="0"/>
              <a:t>O enriquecimento ilícito</a:t>
            </a:r>
            <a:endParaRPr lang="pt-BR" sz="3600" dirty="0"/>
          </a:p>
        </p:txBody>
      </p:sp>
      <p:sp>
        <p:nvSpPr>
          <p:cNvPr id="3" name="Espaço Reservado para Conteúdo 2"/>
          <p:cNvSpPr>
            <a:spLocks noGrp="1"/>
          </p:cNvSpPr>
          <p:nvPr>
            <p:ph idx="1"/>
          </p:nvPr>
        </p:nvSpPr>
        <p:spPr/>
        <p:txBody>
          <a:bodyPr>
            <a:normAutofit/>
          </a:bodyPr>
          <a:lstStyle/>
          <a:p>
            <a:r>
              <a:rPr lang="pt-BR" sz="2800" dirty="0" smtClean="0"/>
              <a:t>"</a:t>
            </a:r>
            <a:r>
              <a:rPr lang="pt-BR" sz="2800" i="1" dirty="0" smtClean="0"/>
              <a:t>Enriquecimento sem causa, enriquecimento ilícito ou locupletamento ilícito é o acréscimo de bens que se verifica no patrimônio de um sujeito, em detrimento de outrem, sem que para isso tenha um fundamento jurídico</a:t>
            </a:r>
            <a:r>
              <a:rPr lang="pt-BR" sz="2800" dirty="0" smtClean="0"/>
              <a:t>".(</a:t>
            </a:r>
            <a:r>
              <a:rPr lang="pt-BR" sz="2800" dirty="0" err="1" smtClean="0"/>
              <a:t>Limongi</a:t>
            </a:r>
            <a:r>
              <a:rPr lang="pt-BR" sz="2800" dirty="0" smtClean="0"/>
              <a:t> França)</a:t>
            </a:r>
          </a:p>
          <a:p>
            <a:pPr>
              <a:buNone/>
            </a:pPr>
            <a:endParaRPr lang="pt-BR" sz="2800" dirty="0" smtClean="0"/>
          </a:p>
          <a:p>
            <a:r>
              <a:rPr lang="pt-BR" sz="2800" dirty="0" smtClean="0"/>
              <a:t>Acréscimo ao patrimônio de bens obtidos mediante a prática de delitos</a:t>
            </a:r>
          </a:p>
          <a:p>
            <a:pPr>
              <a:buNone/>
            </a:pPr>
            <a:endParaRPr lang="pt-BR" dirty="0" smtClean="0"/>
          </a:p>
          <a:p>
            <a:pPr>
              <a:buNone/>
            </a:pPr>
            <a:endParaRPr lang="pt-B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sz="3600" dirty="0" smtClean="0"/>
              <a:t>Sindicância patrimonial</a:t>
            </a:r>
            <a:endParaRPr lang="pt-BR" sz="3600" dirty="0"/>
          </a:p>
        </p:txBody>
      </p:sp>
      <p:sp>
        <p:nvSpPr>
          <p:cNvPr id="3" name="Espaço Reservado para Conteúdo 2"/>
          <p:cNvSpPr>
            <a:spLocks noGrp="1"/>
          </p:cNvSpPr>
          <p:nvPr>
            <p:ph idx="1"/>
          </p:nvPr>
        </p:nvSpPr>
        <p:spPr/>
        <p:txBody>
          <a:bodyPr>
            <a:normAutofit fontScale="62500" lnSpcReduction="20000"/>
          </a:bodyPr>
          <a:lstStyle/>
          <a:p>
            <a:r>
              <a:rPr lang="pt-BR" dirty="0" smtClean="0"/>
              <a:t>art. 8º Decreto 5.483/2005</a:t>
            </a:r>
          </a:p>
          <a:p>
            <a:pPr>
              <a:buNone/>
            </a:pPr>
            <a:endParaRPr lang="pt-BR" dirty="0" smtClean="0"/>
          </a:p>
          <a:p>
            <a:pPr marL="365125" indent="-3175" algn="just">
              <a:buNone/>
            </a:pPr>
            <a:r>
              <a:rPr lang="pt-BR" sz="3200" dirty="0" smtClean="0"/>
              <a:t>“Art. 8</a:t>
            </a:r>
            <a:r>
              <a:rPr lang="pt-BR" sz="3200" u="sng" baseline="30000" dirty="0" smtClean="0"/>
              <a:t>o</a:t>
            </a:r>
            <a:r>
              <a:rPr lang="pt-BR" sz="3200" dirty="0" smtClean="0"/>
              <a:t> Ao tomar conhecimento de fundada notícia ou de indícios de enriquecimento ilícito, inclusive evolução patrimonial incompatível com os recursos e disponibilidades do agente público, nos termos do art. 9º da Lei nº 8.429, de 1992, a autoridade competente determinará a instauração de sindicância patrimonial, destinada à apuração dos fatos. </a:t>
            </a:r>
          </a:p>
          <a:p>
            <a:pPr marL="365125" indent="-3175" algn="just">
              <a:buNone/>
            </a:pPr>
            <a:r>
              <a:rPr lang="pt-BR" sz="3200" dirty="0" smtClean="0"/>
              <a:t>Parágrafo único. A sindicância patrimonial de que trata este artigo será instaurada, mediante portaria, pela autoridade competente ou pela Controladoria-Geral da União.</a:t>
            </a:r>
          </a:p>
          <a:p>
            <a:pPr marL="365125" indent="-3175" algn="just">
              <a:buNone/>
            </a:pPr>
            <a:r>
              <a:rPr lang="pt-BR" sz="3200" dirty="0" smtClean="0"/>
              <a:t>Art. 10. Concluído o procedimento de sindicância nos termos deste Decreto, dar-se-á imediato conhecimento do fato ao </a:t>
            </a:r>
            <a:r>
              <a:rPr lang="pt-BR" sz="3200" u="sng" dirty="0" smtClean="0"/>
              <a:t>Ministério Público Federal</a:t>
            </a:r>
            <a:r>
              <a:rPr lang="pt-BR" sz="3200" dirty="0" smtClean="0"/>
              <a:t>, ao Tribunal de Contas da União, à Controladoria-Geral da União, à Secretaria da Receita Federal e ao </a:t>
            </a:r>
            <a:r>
              <a:rPr lang="pt-BR" sz="3200" u="sng" dirty="0" smtClean="0"/>
              <a:t>Conselho de Controle de Atividades Financeiras</a:t>
            </a:r>
            <a:r>
              <a:rPr lang="pt-BR" sz="3200" dirty="0" smtClean="0"/>
              <a:t>.”</a:t>
            </a:r>
          </a:p>
          <a:p>
            <a:endParaRPr lang="pt-B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pt-BR" sz="2800" dirty="0" smtClean="0"/>
              <a:t>Pessoas Politicamente Expostas - </a:t>
            </a:r>
            <a:r>
              <a:rPr lang="pt-BR" sz="2800" dirty="0" err="1" smtClean="0"/>
              <a:t>PEPs</a:t>
            </a:r>
            <a:endParaRPr lang="pt-BR" sz="2800" dirty="0"/>
          </a:p>
        </p:txBody>
      </p:sp>
      <p:sp>
        <p:nvSpPr>
          <p:cNvPr id="3" name="Espaço Reservado para Conteúdo 2"/>
          <p:cNvSpPr>
            <a:spLocks noGrp="1"/>
          </p:cNvSpPr>
          <p:nvPr>
            <p:ph idx="1"/>
          </p:nvPr>
        </p:nvSpPr>
        <p:spPr/>
        <p:txBody>
          <a:bodyPr>
            <a:normAutofit/>
          </a:bodyPr>
          <a:lstStyle/>
          <a:p>
            <a:r>
              <a:rPr lang="pt-BR" sz="2600" dirty="0" smtClean="0"/>
              <a:t>São pessoas que detém funções ou cargos públicos importantes em seus países. As normas de prevenção à lavagem de dinheiro prevêem uma especial atenção das instituições financeiras ao efetuarem transações com estas pessoas ou com seus familiares, em razão do maior risco de corrupção a que estão sujeitas</a:t>
            </a:r>
          </a:p>
          <a:p>
            <a:pPr>
              <a:buNone/>
            </a:pPr>
            <a:endParaRPr lang="pt-BR" sz="2600" dirty="0" smtClean="0"/>
          </a:p>
          <a:p>
            <a:r>
              <a:rPr lang="pt-BR" sz="2600" dirty="0" smtClean="0"/>
              <a:t>No Brasil, a regulamentação foi feita pelos 5 reguladores (BACEN - Circular 3.339, CVM, SUSEP, COAF e MPS), e também pelo COREMEC (Deliberação nº 2/2006):</a:t>
            </a:r>
          </a:p>
          <a:p>
            <a:pPr>
              <a:buNone/>
            </a:pPr>
            <a:endParaRPr lang="pt-B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7500" lnSpcReduction="20000"/>
          </a:bodyPr>
          <a:lstStyle/>
          <a:p>
            <a:pPr algn="just"/>
            <a:r>
              <a:rPr lang="pt-BR" dirty="0" smtClean="0"/>
              <a:t>Art. 3º Para efeito desta Deliberação, consideram-se pessoas politicamente expostas os agentes públicos que desempenham ou tenham desempenhado, nos </a:t>
            </a:r>
            <a:r>
              <a:rPr lang="pt-BR" dirty="0" smtClean="0">
                <a:solidFill>
                  <a:srgbClr val="00B0F0"/>
                </a:solidFill>
              </a:rPr>
              <a:t>cinco anos anteriores</a:t>
            </a:r>
            <a:r>
              <a:rPr lang="pt-BR" dirty="0" smtClean="0"/>
              <a:t>, </a:t>
            </a:r>
            <a:r>
              <a:rPr lang="pt-BR" dirty="0" smtClean="0">
                <a:solidFill>
                  <a:srgbClr val="00B0F0"/>
                </a:solidFill>
              </a:rPr>
              <a:t>no Brasil ou em países, territórios e dependências estrangeiros</a:t>
            </a:r>
            <a:r>
              <a:rPr lang="pt-BR" dirty="0" smtClean="0"/>
              <a:t>, cargos, empregos ou funções públicas relevantes, assim como seus </a:t>
            </a:r>
            <a:r>
              <a:rPr lang="pt-BR" dirty="0" smtClean="0">
                <a:solidFill>
                  <a:srgbClr val="00B0F0"/>
                </a:solidFill>
              </a:rPr>
              <a:t>representantes, familiares e outras pessoas de seu relacionamento </a:t>
            </a:r>
            <a:r>
              <a:rPr lang="pt-BR" dirty="0" smtClean="0"/>
              <a:t>próximo, conforme definido pela ENCLA.</a:t>
            </a:r>
          </a:p>
          <a:p>
            <a:pPr algn="just">
              <a:buNone/>
            </a:pPr>
            <a:endParaRPr lang="pt-BR" dirty="0" smtClean="0"/>
          </a:p>
          <a:p>
            <a:pPr algn="just"/>
            <a:r>
              <a:rPr lang="pt-BR" dirty="0" smtClean="0"/>
              <a:t>Parágrafo único. São considerados familiares os parentes, na linha direta, até o primeiro grau, o cônjuge, o companheiro, a companheira, o enteado e a enteada.</a:t>
            </a:r>
            <a:endParaRPr lang="pt-B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4294967295"/>
          </p:nvPr>
        </p:nvSpPr>
        <p:spPr>
          <a:xfrm>
            <a:off x="571472" y="642918"/>
            <a:ext cx="7929618" cy="5483245"/>
          </a:xfrm>
        </p:spPr>
        <p:txBody>
          <a:bodyPr>
            <a:normAutofit fontScale="40000" lnSpcReduction="20000"/>
          </a:bodyPr>
          <a:lstStyle/>
          <a:p>
            <a:pPr>
              <a:buNone/>
            </a:pPr>
            <a:r>
              <a:rPr lang="pt-BR" sz="3200" dirty="0" smtClean="0"/>
              <a:t>Art. 5º No </a:t>
            </a:r>
            <a:r>
              <a:rPr lang="pt-BR" sz="3200" dirty="0" smtClean="0">
                <a:solidFill>
                  <a:srgbClr val="00B0F0"/>
                </a:solidFill>
              </a:rPr>
              <a:t>caso de </a:t>
            </a:r>
            <a:r>
              <a:rPr lang="pt-BR" sz="3200" b="1" dirty="0" smtClean="0">
                <a:solidFill>
                  <a:srgbClr val="00B0F0"/>
                </a:solidFill>
              </a:rPr>
              <a:t>clientes brasileiros</a:t>
            </a:r>
            <a:r>
              <a:rPr lang="pt-BR" sz="3200" dirty="0" smtClean="0"/>
              <a:t>, recomenda-se que as instituições </a:t>
            </a:r>
          </a:p>
          <a:p>
            <a:pPr>
              <a:buNone/>
            </a:pPr>
            <a:r>
              <a:rPr lang="pt-BR" sz="3200" dirty="0" smtClean="0"/>
              <a:t>supervisionadas considerem como </a:t>
            </a:r>
            <a:r>
              <a:rPr lang="pt-BR" sz="3200" b="1" dirty="0" smtClean="0"/>
              <a:t>pessoas politicamente expostas</a:t>
            </a:r>
            <a:r>
              <a:rPr lang="pt-BR" sz="3200" dirty="0" smtClean="0"/>
              <a:t>:</a:t>
            </a:r>
          </a:p>
          <a:p>
            <a:pPr>
              <a:buNone/>
            </a:pPr>
            <a:endParaRPr lang="pt-BR" sz="3200" dirty="0" smtClean="0"/>
          </a:p>
          <a:p>
            <a:pPr>
              <a:buNone/>
            </a:pPr>
            <a:r>
              <a:rPr lang="pt-BR" sz="3200" dirty="0" smtClean="0"/>
              <a:t>I - os </a:t>
            </a:r>
            <a:r>
              <a:rPr lang="pt-BR" sz="3200" b="1" dirty="0" smtClean="0">
                <a:solidFill>
                  <a:srgbClr val="00B0F0"/>
                </a:solidFill>
              </a:rPr>
              <a:t>detentores de mandatos eletivos dos Poderes Executivo e Legislativo da União</a:t>
            </a:r>
            <a:r>
              <a:rPr lang="pt-BR" sz="3200" dirty="0" smtClean="0">
                <a:solidFill>
                  <a:srgbClr val="00B0F0"/>
                </a:solidFill>
              </a:rPr>
              <a:t>;</a:t>
            </a:r>
          </a:p>
          <a:p>
            <a:pPr>
              <a:buNone/>
            </a:pPr>
            <a:endParaRPr lang="pt-BR" sz="3200" dirty="0" smtClean="0"/>
          </a:p>
          <a:p>
            <a:pPr>
              <a:buNone/>
            </a:pPr>
            <a:r>
              <a:rPr lang="pt-BR" sz="3200" dirty="0" smtClean="0"/>
              <a:t>II - os ocupantes de cargo, no Poder Executivo da União:</a:t>
            </a:r>
          </a:p>
          <a:p>
            <a:pPr>
              <a:buNone/>
            </a:pPr>
            <a:r>
              <a:rPr lang="pt-BR" sz="3200" dirty="0" smtClean="0"/>
              <a:t>a) de </a:t>
            </a:r>
            <a:r>
              <a:rPr lang="pt-BR" sz="3200" b="1" dirty="0" smtClean="0">
                <a:solidFill>
                  <a:srgbClr val="00B0F0"/>
                </a:solidFill>
              </a:rPr>
              <a:t>ministro de Estado </a:t>
            </a:r>
            <a:r>
              <a:rPr lang="pt-BR" sz="3200" dirty="0" smtClean="0"/>
              <a:t>ou equiparado;</a:t>
            </a:r>
          </a:p>
          <a:p>
            <a:pPr>
              <a:buNone/>
            </a:pPr>
            <a:r>
              <a:rPr lang="pt-BR" sz="3200" dirty="0" smtClean="0"/>
              <a:t>b) de natureza especial ou equivalente; e</a:t>
            </a:r>
          </a:p>
          <a:p>
            <a:pPr>
              <a:buNone/>
            </a:pPr>
            <a:r>
              <a:rPr lang="pt-BR" sz="3200" dirty="0" smtClean="0"/>
              <a:t>c) de </a:t>
            </a:r>
            <a:r>
              <a:rPr lang="pt-BR" sz="3200" b="1" dirty="0" smtClean="0">
                <a:solidFill>
                  <a:srgbClr val="00B0F0"/>
                </a:solidFill>
              </a:rPr>
              <a:t>presidente, vice-presidente e diretor, ou equivalentes, de autarquias, fundações públicas, empresas públicas ou sociedades de economia mista</a:t>
            </a:r>
            <a:r>
              <a:rPr lang="pt-BR" sz="3200" dirty="0" smtClean="0"/>
              <a:t>;</a:t>
            </a:r>
          </a:p>
          <a:p>
            <a:pPr>
              <a:buNone/>
            </a:pPr>
            <a:r>
              <a:rPr lang="pt-BR" sz="3200" dirty="0" smtClean="0"/>
              <a:t>d) do Grupo Direção e Assessoramento Superiores - </a:t>
            </a:r>
            <a:r>
              <a:rPr lang="pt-BR" sz="3200" b="1" dirty="0" smtClean="0">
                <a:solidFill>
                  <a:srgbClr val="00B0F0"/>
                </a:solidFill>
              </a:rPr>
              <a:t>DAS, nível 6</a:t>
            </a:r>
            <a:r>
              <a:rPr lang="pt-BR" sz="3200" dirty="0" smtClean="0"/>
              <a:t>, e equivalentes;</a:t>
            </a:r>
          </a:p>
          <a:p>
            <a:pPr>
              <a:buNone/>
            </a:pPr>
            <a:endParaRPr lang="pt-BR" sz="3200" dirty="0" smtClean="0"/>
          </a:p>
          <a:p>
            <a:pPr>
              <a:buNone/>
            </a:pPr>
            <a:r>
              <a:rPr lang="pt-BR" sz="3200" dirty="0" smtClean="0"/>
              <a:t>III - os </a:t>
            </a:r>
            <a:r>
              <a:rPr lang="pt-BR" sz="3200" b="1" dirty="0" smtClean="0">
                <a:solidFill>
                  <a:srgbClr val="00B0F0"/>
                </a:solidFill>
              </a:rPr>
              <a:t>membros do Conselho Nacional de Justiça, do Supremo Tribunal Federal e dos Tribunais Superiores</a:t>
            </a:r>
            <a:r>
              <a:rPr lang="pt-BR" sz="3200" dirty="0" smtClean="0">
                <a:solidFill>
                  <a:srgbClr val="00B0F0"/>
                </a:solidFill>
              </a:rPr>
              <a:t>;</a:t>
            </a:r>
          </a:p>
          <a:p>
            <a:pPr>
              <a:buNone/>
            </a:pPr>
            <a:endParaRPr lang="pt-BR" sz="3200" dirty="0" smtClean="0"/>
          </a:p>
          <a:p>
            <a:pPr>
              <a:buNone/>
            </a:pPr>
            <a:r>
              <a:rPr lang="pt-BR" sz="3200" dirty="0" smtClean="0"/>
              <a:t>IV - os </a:t>
            </a:r>
            <a:r>
              <a:rPr lang="pt-BR" sz="3200" b="1" dirty="0" smtClean="0">
                <a:solidFill>
                  <a:srgbClr val="00B0F0"/>
                </a:solidFill>
              </a:rPr>
              <a:t>membros do Conselho Nacional do Ministério Público, o Procurador-Geral da República, o Vice-Procurador-Geral da República, o Procurador-Geral do Trabalho, o Procurador-Geral da Justiça Militar, os Subprocuradores-Gerais da República e os Procuradores- Gerais de Justiça dos Estados e do Distrito Federal</a:t>
            </a:r>
            <a:r>
              <a:rPr lang="pt-BR" sz="3200" dirty="0" smtClean="0"/>
              <a:t>;</a:t>
            </a:r>
          </a:p>
          <a:p>
            <a:pPr>
              <a:buNone/>
            </a:pPr>
            <a:endParaRPr lang="pt-BR" sz="3200" dirty="0" smtClean="0"/>
          </a:p>
          <a:p>
            <a:pPr>
              <a:buNone/>
            </a:pPr>
            <a:r>
              <a:rPr lang="pt-BR" sz="3200" dirty="0" smtClean="0"/>
              <a:t>V - os </a:t>
            </a:r>
            <a:r>
              <a:rPr lang="pt-BR" sz="3200" b="1" dirty="0" smtClean="0">
                <a:solidFill>
                  <a:srgbClr val="00B0F0"/>
                </a:solidFill>
              </a:rPr>
              <a:t>membros do Tribunal de Contas da União e o Procurador-Geral do Ministério Público junto ao Tribunal de Contas da União</a:t>
            </a:r>
            <a:r>
              <a:rPr lang="pt-BR" sz="3200" dirty="0" smtClean="0"/>
              <a:t>;</a:t>
            </a:r>
          </a:p>
          <a:p>
            <a:pPr>
              <a:buNone/>
            </a:pPr>
            <a:endParaRPr lang="pt-BR" sz="3200" dirty="0" smtClean="0"/>
          </a:p>
          <a:p>
            <a:pPr>
              <a:buNone/>
            </a:pPr>
            <a:r>
              <a:rPr lang="pt-BR" sz="3200" dirty="0" smtClean="0"/>
              <a:t>VI - os </a:t>
            </a:r>
            <a:r>
              <a:rPr lang="pt-BR" sz="3200" b="1" dirty="0" smtClean="0">
                <a:solidFill>
                  <a:srgbClr val="00B0F0"/>
                </a:solidFill>
              </a:rPr>
              <a:t>governadores de Estado e do Distrito Federal, os presidentes de Tribunal de Justiça, de Assembléia Legislativa e de Câmara Distrital, e os presidentes de Tribunal e de Conselho de Contas de Estado, dos Municípios e do Município</a:t>
            </a:r>
            <a:r>
              <a:rPr lang="pt-BR" sz="3200" dirty="0" smtClean="0"/>
              <a:t>;</a:t>
            </a:r>
          </a:p>
          <a:p>
            <a:pPr>
              <a:buNone/>
            </a:pPr>
            <a:endParaRPr lang="pt-BR" sz="3200" dirty="0" smtClean="0"/>
          </a:p>
          <a:p>
            <a:pPr>
              <a:buNone/>
            </a:pPr>
            <a:r>
              <a:rPr lang="pt-BR" sz="3200" dirty="0" smtClean="0"/>
              <a:t>VII - os </a:t>
            </a:r>
            <a:r>
              <a:rPr lang="pt-BR" sz="3200" b="1" dirty="0" smtClean="0">
                <a:solidFill>
                  <a:srgbClr val="00B0F0"/>
                </a:solidFill>
              </a:rPr>
              <a:t>prefeitos e presidentes de Câmara Municipal das capitais de Estado</a:t>
            </a:r>
            <a:r>
              <a:rPr lang="pt-BR" sz="3200" dirty="0" smtClean="0"/>
              <a:t>.</a:t>
            </a:r>
          </a:p>
          <a:p>
            <a:endParaRPr lang="pt-B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endParaRPr lang="pt-BR"/>
          </a:p>
        </p:txBody>
      </p:sp>
      <p:sp>
        <p:nvSpPr>
          <p:cNvPr id="4" name="Espaço Reservado para Conteúdo 3"/>
          <p:cNvSpPr>
            <a:spLocks noGrp="1"/>
          </p:cNvSpPr>
          <p:nvPr>
            <p:ph idx="1"/>
          </p:nvPr>
        </p:nvSpPr>
        <p:spPr/>
        <p:txBody>
          <a:bodyPr>
            <a:normAutofit fontScale="92500" lnSpcReduction="20000"/>
          </a:bodyPr>
          <a:lstStyle/>
          <a:p>
            <a:endParaRPr lang="pt-BR" dirty="0" smtClean="0"/>
          </a:p>
          <a:p>
            <a:pPr algn="just"/>
            <a:r>
              <a:rPr lang="es-ES" sz="2800" dirty="0" smtClean="0"/>
              <a:t>Familiares: é evidente que a esposa </a:t>
            </a:r>
            <a:r>
              <a:rPr lang="es-ES" sz="2800" dirty="0" err="1" smtClean="0"/>
              <a:t>ou</a:t>
            </a:r>
            <a:r>
              <a:rPr lang="es-ES" sz="2800" dirty="0" smtClean="0"/>
              <a:t> os </a:t>
            </a:r>
            <a:r>
              <a:rPr lang="es-ES" sz="2800" dirty="0" err="1" smtClean="0"/>
              <a:t>filhos</a:t>
            </a:r>
            <a:r>
              <a:rPr lang="es-ES" sz="2800" dirty="0" smtClean="0"/>
              <a:t> de </a:t>
            </a:r>
            <a:r>
              <a:rPr lang="es-ES" sz="2800" dirty="0" err="1" smtClean="0"/>
              <a:t>uma</a:t>
            </a:r>
            <a:r>
              <a:rPr lang="es-ES" sz="2800" dirty="0" smtClean="0"/>
              <a:t> PEP </a:t>
            </a:r>
            <a:r>
              <a:rPr lang="es-ES" sz="2800" dirty="0" err="1" smtClean="0"/>
              <a:t>não</a:t>
            </a:r>
            <a:r>
              <a:rPr lang="es-ES" sz="2800" dirty="0" smtClean="0"/>
              <a:t> </a:t>
            </a:r>
            <a:r>
              <a:rPr lang="es-ES" sz="2800" dirty="0" err="1" smtClean="0"/>
              <a:t>são</a:t>
            </a:r>
            <a:r>
              <a:rPr lang="es-ES" sz="2800" dirty="0" smtClean="0"/>
              <a:t> PEP (</a:t>
            </a:r>
            <a:r>
              <a:rPr lang="es-ES" sz="2800" dirty="0" err="1" smtClean="0"/>
              <a:t>são</a:t>
            </a:r>
            <a:r>
              <a:rPr lang="es-ES" sz="2800" dirty="0" smtClean="0"/>
              <a:t> </a:t>
            </a:r>
            <a:r>
              <a:rPr lang="es-ES" sz="2800" dirty="0" err="1" smtClean="0"/>
              <a:t>pessoas</a:t>
            </a:r>
            <a:r>
              <a:rPr lang="es-ES" sz="2800" dirty="0" smtClean="0"/>
              <a:t> </a:t>
            </a:r>
            <a:r>
              <a:rPr lang="es-ES" sz="2800" dirty="0" err="1" smtClean="0"/>
              <a:t>expostas</a:t>
            </a:r>
            <a:r>
              <a:rPr lang="es-ES" sz="2800" dirty="0" smtClean="0"/>
              <a:t>, EP), mas </a:t>
            </a:r>
            <a:r>
              <a:rPr lang="es-ES" sz="2800" dirty="0" err="1" smtClean="0"/>
              <a:t>devem</a:t>
            </a:r>
            <a:r>
              <a:rPr lang="es-ES" sz="2800" dirty="0" smtClean="0"/>
              <a:t> </a:t>
            </a:r>
            <a:r>
              <a:rPr lang="es-ES" sz="2800" dirty="0" err="1" smtClean="0"/>
              <a:t>receber</a:t>
            </a:r>
            <a:r>
              <a:rPr lang="es-ES" sz="2800" dirty="0" smtClean="0"/>
              <a:t> o </a:t>
            </a:r>
            <a:r>
              <a:rPr lang="es-ES" sz="2800" dirty="0" err="1" smtClean="0"/>
              <a:t>mesmo</a:t>
            </a:r>
            <a:r>
              <a:rPr lang="es-ES" sz="2800" dirty="0" smtClean="0"/>
              <a:t> </a:t>
            </a:r>
            <a:r>
              <a:rPr lang="es-ES" sz="2800" dirty="0" err="1" smtClean="0"/>
              <a:t>tratamento</a:t>
            </a:r>
            <a:r>
              <a:rPr lang="es-ES" sz="2800" dirty="0" smtClean="0"/>
              <a:t> que as </a:t>
            </a:r>
            <a:r>
              <a:rPr lang="es-ES" sz="2800" dirty="0" err="1" smtClean="0"/>
              <a:t>PEPs</a:t>
            </a:r>
            <a:r>
              <a:rPr lang="es-ES" sz="2800" dirty="0" smtClean="0"/>
              <a:t>, </a:t>
            </a:r>
            <a:r>
              <a:rPr lang="es-ES" sz="2800" dirty="0" err="1" smtClean="0"/>
              <a:t>em</a:t>
            </a:r>
            <a:r>
              <a:rPr lang="es-ES" sz="2800" dirty="0" smtClean="0"/>
              <a:t> </a:t>
            </a:r>
            <a:r>
              <a:rPr lang="es-ES" sz="2800" dirty="0" err="1" smtClean="0"/>
              <a:t>razão</a:t>
            </a:r>
            <a:r>
              <a:rPr lang="es-ES" sz="2800" dirty="0" smtClean="0"/>
              <a:t> do risco de </a:t>
            </a:r>
            <a:r>
              <a:rPr lang="es-ES" sz="2800" dirty="0" err="1" smtClean="0"/>
              <a:t>lavagem</a:t>
            </a:r>
            <a:r>
              <a:rPr lang="es-ES" sz="2800" dirty="0" smtClean="0"/>
              <a:t> de </a:t>
            </a:r>
            <a:r>
              <a:rPr lang="es-ES" sz="2800" dirty="0" err="1" smtClean="0"/>
              <a:t>dinheiro</a:t>
            </a:r>
            <a:r>
              <a:rPr lang="es-ES" sz="2800" dirty="0" smtClean="0"/>
              <a:t> (o caso concreto </a:t>
            </a:r>
            <a:r>
              <a:rPr lang="es-ES" sz="2800" dirty="0" err="1" smtClean="0"/>
              <a:t>mostra</a:t>
            </a:r>
            <a:r>
              <a:rPr lang="es-ES" sz="2800" dirty="0" smtClean="0"/>
              <a:t> </a:t>
            </a:r>
            <a:r>
              <a:rPr lang="es-ES" sz="2800" dirty="0" err="1" smtClean="0"/>
              <a:t>isso</a:t>
            </a:r>
            <a:r>
              <a:rPr lang="es-ES" sz="2800" dirty="0" smtClean="0"/>
              <a:t>).</a:t>
            </a:r>
          </a:p>
          <a:p>
            <a:pPr algn="just">
              <a:buNone/>
            </a:pPr>
            <a:endParaRPr lang="pt-BR" sz="2800" dirty="0" smtClean="0"/>
          </a:p>
          <a:p>
            <a:r>
              <a:rPr lang="es-ES" sz="2800" dirty="0" err="1" smtClean="0"/>
              <a:t>Estreitos</a:t>
            </a:r>
            <a:r>
              <a:rPr lang="es-ES" sz="2800" dirty="0" smtClean="0"/>
              <a:t> colaboradores: O Grupo </a:t>
            </a:r>
            <a:r>
              <a:rPr lang="es-ES" sz="2800" dirty="0" err="1" smtClean="0"/>
              <a:t>Wolfsberg</a:t>
            </a:r>
            <a:r>
              <a:rPr lang="es-ES" sz="2800" dirty="0" smtClean="0"/>
              <a:t>, </a:t>
            </a:r>
            <a:r>
              <a:rPr lang="es-ES" sz="2800" dirty="0" err="1" smtClean="0"/>
              <a:t>entende</a:t>
            </a:r>
            <a:r>
              <a:rPr lang="es-ES" sz="2800" dirty="0" smtClean="0"/>
              <a:t> que </a:t>
            </a:r>
            <a:r>
              <a:rPr lang="es-ES" sz="2800" dirty="0" err="1" smtClean="0"/>
              <a:t>devem</a:t>
            </a:r>
            <a:r>
              <a:rPr lang="es-ES" sz="2800" dirty="0" smtClean="0"/>
              <a:t> ser </a:t>
            </a:r>
            <a:r>
              <a:rPr lang="es-ES" sz="2800" dirty="0" err="1" smtClean="0"/>
              <a:t>incluídos</a:t>
            </a:r>
            <a:r>
              <a:rPr lang="es-ES" sz="2800" dirty="0" smtClean="0"/>
              <a:t>  os colegas de </a:t>
            </a:r>
            <a:r>
              <a:rPr lang="es-ES" sz="2800" dirty="0" err="1" smtClean="0"/>
              <a:t>trabalho</a:t>
            </a:r>
            <a:r>
              <a:rPr lang="es-ES" sz="2800" dirty="0" smtClean="0"/>
              <a:t> próximos e os </a:t>
            </a:r>
            <a:r>
              <a:rPr lang="es-ES" sz="2800" dirty="0" err="1" smtClean="0"/>
              <a:t>assesores</a:t>
            </a:r>
            <a:r>
              <a:rPr lang="es-ES" sz="2800" dirty="0" smtClean="0"/>
              <a:t> e consultores </a:t>
            </a:r>
            <a:r>
              <a:rPr lang="es-ES" sz="2800" dirty="0" err="1" smtClean="0"/>
              <a:t>pessoais</a:t>
            </a:r>
            <a:r>
              <a:rPr lang="es-ES" sz="2800" dirty="0" smtClean="0"/>
              <a:t>, </a:t>
            </a:r>
            <a:r>
              <a:rPr lang="es-ES" sz="2800" dirty="0" err="1" smtClean="0"/>
              <a:t>assim</a:t>
            </a:r>
            <a:r>
              <a:rPr lang="es-ES" sz="2800" dirty="0" smtClean="0"/>
              <a:t> como </a:t>
            </a:r>
            <a:r>
              <a:rPr lang="es-ES" sz="2800" dirty="0" err="1" smtClean="0"/>
              <a:t>outras</a:t>
            </a:r>
            <a:r>
              <a:rPr lang="es-ES" sz="2800" dirty="0" smtClean="0"/>
              <a:t> </a:t>
            </a:r>
            <a:r>
              <a:rPr lang="es-ES" sz="2800" dirty="0" err="1" smtClean="0"/>
              <a:t>pessoas</a:t>
            </a:r>
            <a:r>
              <a:rPr lang="es-ES" sz="2800" dirty="0" smtClean="0"/>
              <a:t> que se </a:t>
            </a:r>
            <a:r>
              <a:rPr lang="es-ES" sz="2800" dirty="0" err="1" smtClean="0"/>
              <a:t>beneficiem</a:t>
            </a:r>
            <a:r>
              <a:rPr lang="es-ES" sz="2800" dirty="0" smtClean="0"/>
              <a:t> de </a:t>
            </a:r>
            <a:r>
              <a:rPr lang="es-ES" sz="2800" dirty="0" err="1" smtClean="0"/>
              <a:t>maneira</a:t>
            </a:r>
            <a:r>
              <a:rPr lang="es-ES" sz="2800" dirty="0" smtClean="0"/>
              <a:t> significativa do fato de </a:t>
            </a:r>
            <a:r>
              <a:rPr lang="es-ES" sz="2800" dirty="0" err="1" smtClean="0"/>
              <a:t>serem</a:t>
            </a:r>
            <a:r>
              <a:rPr lang="es-ES" sz="2800" dirty="0" smtClean="0"/>
              <a:t> próximos à PEP</a:t>
            </a:r>
            <a:endParaRPr lang="pt-BR"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0000" lnSpcReduction="20000"/>
          </a:bodyPr>
          <a:lstStyle/>
          <a:p>
            <a:endParaRPr lang="pt-BR" dirty="0" smtClean="0"/>
          </a:p>
          <a:p>
            <a:r>
              <a:rPr lang="es-ES" dirty="0" smtClean="0"/>
              <a:t>O informe do GAFI de 2013 sobre as PEP </a:t>
            </a:r>
            <a:r>
              <a:rPr lang="es-ES" dirty="0" err="1" smtClean="0"/>
              <a:t>assinala</a:t>
            </a:r>
            <a:r>
              <a:rPr lang="es-ES" dirty="0" smtClean="0"/>
              <a:t> </a:t>
            </a:r>
            <a:r>
              <a:rPr lang="es-ES" dirty="0" err="1" smtClean="0"/>
              <a:t>alguns</a:t>
            </a:r>
            <a:r>
              <a:rPr lang="es-ES" dirty="0" smtClean="0"/>
              <a:t> </a:t>
            </a:r>
            <a:r>
              <a:rPr lang="es-ES" dirty="0" err="1" smtClean="0"/>
              <a:t>exemplos</a:t>
            </a:r>
            <a:r>
              <a:rPr lang="es-ES" dirty="0" smtClean="0"/>
              <a:t> do que se pode entender por asociados próximos, e </a:t>
            </a:r>
            <a:r>
              <a:rPr lang="es-ES" dirty="0" err="1" smtClean="0"/>
              <a:t>inclui</a:t>
            </a:r>
            <a:r>
              <a:rPr lang="es-ES" dirty="0" smtClean="0"/>
              <a:t> </a:t>
            </a:r>
            <a:r>
              <a:rPr lang="es-ES" dirty="0" err="1" smtClean="0"/>
              <a:t>uma</a:t>
            </a:r>
            <a:r>
              <a:rPr lang="es-ES" dirty="0" smtClean="0"/>
              <a:t> </a:t>
            </a:r>
            <a:r>
              <a:rPr lang="es-ES" dirty="0" err="1" smtClean="0"/>
              <a:t>série</a:t>
            </a:r>
            <a:r>
              <a:rPr lang="es-ES" dirty="0" smtClean="0"/>
              <a:t> de </a:t>
            </a:r>
            <a:r>
              <a:rPr lang="es-ES" dirty="0" err="1" smtClean="0"/>
              <a:t>relações</a:t>
            </a:r>
            <a:r>
              <a:rPr lang="es-ES" dirty="0" smtClean="0"/>
              <a:t> como </a:t>
            </a:r>
            <a:r>
              <a:rPr lang="es-ES" dirty="0" err="1" smtClean="0"/>
              <a:t>aquelas</a:t>
            </a:r>
            <a:r>
              <a:rPr lang="es-ES" dirty="0" smtClean="0"/>
              <a:t> de </a:t>
            </a:r>
            <a:r>
              <a:rPr lang="es-ES" dirty="0" err="1" smtClean="0"/>
              <a:t>caráter</a:t>
            </a:r>
            <a:r>
              <a:rPr lang="es-ES" dirty="0" smtClean="0"/>
              <a:t> sexual </a:t>
            </a:r>
            <a:r>
              <a:rPr lang="es-ES" dirty="0" err="1" smtClean="0"/>
              <a:t>conhecidas</a:t>
            </a:r>
            <a:r>
              <a:rPr lang="es-ES" dirty="0" smtClean="0"/>
              <a:t> </a:t>
            </a:r>
            <a:r>
              <a:rPr lang="es-ES" dirty="0" err="1" smtClean="0"/>
              <a:t>fora</a:t>
            </a:r>
            <a:r>
              <a:rPr lang="es-ES" dirty="0" smtClean="0"/>
              <a:t> da </a:t>
            </a:r>
            <a:r>
              <a:rPr lang="es-ES" dirty="0" err="1" smtClean="0"/>
              <a:t>unidade</a:t>
            </a:r>
            <a:r>
              <a:rPr lang="es-ES" dirty="0" smtClean="0"/>
              <a:t> familiar (amantes, etc.), </a:t>
            </a:r>
            <a:r>
              <a:rPr lang="es-ES" dirty="0" err="1" smtClean="0"/>
              <a:t>membros</a:t>
            </a:r>
            <a:r>
              <a:rPr lang="es-ES" dirty="0" smtClean="0"/>
              <a:t> destacados do </a:t>
            </a:r>
            <a:r>
              <a:rPr lang="es-ES" dirty="0" err="1" smtClean="0"/>
              <a:t>mesmo</a:t>
            </a:r>
            <a:r>
              <a:rPr lang="es-ES" dirty="0" smtClean="0"/>
              <a:t> partido político, </a:t>
            </a:r>
            <a:r>
              <a:rPr lang="es-ES" dirty="0" err="1" smtClean="0"/>
              <a:t>organização</a:t>
            </a:r>
            <a:r>
              <a:rPr lang="es-ES" dirty="0" smtClean="0"/>
              <a:t> civil o sindical da PEP, </a:t>
            </a:r>
            <a:r>
              <a:rPr lang="es-ES" dirty="0" err="1" smtClean="0"/>
              <a:t>sócios</a:t>
            </a:r>
            <a:r>
              <a:rPr lang="es-ES" dirty="0" smtClean="0"/>
              <a:t> </a:t>
            </a:r>
            <a:r>
              <a:rPr lang="es-ES" dirty="0" err="1" smtClean="0"/>
              <a:t>empresariais</a:t>
            </a:r>
            <a:r>
              <a:rPr lang="es-ES" dirty="0" smtClean="0"/>
              <a:t> </a:t>
            </a:r>
            <a:r>
              <a:rPr lang="es-ES" dirty="0" err="1" smtClean="0"/>
              <a:t>ou</a:t>
            </a:r>
            <a:r>
              <a:rPr lang="es-ES" dirty="0" smtClean="0"/>
              <a:t> </a:t>
            </a:r>
            <a:r>
              <a:rPr lang="es-ES" dirty="0" err="1" smtClean="0"/>
              <a:t>associados</a:t>
            </a:r>
            <a:r>
              <a:rPr lang="es-ES" dirty="0" smtClean="0"/>
              <a:t>, especialmente </a:t>
            </a:r>
            <a:r>
              <a:rPr lang="es-ES" dirty="0" err="1" smtClean="0"/>
              <a:t>aqueles</a:t>
            </a:r>
            <a:r>
              <a:rPr lang="es-ES" dirty="0" smtClean="0"/>
              <a:t> que </a:t>
            </a:r>
            <a:r>
              <a:rPr lang="es-ES" dirty="0" err="1" smtClean="0"/>
              <a:t>compartilham</a:t>
            </a:r>
            <a:r>
              <a:rPr lang="es-ES" dirty="0" smtClean="0"/>
              <a:t> (</a:t>
            </a:r>
            <a:r>
              <a:rPr lang="es-ES" dirty="0" err="1" smtClean="0"/>
              <a:t>benefícios</a:t>
            </a:r>
            <a:r>
              <a:rPr lang="es-ES" dirty="0" smtClean="0"/>
              <a:t> </a:t>
            </a:r>
            <a:r>
              <a:rPr lang="es-ES" dirty="0" err="1" smtClean="0"/>
              <a:t>ou</a:t>
            </a:r>
            <a:r>
              <a:rPr lang="es-ES" dirty="0" smtClean="0"/>
              <a:t>) </a:t>
            </a:r>
            <a:r>
              <a:rPr lang="es-ES" dirty="0" err="1" smtClean="0"/>
              <a:t>propiedade</a:t>
            </a:r>
            <a:r>
              <a:rPr lang="es-ES" dirty="0" smtClean="0"/>
              <a:t> de </a:t>
            </a:r>
            <a:r>
              <a:rPr lang="es-ES" dirty="0" err="1" smtClean="0"/>
              <a:t>pessoas</a:t>
            </a:r>
            <a:r>
              <a:rPr lang="es-ES" dirty="0" smtClean="0"/>
              <a:t> jurídicas </a:t>
            </a:r>
            <a:r>
              <a:rPr lang="es-ES" dirty="0" err="1" smtClean="0"/>
              <a:t>com</a:t>
            </a:r>
            <a:r>
              <a:rPr lang="es-ES" dirty="0" smtClean="0"/>
              <a:t> a PEP </a:t>
            </a:r>
            <a:r>
              <a:rPr lang="es-ES" dirty="0" err="1" smtClean="0"/>
              <a:t>ou</a:t>
            </a:r>
            <a:r>
              <a:rPr lang="es-ES" dirty="0" smtClean="0"/>
              <a:t> que, de </a:t>
            </a:r>
            <a:r>
              <a:rPr lang="es-ES" dirty="0" err="1" smtClean="0"/>
              <a:t>outro</a:t>
            </a:r>
            <a:r>
              <a:rPr lang="es-ES" dirty="0" smtClean="0"/>
              <a:t> modo, se </a:t>
            </a:r>
            <a:r>
              <a:rPr lang="es-ES" dirty="0" err="1" smtClean="0"/>
              <a:t>encontren</a:t>
            </a:r>
            <a:r>
              <a:rPr lang="es-ES" dirty="0" smtClean="0"/>
              <a:t> conectados con </a:t>
            </a:r>
            <a:r>
              <a:rPr lang="es-ES" dirty="0" err="1" smtClean="0"/>
              <a:t>ela</a:t>
            </a:r>
            <a:r>
              <a:rPr lang="es-ES" dirty="0" smtClean="0"/>
              <a:t> (por ejemplo, mediante a </a:t>
            </a:r>
            <a:r>
              <a:rPr lang="es-ES" dirty="0" err="1" smtClean="0"/>
              <a:t>participação</a:t>
            </a:r>
            <a:r>
              <a:rPr lang="es-ES" dirty="0" smtClean="0"/>
              <a:t> conjunta no </a:t>
            </a:r>
            <a:r>
              <a:rPr lang="es-ES" dirty="0" err="1" smtClean="0"/>
              <a:t>conselho</a:t>
            </a:r>
            <a:r>
              <a:rPr lang="es-ES" dirty="0" smtClean="0"/>
              <a:t> de </a:t>
            </a:r>
            <a:r>
              <a:rPr lang="es-ES" dirty="0" err="1" smtClean="0"/>
              <a:t>administração</a:t>
            </a:r>
            <a:r>
              <a:rPr lang="es-ES" dirty="0" smtClean="0"/>
              <a:t> de </a:t>
            </a:r>
            <a:r>
              <a:rPr lang="es-ES" dirty="0" err="1" smtClean="0"/>
              <a:t>uma</a:t>
            </a:r>
            <a:r>
              <a:rPr lang="es-ES" dirty="0" smtClean="0"/>
              <a:t> empresa). No caso das </a:t>
            </a:r>
            <a:r>
              <a:rPr lang="es-ES" dirty="0" err="1" smtClean="0"/>
              <a:t>relações</a:t>
            </a:r>
            <a:r>
              <a:rPr lang="es-ES" dirty="0" smtClean="0"/>
              <a:t> </a:t>
            </a:r>
            <a:r>
              <a:rPr lang="es-ES" dirty="0" err="1" smtClean="0"/>
              <a:t>pessoais</a:t>
            </a:r>
            <a:r>
              <a:rPr lang="es-ES" dirty="0" smtClean="0"/>
              <a:t>, o contexto social, </a:t>
            </a:r>
            <a:r>
              <a:rPr lang="es-ES" dirty="0" err="1" smtClean="0"/>
              <a:t>econômico</a:t>
            </a:r>
            <a:r>
              <a:rPr lang="es-ES" dirty="0" smtClean="0"/>
              <a:t> e cultural </a:t>
            </a:r>
            <a:r>
              <a:rPr lang="es-ES" dirty="0" err="1" smtClean="0"/>
              <a:t>também</a:t>
            </a:r>
            <a:r>
              <a:rPr lang="es-ES" dirty="0" smtClean="0"/>
              <a:t> pode </a:t>
            </a:r>
            <a:r>
              <a:rPr lang="es-ES" dirty="0" err="1" smtClean="0"/>
              <a:t>desempenhar</a:t>
            </a:r>
            <a:r>
              <a:rPr lang="es-ES" dirty="0" smtClean="0"/>
              <a:t> </a:t>
            </a:r>
            <a:r>
              <a:rPr lang="es-ES" dirty="0" err="1" smtClean="0"/>
              <a:t>um</a:t>
            </a:r>
            <a:r>
              <a:rPr lang="es-ES" dirty="0" smtClean="0"/>
              <a:t> papel </a:t>
            </a:r>
            <a:r>
              <a:rPr lang="es-ES" dirty="0" err="1" smtClean="0"/>
              <a:t>na</a:t>
            </a:r>
            <a:r>
              <a:rPr lang="es-ES" dirty="0" smtClean="0"/>
              <a:t> </a:t>
            </a:r>
            <a:r>
              <a:rPr lang="es-ES" dirty="0" err="1" smtClean="0"/>
              <a:t>determinação</a:t>
            </a:r>
            <a:r>
              <a:rPr lang="es-ES" dirty="0" smtClean="0"/>
              <a:t> </a:t>
            </a:r>
            <a:r>
              <a:rPr lang="es-ES" dirty="0" err="1" smtClean="0"/>
              <a:t>quão</a:t>
            </a:r>
            <a:r>
              <a:rPr lang="es-ES" dirty="0" smtClean="0"/>
              <a:t> próximas </a:t>
            </a:r>
            <a:r>
              <a:rPr lang="es-ES" dirty="0" err="1" smtClean="0"/>
              <a:t>são</a:t>
            </a:r>
            <a:r>
              <a:rPr lang="es-ES" dirty="0" smtClean="0"/>
              <a:t> </a:t>
            </a:r>
            <a:r>
              <a:rPr lang="es-ES" dirty="0" err="1" smtClean="0"/>
              <a:t>essas</a:t>
            </a:r>
            <a:r>
              <a:rPr lang="es-ES" dirty="0" smtClean="0"/>
              <a:t> </a:t>
            </a:r>
            <a:r>
              <a:rPr lang="es-ES" dirty="0" err="1" smtClean="0"/>
              <a:t>relações</a:t>
            </a:r>
            <a:r>
              <a:rPr lang="es-ES" dirty="0" smtClean="0"/>
              <a:t>. </a:t>
            </a:r>
          </a:p>
          <a:p>
            <a:r>
              <a:rPr lang="es-ES" dirty="0" smtClean="0">
                <a:hlinkClick r:id="rId2"/>
              </a:rPr>
              <a:t>www.fatf-gafi.org</a:t>
            </a:r>
            <a:endParaRPr lang="es-ES" dirty="0" smtClean="0"/>
          </a:p>
          <a:p>
            <a:pPr>
              <a:buNone/>
            </a:pPr>
            <a:endParaRPr lang="pt-B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sz="3200" dirty="0" smtClean="0"/>
              <a:t>Riscos criados pelas </a:t>
            </a:r>
            <a:r>
              <a:rPr lang="pt-BR" sz="3200" dirty="0" err="1" smtClean="0"/>
              <a:t>PEPs</a:t>
            </a:r>
            <a:endParaRPr lang="pt-BR" sz="3200" dirty="0"/>
          </a:p>
        </p:txBody>
      </p:sp>
      <p:sp>
        <p:nvSpPr>
          <p:cNvPr id="3" name="Espaço Reservado para Conteúdo 2"/>
          <p:cNvSpPr>
            <a:spLocks noGrp="1"/>
          </p:cNvSpPr>
          <p:nvPr>
            <p:ph idx="1"/>
          </p:nvPr>
        </p:nvSpPr>
        <p:spPr/>
        <p:txBody>
          <a:bodyPr>
            <a:normAutofit fontScale="62500" lnSpcReduction="20000"/>
          </a:bodyPr>
          <a:lstStyle/>
          <a:p>
            <a:pPr>
              <a:buNone/>
            </a:pPr>
            <a:r>
              <a:rPr lang="es-ES" dirty="0" smtClean="0"/>
              <a:t>“Las PEP constituyen una categoría de clientes de alto riesgo de blanqueo de capitales. Las relaciones comerciales con tales personas pueden suponer un elevado peligro para los sujetos obligados en la medida en que los hace vulnerables a resultar involucrados en sus actividades ilícitas, generalmente abuso de su poder e influencia para la obtención de ganancias en su propio beneficio, de sus familiares o allegados. Y muy especialmente en aquellas consistentes en la apropiación de los fondos públicos. Estas personas también pueden utilizar a sus familiares o allegados para ocultar las ganancias ilícitas de sus actividades corruptas. Además, emplean su poder e influencia para acceder o controlar personas jurídicas con fines similares. De ahí la importancia de que los sujetos obligados dispongan de sistemas y procedimientos para conocer a sus clientes y realizar un enfoque basado en el riesgo, en orden a cumplir con la diligencia debida. La falta de aplicación de la diligencia debida con respecto a las PEP les expone a importantes riesgos </a:t>
            </a:r>
            <a:r>
              <a:rPr lang="es-ES" dirty="0" err="1" smtClean="0"/>
              <a:t>reputacionales</a:t>
            </a:r>
            <a:r>
              <a:rPr lang="es-ES" dirty="0" smtClean="0"/>
              <a:t> y jurídicos.” (Isidoro Blanco Cordero)</a:t>
            </a:r>
            <a:endParaRPr lang="pt-B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0000" lnSpcReduction="20000"/>
          </a:bodyPr>
          <a:lstStyle/>
          <a:p>
            <a:pPr>
              <a:buNone/>
            </a:pPr>
            <a:r>
              <a:rPr lang="es-ES" dirty="0" smtClean="0"/>
              <a:t>“Quizás el verdadero reto proceda de la detección de los allegados, normalmente intermediarios y asesores que actúan como testaferros. Son estos quienes participan en las operaciones de la PEP, abren las cuentas, realizan las transferencias, etc. Una PEP inteligente, que conozca cómo funciona el sistema de prevención del blanqueo de capitales, pondrá a cargo de sus negocios a un intermediario respetable para generar una apariencia de legitimidad. Es ciertamente difícil identificar a estos intermediarios y saber quién está detrás, quién se mueve en la sombra. Se trata de personas muy bien preparadas que conocen los resortes del poder, utilizan pasaportes diplomáticos, y saben cómo responder a cualquier pregunta que persiga determinar si actúa por su cuenta o la de un tercero. La identificación de los testaferros de mayor riesgo necesita años de unir las piezas del rompecabezas mundial de redes de relaciones. Y no siempre se consigue.” (Isidoro Blanco Cordero)</a:t>
            </a:r>
            <a:endParaRPr lang="pt-B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7500" lnSpcReduction="20000"/>
          </a:bodyPr>
          <a:lstStyle/>
          <a:p>
            <a:r>
              <a:rPr lang="pt-BR" dirty="0" smtClean="0"/>
              <a:t>No caso apresentado, o Secretário municipal não seria considerado PEP, de acordo com a regulamentação brasileira</a:t>
            </a:r>
          </a:p>
          <a:p>
            <a:pPr>
              <a:buNone/>
            </a:pPr>
            <a:endParaRPr lang="pt-BR" dirty="0" smtClean="0"/>
          </a:p>
          <a:p>
            <a:r>
              <a:rPr lang="pt-BR" dirty="0" smtClean="0"/>
              <a:t>Entretanto, quando ocorre enriquecimento ilícito (e lavagem de dinheiro) o </a:t>
            </a:r>
            <a:r>
              <a:rPr lang="pt-BR" i="1" dirty="0" err="1" smtClean="0"/>
              <a:t>modus</a:t>
            </a:r>
            <a:r>
              <a:rPr lang="pt-BR" i="1" dirty="0" smtClean="0"/>
              <a:t> </a:t>
            </a:r>
            <a:r>
              <a:rPr lang="pt-BR" i="1" dirty="0" err="1" smtClean="0"/>
              <a:t>operandi</a:t>
            </a:r>
            <a:r>
              <a:rPr lang="pt-BR" dirty="0" smtClean="0"/>
              <a:t> é muito similar ao que foi anteriormente descrito</a:t>
            </a:r>
          </a:p>
          <a:p>
            <a:pPr>
              <a:buNone/>
            </a:pPr>
            <a:endParaRPr lang="pt-BR" dirty="0" smtClean="0"/>
          </a:p>
          <a:p>
            <a:r>
              <a:rPr lang="pt-BR" dirty="0" smtClean="0"/>
              <a:t>A noção de Pessoa Politicamente Exposta pode servir para alertar aos responsáveis pelo controle (interno ou externo) da administração pública sobre os riscos de lavagem de dinheiro no caso de servidores públicos corruptos.</a:t>
            </a:r>
          </a:p>
          <a:p>
            <a:endParaRPr lang="pt-B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idx="1"/>
          </p:nvPr>
        </p:nvSpPr>
        <p:spPr/>
        <p:txBody>
          <a:bodyPr/>
          <a:lstStyle/>
          <a:p>
            <a:pPr algn="ctr"/>
            <a:endParaRPr lang="pt-BR" dirty="0" smtClean="0"/>
          </a:p>
          <a:p>
            <a:pPr algn="ctr">
              <a:buNone/>
            </a:pPr>
            <a:endParaRPr lang="pt-BR" dirty="0" smtClean="0"/>
          </a:p>
          <a:p>
            <a:pPr algn="ctr">
              <a:buNone/>
            </a:pPr>
            <a:r>
              <a:rPr lang="pt-BR" dirty="0" smtClean="0"/>
              <a:t>Carla Veríssimo De </a:t>
            </a:r>
            <a:r>
              <a:rPr lang="pt-BR" dirty="0" err="1" smtClean="0"/>
              <a:t>Carli</a:t>
            </a:r>
            <a:endParaRPr lang="pt-BR" dirty="0" smtClean="0"/>
          </a:p>
          <a:p>
            <a:pPr algn="ctr">
              <a:buNone/>
            </a:pPr>
            <a:r>
              <a:rPr lang="pt-BR" sz="2400" dirty="0" smtClean="0"/>
              <a:t>Procuradora Regional da República</a:t>
            </a:r>
          </a:p>
          <a:p>
            <a:pPr algn="ctr">
              <a:buNone/>
            </a:pPr>
            <a:r>
              <a:rPr lang="pt-BR" sz="2000" dirty="0" smtClean="0"/>
              <a:t>(51)3216.2085</a:t>
            </a:r>
          </a:p>
          <a:p>
            <a:pPr algn="ctr">
              <a:buNone/>
            </a:pPr>
            <a:r>
              <a:rPr lang="pt-BR" sz="2400" dirty="0" smtClean="0">
                <a:hlinkClick r:id="rId2"/>
              </a:rPr>
              <a:t>carladecarli@mpf.mp.br</a:t>
            </a:r>
            <a:endParaRPr lang="pt-BR" sz="2400" dirty="0" smtClean="0"/>
          </a:p>
          <a:p>
            <a:pPr algn="ctr">
              <a:buNone/>
            </a:pPr>
            <a:endParaRPr lang="pt-B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sz="3600" dirty="0" smtClean="0"/>
              <a:t>...é um ilícito civil</a:t>
            </a:r>
            <a:endParaRPr lang="pt-BR" sz="3600" dirty="0"/>
          </a:p>
        </p:txBody>
      </p:sp>
      <p:sp>
        <p:nvSpPr>
          <p:cNvPr id="3" name="Espaço Reservado para Conteúdo 2"/>
          <p:cNvSpPr>
            <a:spLocks noGrp="1"/>
          </p:cNvSpPr>
          <p:nvPr>
            <p:ph idx="1"/>
          </p:nvPr>
        </p:nvSpPr>
        <p:spPr/>
        <p:txBody>
          <a:bodyPr>
            <a:normAutofit fontScale="70000" lnSpcReduction="20000"/>
          </a:bodyPr>
          <a:lstStyle/>
          <a:p>
            <a:r>
              <a:rPr lang="pt-BR" b="1" dirty="0" smtClean="0"/>
              <a:t>CAPÍTULO IV, Código Civil</a:t>
            </a:r>
            <a:br>
              <a:rPr lang="pt-BR" b="1" dirty="0" smtClean="0"/>
            </a:br>
            <a:r>
              <a:rPr lang="pt-BR" b="1" dirty="0" smtClean="0"/>
              <a:t>Do Enriquecimento Sem Causa</a:t>
            </a:r>
            <a:endParaRPr lang="pt-BR" dirty="0" smtClean="0"/>
          </a:p>
          <a:p>
            <a:r>
              <a:rPr lang="pt-BR" dirty="0" smtClean="0"/>
              <a:t>Art. 884. Aquele que, sem justa causa, se enriquecer à custa de outrem, será obrigado a restituir o indevidamente auferido, feita a atualização dos valores monetários.</a:t>
            </a:r>
          </a:p>
          <a:p>
            <a:r>
              <a:rPr lang="pt-BR" dirty="0" smtClean="0"/>
              <a:t>Parágrafo único. Se o enriquecimento tiver por objeto coisa determinada, quem a recebeu é obrigado a restituí-la, e, se a coisa não mais subsistir, a restituição se fará pelo valor do bem na época em que foi exigido.</a:t>
            </a:r>
          </a:p>
          <a:p>
            <a:r>
              <a:rPr lang="pt-BR" dirty="0" smtClean="0"/>
              <a:t>Art. 885. A restituição é devida, não só quando não tenha havido causa que justifique o enriquecimento, mas também se esta deixou de existir.</a:t>
            </a:r>
          </a:p>
          <a:p>
            <a:r>
              <a:rPr lang="pt-BR" dirty="0" smtClean="0"/>
              <a:t>Art. 886. Não caberá a restituição por enriquecimento, se a lei conferir ao lesado outros meios para se ressarcir do prejuízo sofrido.</a:t>
            </a:r>
          </a:p>
          <a:p>
            <a:endParaRPr lang="pt-B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sz="3200" dirty="0" smtClean="0"/>
              <a:t>...é improbidade administrativa</a:t>
            </a:r>
            <a:endParaRPr lang="pt-BR" sz="3200" dirty="0"/>
          </a:p>
        </p:txBody>
      </p:sp>
      <p:sp>
        <p:nvSpPr>
          <p:cNvPr id="3" name="Espaço Reservado para Conteúdo 2"/>
          <p:cNvSpPr>
            <a:spLocks noGrp="1"/>
          </p:cNvSpPr>
          <p:nvPr>
            <p:ph idx="1"/>
          </p:nvPr>
        </p:nvSpPr>
        <p:spPr/>
        <p:txBody>
          <a:bodyPr>
            <a:normAutofit fontScale="55000" lnSpcReduction="20000"/>
          </a:bodyPr>
          <a:lstStyle/>
          <a:p>
            <a:r>
              <a:rPr lang="pt-BR" dirty="0" smtClean="0"/>
              <a:t>Art. 9°, Lei nº 8.429/1992: Constitui </a:t>
            </a:r>
            <a:r>
              <a:rPr lang="pt-BR" b="1" dirty="0" smtClean="0"/>
              <a:t>ato de improbidade administrativa </a:t>
            </a:r>
            <a:r>
              <a:rPr lang="pt-BR" dirty="0" smtClean="0"/>
              <a:t>importando enriquecimento ilícito auferir qualquer tipo de vantagem patrimonial indevida em razão do exercício de cargo, mandato, função, emprego ou atividade nas entidades mencionadas no art. 1° desta lei, e notadamente:</a:t>
            </a:r>
          </a:p>
          <a:p>
            <a:r>
              <a:rPr lang="pt-BR" dirty="0" smtClean="0"/>
              <a:t>VII - adquirir, para si ou para outrem, no exercício de mandato, cargo, emprego ou função pública, bens de qualquer natureza cujo valor seja desproporcional à evolução do patrimônio ou à renda do agente público;</a:t>
            </a:r>
          </a:p>
          <a:p>
            <a:pPr>
              <a:buNone/>
            </a:pPr>
            <a:r>
              <a:rPr lang="pt-BR" dirty="0" smtClean="0"/>
              <a:t>  </a:t>
            </a:r>
          </a:p>
          <a:p>
            <a:endParaRPr lang="pt-BR" dirty="0" smtClean="0"/>
          </a:p>
          <a:p>
            <a:r>
              <a:rPr lang="pt-BR" dirty="0" smtClean="0"/>
              <a:t>Art. 7° Quando o ato de improbidade causar lesão ao patrimônio público ou ensejar enriquecimento ilícito, caberá a autoridade administrativa responsável pelo inquérito representar ao Ministério Público, para a indisponibilidade dos bens do indiciado.</a:t>
            </a:r>
          </a:p>
          <a:p>
            <a:r>
              <a:rPr lang="pt-BR" dirty="0" smtClean="0"/>
              <a:t>Parágrafo único. A indisponibilidade a que se refere o caput deste artigo recairá sobre bens que assegurem o integral ressarcimento do dano, ou sobre o acréscimo patrimonial resultante do enriquecimento ilícito. </a:t>
            </a:r>
            <a:br>
              <a:rPr lang="pt-BR" dirty="0" smtClean="0"/>
            </a:br>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sz="3200" dirty="0" smtClean="0"/>
              <a:t>...mas não é crime.</a:t>
            </a:r>
            <a:r>
              <a:rPr lang="pt-BR" sz="3600" dirty="0" smtClean="0"/>
              <a:t/>
            </a:r>
            <a:br>
              <a:rPr lang="pt-BR" sz="3600" dirty="0" smtClean="0"/>
            </a:br>
            <a:r>
              <a:rPr lang="pt-BR" sz="2000" dirty="0" smtClean="0"/>
              <a:t>Decreto  nº 5.687/2006 (Convenção da ONU contra a Corrupção)</a:t>
            </a:r>
            <a:endParaRPr lang="pt-BR" dirty="0"/>
          </a:p>
        </p:txBody>
      </p:sp>
      <p:sp>
        <p:nvSpPr>
          <p:cNvPr id="3" name="Espaço Reservado para Conteúdo 2"/>
          <p:cNvSpPr>
            <a:spLocks noGrp="1"/>
          </p:cNvSpPr>
          <p:nvPr>
            <p:ph idx="1"/>
          </p:nvPr>
        </p:nvSpPr>
        <p:spPr/>
        <p:txBody>
          <a:bodyPr>
            <a:normAutofit/>
          </a:bodyPr>
          <a:lstStyle/>
          <a:p>
            <a:endParaRPr lang="pt-BR" sz="2400" dirty="0" smtClean="0"/>
          </a:p>
          <a:p>
            <a:r>
              <a:rPr lang="pt-BR" sz="2400" dirty="0" smtClean="0"/>
              <a:t>Artigo 20. </a:t>
            </a:r>
            <a:r>
              <a:rPr lang="pt-BR" sz="2400" b="1" dirty="0" smtClean="0"/>
              <a:t>Enriquecimento ilícito</a:t>
            </a:r>
            <a:r>
              <a:rPr lang="pt-BR" sz="2400" dirty="0" smtClean="0"/>
              <a:t>: Com sujeição a sua constituição e aos princípios fundamentais de seu ordenamento jurídico, cada Estado Parte considerará a possibilidade de adotar as medidas legislativas e de outras índoles que sejam necessárias para qualificar como delito, quando cometido intencionalmente, o enriquecimento ilícito, ou seja, o </a:t>
            </a:r>
            <a:r>
              <a:rPr lang="pt-BR" sz="2400" b="1" dirty="0" smtClean="0"/>
              <a:t>incremento significativo do patrimônio de um funcionário público relativos aos seus ingressos legítimos que não podem ser razoavelmente justificados por ele</a:t>
            </a:r>
            <a:r>
              <a:rPr lang="pt-BR" sz="2400" dirty="0" smtClean="0"/>
              <a:t>.</a:t>
            </a:r>
          </a:p>
          <a:p>
            <a:endParaRPr lang="pt-B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sz="4000" dirty="0" smtClean="0"/>
              <a:t>PLS 236/2012</a:t>
            </a:r>
            <a:endParaRPr lang="pt-BR" sz="4000" dirty="0"/>
          </a:p>
        </p:txBody>
      </p:sp>
      <p:sp>
        <p:nvSpPr>
          <p:cNvPr id="3" name="Espaço Reservado para Conteúdo 2"/>
          <p:cNvSpPr>
            <a:spLocks noGrp="1"/>
          </p:cNvSpPr>
          <p:nvPr>
            <p:ph idx="1"/>
          </p:nvPr>
        </p:nvSpPr>
        <p:spPr>
          <a:xfrm>
            <a:off x="428596" y="1643050"/>
            <a:ext cx="8229600" cy="4525963"/>
          </a:xfrm>
        </p:spPr>
        <p:txBody>
          <a:bodyPr>
            <a:normAutofit fontScale="55000" lnSpcReduction="20000"/>
          </a:bodyPr>
          <a:lstStyle/>
          <a:p>
            <a:r>
              <a:rPr lang="pt-BR" dirty="0" smtClean="0"/>
              <a:t>Projeto de Lei do Senado para reforma do Código Penal</a:t>
            </a:r>
          </a:p>
          <a:p>
            <a:pPr>
              <a:buNone/>
            </a:pPr>
            <a:r>
              <a:rPr lang="pt-BR" b="1" dirty="0" smtClean="0"/>
              <a:t>Enriquecimento ilícito</a:t>
            </a:r>
          </a:p>
          <a:p>
            <a:pPr>
              <a:buNone/>
            </a:pPr>
            <a:r>
              <a:rPr lang="pt-BR" dirty="0" smtClean="0"/>
              <a:t>Art. 288. Adquirir, vender, emprestar, alugar, receber, ceder, utilizar ou usufruir de maneira não eventual de bens ou valores móveis ou imóveis, cujo valor seja incompatível com os rendimentos auferidos pelo servidor público, ou por quem a ele equiparado, em razão de seu cargo, emprego, função pública ou mandato eletivo, ou por outro meio lícito:</a:t>
            </a:r>
          </a:p>
          <a:p>
            <a:pPr>
              <a:buNone/>
            </a:pPr>
            <a:endParaRPr lang="pt-BR" dirty="0" smtClean="0"/>
          </a:p>
          <a:p>
            <a:pPr>
              <a:buNone/>
            </a:pPr>
            <a:r>
              <a:rPr lang="pt-BR" dirty="0" smtClean="0"/>
              <a:t>Pena – prisão, de dois a cinco anos, além do confisco dos bens, se o fato não constituir elemento de outro crime mais grave.</a:t>
            </a:r>
          </a:p>
          <a:p>
            <a:pPr>
              <a:buNone/>
            </a:pPr>
            <a:endParaRPr lang="pt-BR" dirty="0" smtClean="0"/>
          </a:p>
          <a:p>
            <a:pPr>
              <a:buNone/>
            </a:pPr>
            <a:r>
              <a:rPr lang="pt-BR" dirty="0" smtClean="0"/>
              <a:t>§1º Caracteriza-se o enriquecimento ilícito ainda que, observadas as condições do caput, houver amortização ou extinção de dívidas do servidor público, ou de quem a ele equiparado, inclusive por terceira pessoa.</a:t>
            </a:r>
          </a:p>
          <a:p>
            <a:pPr>
              <a:buNone/>
            </a:pPr>
            <a:r>
              <a:rPr lang="pt-BR" dirty="0" smtClean="0"/>
              <a:t>§2º As penas serão aumentadas de metade a dois terços se a propriedade ou a posse dos bens e valores for atribuída fraudulentamente a terceiras pessoas.</a:t>
            </a:r>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dirty="0" smtClean="0"/>
          </a:p>
          <a:p>
            <a:endParaRPr lang="pt-BR" dirty="0" smtClean="0"/>
          </a:p>
          <a:p>
            <a:r>
              <a:rPr lang="pt-BR" dirty="0" smtClean="0"/>
              <a:t>Qual a relação do enriquecimento ilícito com a lavagem de dinheiro?</a:t>
            </a:r>
            <a:endParaRPr lang="pt-B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dirty="0" smtClean="0"/>
              <a:t>Caso concreto</a:t>
            </a:r>
            <a:endParaRPr lang="pt-BR" dirty="0"/>
          </a:p>
        </p:txBody>
      </p:sp>
      <p:sp>
        <p:nvSpPr>
          <p:cNvPr id="3" name="Espaço Reservado para Conteúdo 2"/>
          <p:cNvSpPr>
            <a:spLocks noGrp="1"/>
          </p:cNvSpPr>
          <p:nvPr>
            <p:ph idx="1"/>
          </p:nvPr>
        </p:nvSpPr>
        <p:spPr/>
        <p:txBody>
          <a:bodyPr>
            <a:normAutofit/>
          </a:bodyPr>
          <a:lstStyle/>
          <a:p>
            <a:r>
              <a:rPr lang="pt-BR" sz="2600" dirty="0" smtClean="0"/>
              <a:t>De 2000 a 2008 uma organização criminosa ocultou e movimentou patrimônio de Secretário de Governo de Município gaúcho; patrimônio este adquirido com recursos provenientes de crimes contra a administração pública (fraudes em licitações no Município do RS de cujo governo era secretário)</a:t>
            </a:r>
          </a:p>
          <a:p>
            <a:pPr>
              <a:buNone/>
            </a:pPr>
            <a:endParaRPr lang="pt-BR" sz="2600" dirty="0" smtClean="0"/>
          </a:p>
          <a:p>
            <a:r>
              <a:rPr lang="pt-BR" sz="2600" dirty="0" smtClean="0"/>
              <a:t>Ele declarou à Receita Federal possuir patrimônio líquido de R$ 53.323,00 em 2000 e R$ 980.801,00 em 2006</a:t>
            </a:r>
          </a:p>
          <a:p>
            <a:endParaRPr lang="pt-BR" dirty="0" smtClean="0"/>
          </a:p>
          <a:p>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92500" lnSpcReduction="10000"/>
          </a:bodyPr>
          <a:lstStyle/>
          <a:p>
            <a:r>
              <a:rPr lang="pt-BR" sz="2800" dirty="0" smtClean="0"/>
              <a:t>Entretanto, a investigação apurou que o Secretário possuía diversos imóveis em cidade do litoral gaúcho, além de vários automóveis. Todos estes bens foram adquiridos em data posterior à prática dos crimes contra a administração pública. Esses bens foram omitidos da declaração ao imposto de renda.</a:t>
            </a:r>
          </a:p>
          <a:p>
            <a:endParaRPr lang="pt-BR" sz="2800" dirty="0" smtClean="0"/>
          </a:p>
          <a:p>
            <a:r>
              <a:rPr lang="pt-BR" sz="2800" dirty="0" smtClean="0"/>
              <a:t>O Secretário municipal foi denunciado pelo MPF por ocultar a propriedade de bens móveis e imóveis residenciais por meio da manutenção do registro em nome de familiares e pessoas próximas. </a:t>
            </a:r>
          </a:p>
          <a:p>
            <a:endParaRPr lang="pt-B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859</TotalTime>
  <Words>3115</Words>
  <Application>Microsoft Office PowerPoint</Application>
  <PresentationFormat>Apresentação na tela (4:3)</PresentationFormat>
  <Paragraphs>137</Paragraphs>
  <Slides>29</Slides>
  <Notes>0</Notes>
  <HiddenSlides>0</HiddenSlides>
  <MMClips>0</MMClips>
  <ScaleCrop>false</ScaleCrop>
  <HeadingPairs>
    <vt:vector size="4" baseType="variant">
      <vt:variant>
        <vt:lpstr>Tema</vt:lpstr>
      </vt:variant>
      <vt:variant>
        <vt:i4>1</vt:i4>
      </vt:variant>
      <vt:variant>
        <vt:lpstr>Títulos de slides</vt:lpstr>
      </vt:variant>
      <vt:variant>
        <vt:i4>29</vt:i4>
      </vt:variant>
    </vt:vector>
  </HeadingPairs>
  <TitlesOfParts>
    <vt:vector size="30" baseType="lpstr">
      <vt:lpstr>Tema do Office</vt:lpstr>
      <vt:lpstr>O Enriquecimento Ilícito de Agentes Públicos e o Crime de Lavagem de Dinheiro </vt:lpstr>
      <vt:lpstr>O enriquecimento ilícito</vt:lpstr>
      <vt:lpstr>...é um ilícito civil</vt:lpstr>
      <vt:lpstr>...é improbidade administrativa</vt:lpstr>
      <vt:lpstr>...mas não é crime. Decreto  nº 5.687/2006 (Convenção da ONU contra a Corrupção)</vt:lpstr>
      <vt:lpstr>PLS 236/2012</vt:lpstr>
      <vt:lpstr>Slide 7</vt:lpstr>
      <vt:lpstr>Caso concreto</vt:lpstr>
      <vt:lpstr>Slide 9</vt:lpstr>
      <vt:lpstr>Slide 10</vt:lpstr>
      <vt:lpstr>Slide 11</vt:lpstr>
      <vt:lpstr>A sentença reconheceu:</vt:lpstr>
      <vt:lpstr>Slide 13</vt:lpstr>
      <vt:lpstr>Slide 14</vt:lpstr>
      <vt:lpstr>Slide 15</vt:lpstr>
      <vt:lpstr>Slide 16</vt:lpstr>
      <vt:lpstr>Slide 17</vt:lpstr>
      <vt:lpstr>Slide 18</vt:lpstr>
      <vt:lpstr>Relações da corrupção com  a lavagem de dinheiro</vt:lpstr>
      <vt:lpstr>Sindicância patrimonial</vt:lpstr>
      <vt:lpstr>Pessoas Politicamente Expostas - PEPs</vt:lpstr>
      <vt:lpstr>Slide 22</vt:lpstr>
      <vt:lpstr>Slide 23</vt:lpstr>
      <vt:lpstr>Slide 24</vt:lpstr>
      <vt:lpstr>Slide 25</vt:lpstr>
      <vt:lpstr>Riscos criados pelas PEPs</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Aline Lima</dc:creator>
  <cp:lastModifiedBy>26216663</cp:lastModifiedBy>
  <cp:revision>74</cp:revision>
  <dcterms:created xsi:type="dcterms:W3CDTF">2013-08-07T20:33:48Z</dcterms:created>
  <dcterms:modified xsi:type="dcterms:W3CDTF">2014-08-28T15:32:02Z</dcterms:modified>
</cp:coreProperties>
</file>