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19" r:id="rId2"/>
    <p:sldId id="634" r:id="rId3"/>
    <p:sldId id="635" r:id="rId4"/>
    <p:sldId id="636" r:id="rId5"/>
    <p:sldId id="637" r:id="rId6"/>
    <p:sldId id="638" r:id="rId7"/>
    <p:sldId id="639" r:id="rId8"/>
    <p:sldId id="668" r:id="rId9"/>
    <p:sldId id="670" r:id="rId10"/>
    <p:sldId id="640" r:id="rId11"/>
    <p:sldId id="641" r:id="rId12"/>
    <p:sldId id="642" r:id="rId13"/>
    <p:sldId id="645" r:id="rId14"/>
    <p:sldId id="646" r:id="rId15"/>
    <p:sldId id="647" r:id="rId16"/>
    <p:sldId id="648" r:id="rId17"/>
    <p:sldId id="784" r:id="rId18"/>
    <p:sldId id="785" r:id="rId19"/>
    <p:sldId id="649" r:id="rId20"/>
    <p:sldId id="650" r:id="rId21"/>
    <p:sldId id="651" r:id="rId22"/>
    <p:sldId id="681" r:id="rId23"/>
    <p:sldId id="691" r:id="rId24"/>
    <p:sldId id="682" r:id="rId25"/>
    <p:sldId id="694" r:id="rId26"/>
    <p:sldId id="695" r:id="rId27"/>
    <p:sldId id="778" r:id="rId28"/>
    <p:sldId id="779" r:id="rId29"/>
    <p:sldId id="780" r:id="rId30"/>
    <p:sldId id="781" r:id="rId31"/>
    <p:sldId id="685" r:id="rId32"/>
    <p:sldId id="783" r:id="rId33"/>
    <p:sldId id="666" r:id="rId34"/>
    <p:sldId id="667" r:id="rId35"/>
  </p:sldIdLst>
  <p:sldSz cx="9144000" cy="6858000" type="screen4x3"/>
  <p:notesSz cx="6784975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FF"/>
    <a:srgbClr val="728E3A"/>
    <a:srgbClr val="7A983E"/>
    <a:srgbClr val="FFFF66"/>
    <a:srgbClr val="618DC3"/>
    <a:srgbClr val="FFFF00"/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2" autoAdjust="0"/>
    <p:restoredTop sz="76197" autoAdjust="0"/>
  </p:normalViewPr>
  <p:slideViewPr>
    <p:cSldViewPr>
      <p:cViewPr varScale="1">
        <p:scale>
          <a:sx n="84" d="100"/>
          <a:sy n="84" d="100"/>
        </p:scale>
        <p:origin x="-23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7" d="100"/>
          <a:sy n="67" d="100"/>
        </p:scale>
        <p:origin x="3246" y="48"/>
      </p:cViewPr>
      <p:guideLst>
        <p:guide orient="horz" pos="3120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aritanbm\Desktop\arquivo%20base%20gr&#225;ficos%20apresenta&#231;&#227;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ritanbm\Documents\_Trabalho\Apresenta&#231;&#245;es\Base%20dados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ritanbm\Documents\_Trabalho\Apresenta&#231;&#245;es\Base%20dados%20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vieiralg\Documents\GOVERNAN&#199;A%20DE%20PESSO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0.10046551852130814"/>
          <c:y val="4.2083333333333382E-2"/>
          <c:w val="0.67197850519298885"/>
          <c:h val="0.90413786818314379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4966894110530932"/>
                  <c:y val="-2.771764155148908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4958093648030882"/>
                  <c:y val="4.685302024633831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Plan1!$B$2:$C$2</c:f>
              <c:strCache>
                <c:ptCount val="2"/>
                <c:pt idx="0">
                  <c:v>Encargos Especiais</c:v>
                </c:pt>
                <c:pt idx="1">
                  <c:v>Demais Despesas</c:v>
                </c:pt>
              </c:strCache>
            </c:strRef>
          </c:cat>
          <c:val>
            <c:numRef>
              <c:f>Plan1!$B$4:$C$4</c:f>
              <c:numCache>
                <c:formatCode>0%</c:formatCode>
                <c:ptCount val="2"/>
                <c:pt idx="0">
                  <c:v>0.48336594911937386</c:v>
                </c:pt>
                <c:pt idx="1">
                  <c:v>0.51663405088062619</c:v>
                </c:pt>
              </c:numCache>
            </c:numRef>
          </c:val>
        </c:ser>
        <c:dLbls/>
        <c:firstSliceAng val="18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plotArea>
      <c:layout>
        <c:manualLayout>
          <c:layoutTarget val="inner"/>
          <c:xMode val="edge"/>
          <c:yMode val="edge"/>
          <c:x val="0.14586949845013911"/>
          <c:y val="7.8711925464111723E-2"/>
          <c:w val="0.66070928694591524"/>
          <c:h val="0.78322819129737098"/>
        </c:manualLayout>
      </c:layout>
      <c:doughnutChart>
        <c:varyColors val="1"/>
        <c:dLbls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plotArea>
      <c:layout>
        <c:manualLayout>
          <c:layoutTarget val="inner"/>
          <c:xMode val="edge"/>
          <c:yMode val="edge"/>
          <c:x val="0.24444734107880112"/>
          <c:y val="1.0086902236869907E-2"/>
          <c:w val="0.60913432618316921"/>
          <c:h val="0.73369783850393344"/>
        </c:manualLayout>
      </c:layout>
      <c:doughnutChart>
        <c:varyColors val="1"/>
        <c:ser>
          <c:idx val="0"/>
          <c:order val="0"/>
          <c:explosion val="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8000"/>
              </a:solidFill>
            </c:spPr>
          </c:dPt>
          <c:dPt>
            <c:idx val="8"/>
            <c:spPr>
              <a:solidFill>
                <a:schemeClr val="bg2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'tabdin 2013'!$K$7:$K$15</c:f>
              <c:strCache>
                <c:ptCount val="9"/>
                <c:pt idx="0">
                  <c:v>Previdência Social</c:v>
                </c:pt>
                <c:pt idx="1">
                  <c:v>Energia</c:v>
                </c:pt>
                <c:pt idx="2">
                  <c:v>Saúde</c:v>
                </c:pt>
                <c:pt idx="3">
                  <c:v>Educação</c:v>
                </c:pt>
                <c:pt idx="4">
                  <c:v>Trabalho</c:v>
                </c:pt>
                <c:pt idx="5">
                  <c:v>Assistência Social</c:v>
                </c:pt>
                <c:pt idx="6">
                  <c:v>Defesa Nacional</c:v>
                </c:pt>
                <c:pt idx="7">
                  <c:v>Judiciária</c:v>
                </c:pt>
                <c:pt idx="8">
                  <c:v>Demais</c:v>
                </c:pt>
              </c:strCache>
            </c:strRef>
          </c:cat>
          <c:val>
            <c:numRef>
              <c:f>'tabdin 2013'!$L$7:$L$15</c:f>
              <c:numCache>
                <c:formatCode>_-* #,##0_-;\-* #,##0_-;_-* "-"??_-;_-@_-</c:formatCode>
                <c:ptCount val="9"/>
                <c:pt idx="0">
                  <c:v>446363325622.13</c:v>
                </c:pt>
                <c:pt idx="1">
                  <c:v>106351527911.09</c:v>
                </c:pt>
                <c:pt idx="2">
                  <c:v>85488081984.219971</c:v>
                </c:pt>
                <c:pt idx="3">
                  <c:v>82251838385.180023</c:v>
                </c:pt>
                <c:pt idx="4">
                  <c:v>66150388203.119987</c:v>
                </c:pt>
                <c:pt idx="5">
                  <c:v>64646573247.580002</c:v>
                </c:pt>
                <c:pt idx="6">
                  <c:v>37811092548.650002</c:v>
                </c:pt>
                <c:pt idx="7">
                  <c:v>25740830257.679996</c:v>
                </c:pt>
                <c:pt idx="8">
                  <c:v>141557704627.53998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8.232905584150621E-2"/>
          <c:y val="0.81411010687747998"/>
          <c:w val="0.81463585628434843"/>
          <c:h val="0.18027637317884801"/>
        </c:manualLayout>
      </c:layout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4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0.18974358974359007"/>
                  <c:y val="-7.2669428486416124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794871794871804E-2"/>
                  <c:y val="-1.5394386803830405E-2"/>
                </c:manualLayout>
              </c:layout>
              <c:tx>
                <c:rich>
                  <a:bodyPr/>
                  <a:lstStyle/>
                  <a:p>
                    <a:pPr>
                      <a:defRPr sz="2600" b="1">
                        <a:solidFill>
                          <a:srgbClr val="FF0000"/>
                        </a:solidFill>
                      </a:defRPr>
                    </a:pPr>
                    <a:r>
                      <a:rPr lang="en-US" sz="2600" dirty="0" smtClean="0">
                        <a:solidFill>
                          <a:srgbClr val="FF0000"/>
                        </a:solidFill>
                      </a:rPr>
                      <a:t>R$ 180 bi</a:t>
                    </a:r>
                  </a:p>
                  <a:p>
                    <a:pPr>
                      <a:defRPr sz="2600" b="1">
                        <a:solidFill>
                          <a:srgbClr val="FF0000"/>
                        </a:solidFill>
                      </a:defRPr>
                    </a:pPr>
                    <a:r>
                      <a:rPr lang="en-US" sz="2600" dirty="0" smtClean="0">
                        <a:solidFill>
                          <a:srgbClr val="FF0000"/>
                        </a:solidFill>
                      </a:rPr>
                      <a:t>17%</a:t>
                    </a:r>
                    <a:endParaRPr lang="en-US" sz="2600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'Demais funções por GND'!$I$21:$I$24</c:f>
              <c:strCache>
                <c:ptCount val="4"/>
                <c:pt idx="0">
                  <c:v>Pessoal e Encargos Sociais</c:v>
                </c:pt>
                <c:pt idx="1">
                  <c:v>Outras Despesas Correntes</c:v>
                </c:pt>
                <c:pt idx="2">
                  <c:v>Investimentos OFSS</c:v>
                </c:pt>
                <c:pt idx="3">
                  <c:v>Inversões Financeiras</c:v>
                </c:pt>
              </c:strCache>
            </c:strRef>
          </c:cat>
          <c:val>
            <c:numRef>
              <c:f>'Demais funções por GND'!$J$21:$J$24</c:f>
              <c:numCache>
                <c:formatCode>0</c:formatCode>
                <c:ptCount val="4"/>
                <c:pt idx="0">
                  <c:v>207.06065672369996</c:v>
                </c:pt>
                <c:pt idx="1">
                  <c:v>629.26679881701</c:v>
                </c:pt>
                <c:pt idx="2">
                  <c:v>180.08674607594057</c:v>
                </c:pt>
                <c:pt idx="3">
                  <c:v>39.947161170539992</c:v>
                </c:pt>
              </c:numCache>
            </c:numRef>
          </c:val>
        </c:ser>
        <c:dLbls/>
      </c:pie3DChart>
    </c:plotArea>
    <c:legend>
      <c:legendPos val="l"/>
      <c:layout>
        <c:manualLayout>
          <c:xMode val="edge"/>
          <c:yMode val="edge"/>
          <c:x val="7.6923076923077005E-3"/>
          <c:y val="0.1692260155673681"/>
          <c:w val="0.3813797025371829"/>
          <c:h val="0.66154796886526379"/>
        </c:manualLayout>
      </c:layout>
    </c:legend>
    <c:plotVisOnly val="1"/>
    <c:dispBlanksAs val="zero"/>
  </c:chart>
  <c:txPr>
    <a:bodyPr/>
    <a:lstStyle/>
    <a:p>
      <a:pPr>
        <a:defRPr sz="22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2400"/>
            </a:pPr>
            <a:r>
              <a:rPr lang="pt-BR" sz="2800" b="1" dirty="0"/>
              <a:t>INSTITUIÇÕES x ESTÁGIOS DE</a:t>
            </a:r>
            <a:r>
              <a:rPr lang="pt-BR" sz="2800" b="1" baseline="0" dirty="0"/>
              <a:t> GOV-PESSOAL</a:t>
            </a:r>
            <a:endParaRPr lang="pt-BR" sz="2800" b="1" dirty="0"/>
          </a:p>
        </c:rich>
      </c:tx>
      <c:layout>
        <c:manualLayout>
          <c:xMode val="edge"/>
          <c:yMode val="edge"/>
          <c:x val="0.12416395741603761"/>
          <c:y val="0"/>
        </c:manualLayout>
      </c:layout>
    </c:title>
    <c:plotArea>
      <c:layout>
        <c:manualLayout>
          <c:layoutTarget val="inner"/>
          <c:xMode val="edge"/>
          <c:yMode val="edge"/>
          <c:x val="6.3703185330706971E-2"/>
          <c:y val="0.26162694525033381"/>
          <c:w val="0.87630817219020563"/>
          <c:h val="0.69946944047301463"/>
        </c:manualLayout>
      </c:layout>
      <c:barChart>
        <c:barDir val="bar"/>
        <c:grouping val="clustered"/>
        <c:varyColors val="1"/>
        <c:ser>
          <c:idx val="0"/>
          <c:order val="0"/>
          <c:spPr>
            <a:ln>
              <a:solidFill>
                <a:srgbClr val="4F81BD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rgbClr val="4F81BD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rgbClr val="4F81BD"/>
                </a:solidFill>
              </a:ln>
            </c:spPr>
          </c:dPt>
          <c:dLbls>
            <c:dLbl>
              <c:idx val="2"/>
              <c:spPr>
                <a:effectLst>
                  <a:outerShdw blurRad="50800" dist="50800" dir="5400000" algn="ctr" rotWithShape="0">
                    <a:srgbClr val="92D050"/>
                  </a:outerShdw>
                </a:effectLst>
              </c:spPr>
              <c:txPr>
                <a:bodyPr/>
                <a:lstStyle/>
                <a:p>
                  <a:pPr>
                    <a:defRPr sz="1800"/>
                  </a:pPr>
                  <a:endParaRPr lang="pt-B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Plan1!$A$1:$A$3</c:f>
              <c:strCache>
                <c:ptCount val="3"/>
                <c:pt idx="0">
                  <c:v>Inicial (&lt; 40%)</c:v>
                </c:pt>
                <c:pt idx="1">
                  <c:v>Intermediário (40% a 70%)</c:v>
                </c:pt>
                <c:pt idx="2">
                  <c:v>Aprimorado (&gt; 70%)</c:v>
                </c:pt>
              </c:strCache>
            </c:strRef>
          </c:cat>
          <c:val>
            <c:numRef>
              <c:f>Plan1!$B$1:$B$3</c:f>
              <c:numCache>
                <c:formatCode>0.0%</c:formatCode>
                <c:ptCount val="3"/>
                <c:pt idx="0">
                  <c:v>0.55400000000000005</c:v>
                </c:pt>
                <c:pt idx="1">
                  <c:v>0.37000000000000038</c:v>
                </c:pt>
                <c:pt idx="2">
                  <c:v>7.5999999999999998E-2</c:v>
                </c:pt>
              </c:numCache>
            </c:numRef>
          </c:val>
        </c:ser>
        <c:dLbls/>
        <c:gapWidth val="0"/>
        <c:overlap val="17"/>
        <c:axId val="77674752"/>
        <c:axId val="77684736"/>
      </c:barChart>
      <c:catAx>
        <c:axId val="77674752"/>
        <c:scaling>
          <c:orientation val="minMax"/>
        </c:scaling>
        <c:delete val="1"/>
        <c:axPos val="l"/>
        <c:numFmt formatCode="General" sourceLinked="0"/>
        <c:majorTickMark val="none"/>
        <c:tickLblPos val="none"/>
        <c:crossAx val="77684736"/>
        <c:crosses val="autoZero"/>
        <c:auto val="1"/>
        <c:lblAlgn val="ctr"/>
        <c:lblOffset val="100"/>
      </c:catAx>
      <c:valAx>
        <c:axId val="77684736"/>
        <c:scaling>
          <c:orientation val="minMax"/>
        </c:scaling>
        <c:delete val="1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.0%" sourceLinked="1"/>
        <c:majorTickMark val="none"/>
        <c:tickLblPos val="none"/>
        <c:crossAx val="77674752"/>
        <c:crosses val="autoZero"/>
        <c:crossBetween val="between"/>
      </c:valAx>
      <c:spPr>
        <a:noFill/>
      </c:spPr>
    </c:plotArea>
    <c:legend>
      <c:legendPos val="t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</c:chart>
  <c:spPr>
    <a:ln>
      <a:noFill/>
    </a:ln>
  </c:sp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FCE63-2A49-499A-987D-A5DA736CFEC9}" type="doc">
      <dgm:prSet loTypeId="urn:microsoft.com/office/officeart/2005/8/layout/vList5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DEDD8647-E66D-4E95-9F2F-4956AF7FB44E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3200" dirty="0" smtClean="0">
              <a:solidFill>
                <a:schemeClr val="bg1"/>
              </a:solidFill>
            </a:rPr>
            <a:t>Fase 1</a:t>
          </a:r>
          <a:endParaRPr lang="pt-BR" sz="3200" dirty="0">
            <a:solidFill>
              <a:schemeClr val="bg1"/>
            </a:solidFill>
          </a:endParaRPr>
        </a:p>
      </dgm:t>
    </dgm:pt>
    <dgm:pt modelId="{829B4823-1A04-4470-86F5-BD584F8C461E}" type="parTrans" cxnId="{12453964-F418-494E-8CCF-88FE363515E9}">
      <dgm:prSet/>
      <dgm:spPr/>
      <dgm:t>
        <a:bodyPr/>
        <a:lstStyle/>
        <a:p>
          <a:endParaRPr lang="pt-BR" sz="1800"/>
        </a:p>
      </dgm:t>
    </dgm:pt>
    <dgm:pt modelId="{49622762-D86E-4AEE-B58B-F2BE5D42328F}" type="sibTrans" cxnId="{12453964-F418-494E-8CCF-88FE363515E9}">
      <dgm:prSet/>
      <dgm:spPr/>
      <dgm:t>
        <a:bodyPr/>
        <a:lstStyle/>
        <a:p>
          <a:endParaRPr lang="pt-BR" sz="1800"/>
        </a:p>
      </dgm:t>
    </dgm:pt>
    <dgm:pt modelId="{380DF038-8F05-4CCD-B0CB-BC1B0F63760F}">
      <dgm:prSet phldrT="[Texto]" custT="1"/>
      <dgm:spPr/>
      <dgm:t>
        <a:bodyPr/>
        <a:lstStyle/>
        <a:p>
          <a:r>
            <a:rPr lang="en-US" sz="1800" dirty="0" smtClean="0"/>
            <a:t>Desenvolvimento de </a:t>
          </a:r>
          <a:r>
            <a:rPr lang="pt-BR" sz="1800" noProof="0" dirty="0" smtClean="0"/>
            <a:t>uma</a:t>
          </a:r>
          <a:r>
            <a:rPr lang="en-US" sz="1800" dirty="0" smtClean="0"/>
            <a:t> </a:t>
          </a:r>
          <a:r>
            <a:rPr lang="pt-BR" sz="1800" noProof="0" dirty="0" smtClean="0"/>
            <a:t>estrutura</a:t>
          </a:r>
          <a:r>
            <a:rPr lang="en-US" sz="1800" dirty="0" smtClean="0"/>
            <a:t> </a:t>
          </a:r>
          <a:r>
            <a:rPr lang="pt-BR" sz="1800" noProof="0" dirty="0" smtClean="0"/>
            <a:t>analítica</a:t>
          </a:r>
          <a:r>
            <a:rPr lang="en-US" sz="1800" dirty="0" smtClean="0"/>
            <a:t> </a:t>
          </a:r>
          <a:r>
            <a:rPr lang="pt-BR" sz="1800" dirty="0" smtClean="0"/>
            <a:t>sobre governança pública, boas práticas e papel das EFS</a:t>
          </a:r>
          <a:endParaRPr lang="pt-BR" sz="1800" dirty="0"/>
        </a:p>
      </dgm:t>
    </dgm:pt>
    <dgm:pt modelId="{9900238C-A67E-4506-802C-955C42800FEC}" type="parTrans" cxnId="{A7312646-1418-4D41-A544-E6C58135D1F0}">
      <dgm:prSet/>
      <dgm:spPr/>
      <dgm:t>
        <a:bodyPr/>
        <a:lstStyle/>
        <a:p>
          <a:endParaRPr lang="pt-BR" sz="1800"/>
        </a:p>
      </dgm:t>
    </dgm:pt>
    <dgm:pt modelId="{ED395836-35D0-47AE-A81A-78ECDBC4C4AE}" type="sibTrans" cxnId="{A7312646-1418-4D41-A544-E6C58135D1F0}">
      <dgm:prSet/>
      <dgm:spPr/>
      <dgm:t>
        <a:bodyPr/>
        <a:lstStyle/>
        <a:p>
          <a:endParaRPr lang="pt-BR" sz="1800"/>
        </a:p>
      </dgm:t>
    </dgm:pt>
    <dgm:pt modelId="{E4A4842E-FA86-466A-8A25-6B51C0DE2D7A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3200" dirty="0" smtClean="0">
              <a:solidFill>
                <a:schemeClr val="bg1"/>
              </a:solidFill>
            </a:rPr>
            <a:t>Fase 2</a:t>
          </a:r>
        </a:p>
      </dgm:t>
    </dgm:pt>
    <dgm:pt modelId="{2B0E964E-F88F-4B44-9539-958C9EB85D80}" type="parTrans" cxnId="{25FE000C-7973-4F85-91C1-4708AC610806}">
      <dgm:prSet/>
      <dgm:spPr/>
      <dgm:t>
        <a:bodyPr/>
        <a:lstStyle/>
        <a:p>
          <a:endParaRPr lang="pt-BR" sz="1800"/>
        </a:p>
      </dgm:t>
    </dgm:pt>
    <dgm:pt modelId="{9048F9FE-8AEB-4B86-92DB-C85D902B81E7}" type="sibTrans" cxnId="{25FE000C-7973-4F85-91C1-4708AC610806}">
      <dgm:prSet/>
      <dgm:spPr/>
      <dgm:t>
        <a:bodyPr/>
        <a:lstStyle/>
        <a:p>
          <a:endParaRPr lang="pt-BR" sz="1800"/>
        </a:p>
      </dgm:t>
    </dgm:pt>
    <dgm:pt modelId="{2036FCAE-A821-4058-B06B-7C03C638E419}">
      <dgm:prSet phldrT="[Texto]" custT="1"/>
      <dgm:spPr/>
      <dgm:t>
        <a:bodyPr/>
        <a:lstStyle/>
        <a:p>
          <a:r>
            <a:rPr lang="pt-BR" sz="1800" noProof="0" dirty="0" smtClean="0"/>
            <a:t>Levantamento de práticas comparativas com base na estrutura analítica elaborada na Fase 1</a:t>
          </a:r>
          <a:endParaRPr lang="pt-BR" sz="1800" noProof="0" dirty="0"/>
        </a:p>
      </dgm:t>
    </dgm:pt>
    <dgm:pt modelId="{A9ED7A5F-8E3A-4418-B062-0B442F906723}" type="parTrans" cxnId="{7CD2B0AB-7A84-43E3-9A30-617E3E39890A}">
      <dgm:prSet/>
      <dgm:spPr/>
      <dgm:t>
        <a:bodyPr/>
        <a:lstStyle/>
        <a:p>
          <a:endParaRPr lang="pt-BR" sz="1800"/>
        </a:p>
      </dgm:t>
    </dgm:pt>
    <dgm:pt modelId="{61460B7D-C40B-4121-86E3-A0663AAC0DA3}" type="sibTrans" cxnId="{7CD2B0AB-7A84-43E3-9A30-617E3E39890A}">
      <dgm:prSet/>
      <dgm:spPr/>
      <dgm:t>
        <a:bodyPr/>
        <a:lstStyle/>
        <a:p>
          <a:endParaRPr lang="pt-BR" sz="1800"/>
        </a:p>
      </dgm:t>
    </dgm:pt>
    <dgm:pt modelId="{D7846ECF-DA03-496B-8688-BFF04162180F}">
      <dgm:prSet phldrT="[Texto]" custT="1"/>
      <dgm:spPr/>
      <dgm:t>
        <a:bodyPr/>
        <a:lstStyle/>
        <a:p>
          <a:r>
            <a:rPr lang="pt-BR" sz="1800" b="1" dirty="0" smtClean="0"/>
            <a:t>Data de conclusão: Jun/2015</a:t>
          </a:r>
          <a:endParaRPr lang="pt-BR" sz="1800" b="1" dirty="0"/>
        </a:p>
      </dgm:t>
    </dgm:pt>
    <dgm:pt modelId="{0CEC13DF-0EED-4096-B545-3D82CDC4505D}" type="parTrans" cxnId="{F1A59317-0514-48DB-B6CC-7E6FEBA1D57B}">
      <dgm:prSet/>
      <dgm:spPr/>
      <dgm:t>
        <a:bodyPr/>
        <a:lstStyle/>
        <a:p>
          <a:endParaRPr lang="pt-BR" sz="1800"/>
        </a:p>
      </dgm:t>
    </dgm:pt>
    <dgm:pt modelId="{1F84CB06-F680-4159-B51B-84A176955181}" type="sibTrans" cxnId="{F1A59317-0514-48DB-B6CC-7E6FEBA1D57B}">
      <dgm:prSet/>
      <dgm:spPr/>
      <dgm:t>
        <a:bodyPr/>
        <a:lstStyle/>
        <a:p>
          <a:endParaRPr lang="pt-BR" sz="1800"/>
        </a:p>
      </dgm:t>
    </dgm:pt>
    <dgm:pt modelId="{21FE5C85-7B66-4E53-A102-CDC930A9DAC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3200" dirty="0" smtClean="0">
              <a:solidFill>
                <a:schemeClr val="bg1"/>
              </a:solidFill>
            </a:rPr>
            <a:t>Fase 3</a:t>
          </a:r>
        </a:p>
      </dgm:t>
    </dgm:pt>
    <dgm:pt modelId="{BD366746-3BCA-4D0D-A805-60E5E2E884D9}" type="parTrans" cxnId="{2CC543C3-0D5C-423D-9EA0-98D25B80FE65}">
      <dgm:prSet/>
      <dgm:spPr/>
      <dgm:t>
        <a:bodyPr/>
        <a:lstStyle/>
        <a:p>
          <a:endParaRPr lang="pt-BR" sz="1800"/>
        </a:p>
      </dgm:t>
    </dgm:pt>
    <dgm:pt modelId="{2328956F-9A90-4B28-A69B-716DE3E40763}" type="sibTrans" cxnId="{2CC543C3-0D5C-423D-9EA0-98D25B80FE65}">
      <dgm:prSet/>
      <dgm:spPr/>
      <dgm:t>
        <a:bodyPr/>
        <a:lstStyle/>
        <a:p>
          <a:endParaRPr lang="pt-BR" sz="1800"/>
        </a:p>
      </dgm:t>
    </dgm:pt>
    <dgm:pt modelId="{B1D159F7-C356-4D4C-8C3D-0BC494E18D66}">
      <dgm:prSet phldrT="[Texto]" custT="1"/>
      <dgm:spPr/>
      <dgm:t>
        <a:bodyPr/>
        <a:lstStyle/>
        <a:p>
          <a:r>
            <a:rPr lang="pt-BR" sz="1800" noProof="0" dirty="0" smtClean="0"/>
            <a:t>Estudo de caso para o Brasil e discussão sobre o papel do TCU no fortalecimento da governança pública</a:t>
          </a:r>
          <a:endParaRPr lang="pt-BR" sz="1800" noProof="0" dirty="0"/>
        </a:p>
      </dgm:t>
    </dgm:pt>
    <dgm:pt modelId="{C4552810-0802-4B55-BC3D-8F1D59DD3113}" type="parTrans" cxnId="{BEA08462-D28D-49F3-99EA-C4939CEF5D8F}">
      <dgm:prSet/>
      <dgm:spPr/>
      <dgm:t>
        <a:bodyPr/>
        <a:lstStyle/>
        <a:p>
          <a:endParaRPr lang="pt-BR" sz="1800"/>
        </a:p>
      </dgm:t>
    </dgm:pt>
    <dgm:pt modelId="{DBD91CF7-EB1C-4A45-A800-B43BCFDDA8B8}" type="sibTrans" cxnId="{BEA08462-D28D-49F3-99EA-C4939CEF5D8F}">
      <dgm:prSet/>
      <dgm:spPr/>
      <dgm:t>
        <a:bodyPr/>
        <a:lstStyle/>
        <a:p>
          <a:endParaRPr lang="pt-BR" sz="1800"/>
        </a:p>
      </dgm:t>
    </dgm:pt>
    <dgm:pt modelId="{266E3607-D536-4D27-9590-70D584FE286D}">
      <dgm:prSet phldrT="[Texto]" custT="1"/>
      <dgm:spPr/>
      <dgm:t>
        <a:bodyPr/>
        <a:lstStyle/>
        <a:p>
          <a:r>
            <a:rPr lang="pt-BR" sz="1800" b="1" dirty="0" smtClean="0"/>
            <a:t>Data de conclusão: Ago/2016</a:t>
          </a:r>
          <a:endParaRPr lang="pt-BR" sz="1800" b="1" dirty="0"/>
        </a:p>
      </dgm:t>
    </dgm:pt>
    <dgm:pt modelId="{63CE4DD3-FCC5-4E9C-AD7E-F9631DD99445}" type="parTrans" cxnId="{721C6FD6-9018-4608-9832-818E129271F7}">
      <dgm:prSet/>
      <dgm:spPr/>
      <dgm:t>
        <a:bodyPr/>
        <a:lstStyle/>
        <a:p>
          <a:endParaRPr lang="pt-BR" sz="1800"/>
        </a:p>
      </dgm:t>
    </dgm:pt>
    <dgm:pt modelId="{D1B2BB34-7F67-422A-99F5-417019F2A326}" type="sibTrans" cxnId="{721C6FD6-9018-4608-9832-818E129271F7}">
      <dgm:prSet/>
      <dgm:spPr/>
      <dgm:t>
        <a:bodyPr/>
        <a:lstStyle/>
        <a:p>
          <a:endParaRPr lang="pt-BR" sz="1800"/>
        </a:p>
      </dgm:t>
    </dgm:pt>
    <dgm:pt modelId="{FA8F3D1A-2E82-4F19-A714-733DEF0D48AB}">
      <dgm:prSet phldrT="[Texto]" custT="1"/>
      <dgm:spPr/>
      <dgm:t>
        <a:bodyPr/>
        <a:lstStyle/>
        <a:p>
          <a:r>
            <a:rPr lang="en-US" sz="1800" b="1" dirty="0" smtClean="0"/>
            <a:t>Data de </a:t>
          </a:r>
          <a:r>
            <a:rPr lang="pt-BR" sz="1800" b="1" noProof="0" dirty="0" smtClean="0"/>
            <a:t>conclusão</a:t>
          </a:r>
          <a:r>
            <a:rPr lang="en-US" sz="1800" b="1" dirty="0" smtClean="0"/>
            <a:t>: Jun/2014</a:t>
          </a:r>
          <a:endParaRPr lang="pt-BR" sz="1800" dirty="0"/>
        </a:p>
      </dgm:t>
    </dgm:pt>
    <dgm:pt modelId="{5BE5CA38-9219-46F0-9BA9-76A4CDFAF29B}" type="parTrans" cxnId="{EFF2157B-A55F-419A-A317-31E589862A32}">
      <dgm:prSet/>
      <dgm:spPr/>
      <dgm:t>
        <a:bodyPr/>
        <a:lstStyle/>
        <a:p>
          <a:endParaRPr lang="pt-BR"/>
        </a:p>
      </dgm:t>
    </dgm:pt>
    <dgm:pt modelId="{D1F8F2B5-7611-40CB-99F9-83B13D2286EC}" type="sibTrans" cxnId="{EFF2157B-A55F-419A-A317-31E589862A32}">
      <dgm:prSet/>
      <dgm:spPr/>
      <dgm:t>
        <a:bodyPr/>
        <a:lstStyle/>
        <a:p>
          <a:endParaRPr lang="pt-BR"/>
        </a:p>
      </dgm:t>
    </dgm:pt>
    <dgm:pt modelId="{5D5DE75C-2201-41E5-97EB-DB6C73E8F5B8}" type="pres">
      <dgm:prSet presAssocID="{B8FFCE63-2A49-499A-987D-A5DA736CFE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B7D980-6C95-43D9-8AEF-9271D3516F3A}" type="pres">
      <dgm:prSet presAssocID="{DEDD8647-E66D-4E95-9F2F-4956AF7FB44E}" presName="linNode" presStyleCnt="0"/>
      <dgm:spPr/>
    </dgm:pt>
    <dgm:pt modelId="{6508F7E0-137B-42AA-934F-6E327046D967}" type="pres">
      <dgm:prSet presAssocID="{DEDD8647-E66D-4E95-9F2F-4956AF7FB44E}" presName="parentText" presStyleLbl="node1" presStyleIdx="0" presStyleCnt="3" custScaleX="72761" custLinFactNeighborX="-8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3BBF79-31D2-4058-BA1E-B7B8FF386B29}" type="pres">
      <dgm:prSet presAssocID="{DEDD8647-E66D-4E95-9F2F-4956AF7FB44E}" presName="descendantText" presStyleLbl="alignAccFollowNode1" presStyleIdx="0" presStyleCnt="3" custScaleX="113726" custScaleY="1252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FBE46F-94CA-45EF-BA1D-3DAA95D677FA}" type="pres">
      <dgm:prSet presAssocID="{49622762-D86E-4AEE-B58B-F2BE5D42328F}" presName="sp" presStyleCnt="0"/>
      <dgm:spPr/>
    </dgm:pt>
    <dgm:pt modelId="{0255D532-5E95-4EA5-82BC-B55A65E00671}" type="pres">
      <dgm:prSet presAssocID="{E4A4842E-FA86-466A-8A25-6B51C0DE2D7A}" presName="linNode" presStyleCnt="0"/>
      <dgm:spPr/>
    </dgm:pt>
    <dgm:pt modelId="{C37C0616-24DC-48C3-92D9-88DA746BAD3C}" type="pres">
      <dgm:prSet presAssocID="{E4A4842E-FA86-466A-8A25-6B51C0DE2D7A}" presName="parentText" presStyleLbl="node1" presStyleIdx="1" presStyleCnt="3" custScaleX="72761" custLinFactNeighborX="-8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00F32-E16D-4219-9222-574573CD73A1}" type="pres">
      <dgm:prSet presAssocID="{E4A4842E-FA86-466A-8A25-6B51C0DE2D7A}" presName="descendantText" presStyleLbl="alignAccFollowNode1" presStyleIdx="1" presStyleCnt="3" custScaleX="113726" custScaleY="123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DAB308-BF62-4AEC-B09F-5B9C04397435}" type="pres">
      <dgm:prSet presAssocID="{9048F9FE-8AEB-4B86-92DB-C85D902B81E7}" presName="sp" presStyleCnt="0"/>
      <dgm:spPr/>
    </dgm:pt>
    <dgm:pt modelId="{161BD6C8-0942-499F-9A88-6CF63A19D946}" type="pres">
      <dgm:prSet presAssocID="{21FE5C85-7B66-4E53-A102-CDC930A9DACD}" presName="linNode" presStyleCnt="0"/>
      <dgm:spPr/>
    </dgm:pt>
    <dgm:pt modelId="{13553BF4-8A88-4B96-8699-028206993C47}" type="pres">
      <dgm:prSet presAssocID="{21FE5C85-7B66-4E53-A102-CDC930A9DACD}" presName="parentText" presStyleLbl="node1" presStyleIdx="2" presStyleCnt="3" custScaleX="72761" custLinFactNeighborX="-8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41521-F485-475F-9CDE-12D9128FCD45}" type="pres">
      <dgm:prSet presAssocID="{21FE5C85-7B66-4E53-A102-CDC930A9DACD}" presName="descendantText" presStyleLbl="alignAccFollowNode1" presStyleIdx="2" presStyleCnt="3" custScaleX="113726" custScaleY="1489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0EFE41-E80F-4FD0-9D1F-EF9068033C47}" type="presOf" srcId="{DEDD8647-E66D-4E95-9F2F-4956AF7FB44E}" destId="{6508F7E0-137B-42AA-934F-6E327046D967}" srcOrd="0" destOrd="0" presId="urn:microsoft.com/office/officeart/2005/8/layout/vList5"/>
    <dgm:cxn modelId="{721C6FD6-9018-4608-9832-818E129271F7}" srcId="{21FE5C85-7B66-4E53-A102-CDC930A9DACD}" destId="{266E3607-D536-4D27-9590-70D584FE286D}" srcOrd="1" destOrd="0" parTransId="{63CE4DD3-FCC5-4E9C-AD7E-F9631DD99445}" sibTransId="{D1B2BB34-7F67-422A-99F5-417019F2A326}"/>
    <dgm:cxn modelId="{25FE000C-7973-4F85-91C1-4708AC610806}" srcId="{B8FFCE63-2A49-499A-987D-A5DA736CFEC9}" destId="{E4A4842E-FA86-466A-8A25-6B51C0DE2D7A}" srcOrd="1" destOrd="0" parTransId="{2B0E964E-F88F-4B44-9539-958C9EB85D80}" sibTransId="{9048F9FE-8AEB-4B86-92DB-C85D902B81E7}"/>
    <dgm:cxn modelId="{9108390D-6AA2-4F4C-8B97-95CDF4EAEA95}" type="presOf" srcId="{2036FCAE-A821-4058-B06B-7C03C638E419}" destId="{1DE00F32-E16D-4219-9222-574573CD73A1}" srcOrd="0" destOrd="0" presId="urn:microsoft.com/office/officeart/2005/8/layout/vList5"/>
    <dgm:cxn modelId="{0CD8CE1B-812F-4E23-BFF5-3CCEE7211874}" type="presOf" srcId="{D7846ECF-DA03-496B-8688-BFF04162180F}" destId="{1DE00F32-E16D-4219-9222-574573CD73A1}" srcOrd="0" destOrd="1" presId="urn:microsoft.com/office/officeart/2005/8/layout/vList5"/>
    <dgm:cxn modelId="{328D450E-F24B-440F-8DB9-118791EACE2C}" type="presOf" srcId="{21FE5C85-7B66-4E53-A102-CDC930A9DACD}" destId="{13553BF4-8A88-4B96-8699-028206993C47}" srcOrd="0" destOrd="0" presId="urn:microsoft.com/office/officeart/2005/8/layout/vList5"/>
    <dgm:cxn modelId="{EFF2157B-A55F-419A-A317-31E589862A32}" srcId="{DEDD8647-E66D-4E95-9F2F-4956AF7FB44E}" destId="{FA8F3D1A-2E82-4F19-A714-733DEF0D48AB}" srcOrd="1" destOrd="0" parTransId="{5BE5CA38-9219-46F0-9BA9-76A4CDFAF29B}" sibTransId="{D1F8F2B5-7611-40CB-99F9-83B13D2286EC}"/>
    <dgm:cxn modelId="{A7312646-1418-4D41-A544-E6C58135D1F0}" srcId="{DEDD8647-E66D-4E95-9F2F-4956AF7FB44E}" destId="{380DF038-8F05-4CCD-B0CB-BC1B0F63760F}" srcOrd="0" destOrd="0" parTransId="{9900238C-A67E-4506-802C-955C42800FEC}" sibTransId="{ED395836-35D0-47AE-A81A-78ECDBC4C4AE}"/>
    <dgm:cxn modelId="{12453964-F418-494E-8CCF-88FE363515E9}" srcId="{B8FFCE63-2A49-499A-987D-A5DA736CFEC9}" destId="{DEDD8647-E66D-4E95-9F2F-4956AF7FB44E}" srcOrd="0" destOrd="0" parTransId="{829B4823-1A04-4470-86F5-BD584F8C461E}" sibTransId="{49622762-D86E-4AEE-B58B-F2BE5D42328F}"/>
    <dgm:cxn modelId="{C65EEB21-19CC-435B-A379-E8339649517E}" type="presOf" srcId="{B8FFCE63-2A49-499A-987D-A5DA736CFEC9}" destId="{5D5DE75C-2201-41E5-97EB-DB6C73E8F5B8}" srcOrd="0" destOrd="0" presId="urn:microsoft.com/office/officeart/2005/8/layout/vList5"/>
    <dgm:cxn modelId="{7CD2B0AB-7A84-43E3-9A30-617E3E39890A}" srcId="{E4A4842E-FA86-466A-8A25-6B51C0DE2D7A}" destId="{2036FCAE-A821-4058-B06B-7C03C638E419}" srcOrd="0" destOrd="0" parTransId="{A9ED7A5F-8E3A-4418-B062-0B442F906723}" sibTransId="{61460B7D-C40B-4121-86E3-A0663AAC0DA3}"/>
    <dgm:cxn modelId="{48EC8C22-11E2-41E4-B647-70A8EB201376}" type="presOf" srcId="{380DF038-8F05-4CCD-B0CB-BC1B0F63760F}" destId="{0F3BBF79-31D2-4058-BA1E-B7B8FF386B29}" srcOrd="0" destOrd="0" presId="urn:microsoft.com/office/officeart/2005/8/layout/vList5"/>
    <dgm:cxn modelId="{3C8BFD6A-B450-4A16-B865-465549A3B682}" type="presOf" srcId="{E4A4842E-FA86-466A-8A25-6B51C0DE2D7A}" destId="{C37C0616-24DC-48C3-92D9-88DA746BAD3C}" srcOrd="0" destOrd="0" presId="urn:microsoft.com/office/officeart/2005/8/layout/vList5"/>
    <dgm:cxn modelId="{2CC543C3-0D5C-423D-9EA0-98D25B80FE65}" srcId="{B8FFCE63-2A49-499A-987D-A5DA736CFEC9}" destId="{21FE5C85-7B66-4E53-A102-CDC930A9DACD}" srcOrd="2" destOrd="0" parTransId="{BD366746-3BCA-4D0D-A805-60E5E2E884D9}" sibTransId="{2328956F-9A90-4B28-A69B-716DE3E40763}"/>
    <dgm:cxn modelId="{985CD64E-CAC4-46CC-BBFD-C89D928CA6E8}" type="presOf" srcId="{266E3607-D536-4D27-9590-70D584FE286D}" destId="{02D41521-F485-475F-9CDE-12D9128FCD45}" srcOrd="0" destOrd="1" presId="urn:microsoft.com/office/officeart/2005/8/layout/vList5"/>
    <dgm:cxn modelId="{EC17B046-8148-4D14-AEC8-0D3BDB0662E2}" type="presOf" srcId="{B1D159F7-C356-4D4C-8C3D-0BC494E18D66}" destId="{02D41521-F485-475F-9CDE-12D9128FCD45}" srcOrd="0" destOrd="0" presId="urn:microsoft.com/office/officeart/2005/8/layout/vList5"/>
    <dgm:cxn modelId="{D688153E-282B-4AD7-86F5-9B4146C56289}" type="presOf" srcId="{FA8F3D1A-2E82-4F19-A714-733DEF0D48AB}" destId="{0F3BBF79-31D2-4058-BA1E-B7B8FF386B29}" srcOrd="0" destOrd="1" presId="urn:microsoft.com/office/officeart/2005/8/layout/vList5"/>
    <dgm:cxn modelId="{F1A59317-0514-48DB-B6CC-7E6FEBA1D57B}" srcId="{E4A4842E-FA86-466A-8A25-6B51C0DE2D7A}" destId="{D7846ECF-DA03-496B-8688-BFF04162180F}" srcOrd="1" destOrd="0" parTransId="{0CEC13DF-0EED-4096-B545-3D82CDC4505D}" sibTransId="{1F84CB06-F680-4159-B51B-84A176955181}"/>
    <dgm:cxn modelId="{BEA08462-D28D-49F3-99EA-C4939CEF5D8F}" srcId="{21FE5C85-7B66-4E53-A102-CDC930A9DACD}" destId="{B1D159F7-C356-4D4C-8C3D-0BC494E18D66}" srcOrd="0" destOrd="0" parTransId="{C4552810-0802-4B55-BC3D-8F1D59DD3113}" sibTransId="{DBD91CF7-EB1C-4A45-A800-B43BCFDDA8B8}"/>
    <dgm:cxn modelId="{4589959E-7108-4948-9C29-BE8B9088DFAB}" type="presParOf" srcId="{5D5DE75C-2201-41E5-97EB-DB6C73E8F5B8}" destId="{67B7D980-6C95-43D9-8AEF-9271D3516F3A}" srcOrd="0" destOrd="0" presId="urn:microsoft.com/office/officeart/2005/8/layout/vList5"/>
    <dgm:cxn modelId="{42E1289B-5893-471B-A0F4-FA8ECD286EBB}" type="presParOf" srcId="{67B7D980-6C95-43D9-8AEF-9271D3516F3A}" destId="{6508F7E0-137B-42AA-934F-6E327046D967}" srcOrd="0" destOrd="0" presId="urn:microsoft.com/office/officeart/2005/8/layout/vList5"/>
    <dgm:cxn modelId="{2CD0FEB1-F0A7-40D1-8AD8-D3CEA777EFD8}" type="presParOf" srcId="{67B7D980-6C95-43D9-8AEF-9271D3516F3A}" destId="{0F3BBF79-31D2-4058-BA1E-B7B8FF386B29}" srcOrd="1" destOrd="0" presId="urn:microsoft.com/office/officeart/2005/8/layout/vList5"/>
    <dgm:cxn modelId="{C8A6B031-DC65-49F0-AEEE-D0D63394E0BF}" type="presParOf" srcId="{5D5DE75C-2201-41E5-97EB-DB6C73E8F5B8}" destId="{7EFBE46F-94CA-45EF-BA1D-3DAA95D677FA}" srcOrd="1" destOrd="0" presId="urn:microsoft.com/office/officeart/2005/8/layout/vList5"/>
    <dgm:cxn modelId="{0736F1C2-1F4A-4888-85A1-D075F3D7EF72}" type="presParOf" srcId="{5D5DE75C-2201-41E5-97EB-DB6C73E8F5B8}" destId="{0255D532-5E95-4EA5-82BC-B55A65E00671}" srcOrd="2" destOrd="0" presId="urn:microsoft.com/office/officeart/2005/8/layout/vList5"/>
    <dgm:cxn modelId="{FA4CDC94-7FE3-49DA-98FD-F32B54388557}" type="presParOf" srcId="{0255D532-5E95-4EA5-82BC-B55A65E00671}" destId="{C37C0616-24DC-48C3-92D9-88DA746BAD3C}" srcOrd="0" destOrd="0" presId="urn:microsoft.com/office/officeart/2005/8/layout/vList5"/>
    <dgm:cxn modelId="{88B6216B-383A-4897-A31E-5E8F7744E850}" type="presParOf" srcId="{0255D532-5E95-4EA5-82BC-B55A65E00671}" destId="{1DE00F32-E16D-4219-9222-574573CD73A1}" srcOrd="1" destOrd="0" presId="urn:microsoft.com/office/officeart/2005/8/layout/vList5"/>
    <dgm:cxn modelId="{B7C2DFFC-A14D-4F71-8E5B-EDD799C14853}" type="presParOf" srcId="{5D5DE75C-2201-41E5-97EB-DB6C73E8F5B8}" destId="{AFDAB308-BF62-4AEC-B09F-5B9C04397435}" srcOrd="3" destOrd="0" presId="urn:microsoft.com/office/officeart/2005/8/layout/vList5"/>
    <dgm:cxn modelId="{84FE4302-CC5E-482C-92D1-BA36A6D73B3D}" type="presParOf" srcId="{5D5DE75C-2201-41E5-97EB-DB6C73E8F5B8}" destId="{161BD6C8-0942-499F-9A88-6CF63A19D946}" srcOrd="4" destOrd="0" presId="urn:microsoft.com/office/officeart/2005/8/layout/vList5"/>
    <dgm:cxn modelId="{84B7ED3A-3AFD-43E6-B813-AB9A8A726407}" type="presParOf" srcId="{161BD6C8-0942-499F-9A88-6CF63A19D946}" destId="{13553BF4-8A88-4B96-8699-028206993C47}" srcOrd="0" destOrd="0" presId="urn:microsoft.com/office/officeart/2005/8/layout/vList5"/>
    <dgm:cxn modelId="{674AB2BB-9259-4D2A-8D58-542ECA72784C}" type="presParOf" srcId="{161BD6C8-0942-499F-9A88-6CF63A19D946}" destId="{02D41521-F485-475F-9CDE-12D9128FCD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2708" y="1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1C6A7C-6750-4706-8B9F-7D6BB6C4EB4F}" type="datetimeFigureOut">
              <a:rPr lang="pt-BR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3" y="9408180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2708" y="9408180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E870E64-340A-4054-B174-CA5A1BCD6B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568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2708" y="1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30A3568-2907-4105-8705-4B9754124A77}" type="datetimeFigureOut">
              <a:rPr lang="pt-BR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9" y="4705669"/>
            <a:ext cx="5427980" cy="4458330"/>
          </a:xfrm>
          <a:prstGeom prst="rect">
            <a:avLst/>
          </a:prstGeom>
        </p:spPr>
        <p:txBody>
          <a:bodyPr vert="horz" lIns="92482" tIns="46241" rIns="92482" bIns="4624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408180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2708" y="9408180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DE734A-2AF6-4328-995C-671E00CD90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517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Saudações Iniciais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Um </a:t>
            </a:r>
            <a:r>
              <a:rPr lang="pt-BR" sz="2000" dirty="0"/>
              <a:t>dos objetivos </a:t>
            </a:r>
            <a:r>
              <a:rPr lang="pt-BR" sz="2000" dirty="0" smtClean="0"/>
              <a:t>principais desses encontros</a:t>
            </a:r>
            <a:r>
              <a:rPr lang="pt-BR" sz="2000" baseline="0" dirty="0" smtClean="0"/>
              <a:t> </a:t>
            </a:r>
            <a:r>
              <a:rPr lang="pt-BR" sz="2000" dirty="0" smtClean="0"/>
              <a:t>é </a:t>
            </a:r>
            <a:r>
              <a:rPr lang="pt-BR" sz="2000" dirty="0"/>
              <a:t>divulgar a estratégia do </a:t>
            </a:r>
            <a:r>
              <a:rPr lang="pt-BR" sz="2000" dirty="0" smtClean="0"/>
              <a:t>TCU, estimulando a sociedade</a:t>
            </a:r>
            <a:r>
              <a:rPr lang="pt-BR" sz="2000" baseline="0" dirty="0" smtClean="0"/>
              <a:t> e os cidadãos a promoverem um </a:t>
            </a:r>
            <a:r>
              <a:rPr lang="pt-BR" sz="2000" dirty="0" smtClean="0"/>
              <a:t>avaliação </a:t>
            </a:r>
            <a:r>
              <a:rPr lang="pt-BR" sz="2000" dirty="0"/>
              <a:t>independente sobre </a:t>
            </a:r>
            <a:r>
              <a:rPr lang="pt-BR" sz="2000" dirty="0" smtClean="0"/>
              <a:t>o direcionamento</a:t>
            </a:r>
            <a:r>
              <a:rPr lang="pt-BR" sz="2000" baseline="0" dirty="0" smtClean="0"/>
              <a:t> e a atuação do Tribunal</a:t>
            </a:r>
            <a:r>
              <a:rPr lang="pt-BR" sz="2000" dirty="0" smtClean="0"/>
              <a:t>.</a:t>
            </a: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Um dos principais pontos de nossa estratégia, conforme veremos na apresentação, refere-se ao </a:t>
            </a:r>
            <a:r>
              <a:rPr lang="pt-BR" sz="2000" b="1" u="sng" dirty="0" smtClean="0"/>
              <a:t>aprimoramento da governança pública em prol </a:t>
            </a:r>
            <a:r>
              <a:rPr lang="pt-BR" sz="2000" dirty="0" smtClean="0"/>
              <a:t>do desenvolvimento brasileiro</a:t>
            </a:r>
            <a:r>
              <a:rPr lang="pt-BR" sz="2000" baseline="0" dirty="0" smtClean="0"/>
              <a:t> </a:t>
            </a:r>
            <a:r>
              <a:rPr lang="pt-BR" sz="2000" b="1" u="sng" baseline="0" dirty="0" smtClean="0"/>
              <a:t>e do combate mais efetivo à corrupção</a:t>
            </a:r>
            <a:r>
              <a:rPr lang="pt-BR" sz="2000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8957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6" y="4705671"/>
            <a:ext cx="5673242" cy="4999859"/>
          </a:xfrm>
        </p:spPr>
        <p:txBody>
          <a:bodyPr>
            <a:noAutofit/>
          </a:bodyPr>
          <a:lstStyle/>
          <a:p>
            <a:pPr marL="176213" indent="-176213" algn="just">
              <a:buFont typeface="Wingdings" pitchFamily="2" charset="2"/>
              <a:buNone/>
            </a:pPr>
            <a:r>
              <a:rPr lang="pt-BR" sz="2000" dirty="0" smtClean="0"/>
              <a:t>- Assim, temos</a:t>
            </a:r>
            <a:r>
              <a:rPr lang="pt-BR" sz="2000" baseline="0" dirty="0" smtClean="0"/>
              <a:t> grandes desafios postos ao nosso desenvolvimento, relacionados à atuação do Estado</a:t>
            </a:r>
            <a:r>
              <a:rPr lang="pt-BR" sz="2000" dirty="0" smtClean="0"/>
              <a:t>: </a:t>
            </a:r>
          </a:p>
          <a:p>
            <a:pPr marL="800100" lvl="1" indent="-342900" algn="just">
              <a:buFontTx/>
              <a:buChar char="-"/>
            </a:pPr>
            <a:r>
              <a:rPr lang="pt-BR" sz="2000" dirty="0" smtClean="0"/>
              <a:t>a manutenção da estabilidade fiscal e monetária;</a:t>
            </a:r>
          </a:p>
          <a:p>
            <a:pPr marL="800100" lvl="1" indent="-342900" algn="just">
              <a:buFontTx/>
              <a:buChar char="-"/>
            </a:pPr>
            <a:r>
              <a:rPr lang="pt-BR" sz="2000" dirty="0" smtClean="0"/>
              <a:t>maior prioridade nas áreas de educação, pesquisa e inovação, infraestrutura e inclusão social e regional; </a:t>
            </a:r>
          </a:p>
          <a:p>
            <a:pPr marL="800100" lvl="1" indent="-342900" algn="just">
              <a:buFontTx/>
              <a:buChar char="-"/>
            </a:pPr>
            <a:r>
              <a:rPr lang="pt-BR" sz="2000" dirty="0" smtClean="0"/>
              <a:t>a melhoria da </a:t>
            </a:r>
            <a:r>
              <a:rPr lang="pt-BR" sz="2000" b="1" u="sng" dirty="0" smtClean="0"/>
              <a:t>governança</a:t>
            </a:r>
            <a:r>
              <a:rPr lang="pt-BR" sz="2000" dirty="0" smtClean="0"/>
              <a:t> é um dos fatores chaves do desenvolvimento, </a:t>
            </a:r>
            <a:r>
              <a:rPr lang="pt-BR" sz="2000" b="1" u="sng" dirty="0" smtClean="0"/>
              <a:t>permeando todos os demais desafios</a:t>
            </a:r>
            <a:r>
              <a:rPr lang="pt-BR" sz="2000" dirty="0" smtClean="0"/>
              <a:t>.</a:t>
            </a:r>
          </a:p>
          <a:p>
            <a:pPr marL="457200" lvl="1" indent="0" algn="just">
              <a:buFontTx/>
              <a:buNone/>
            </a:pPr>
            <a:r>
              <a:rPr lang="pt-BR" sz="2000" b="1" u="sng" dirty="0" smtClean="0"/>
              <a:t>ESSE</a:t>
            </a:r>
            <a:r>
              <a:rPr lang="pt-BR" sz="2000" b="1" u="sng" baseline="0" dirty="0" smtClean="0"/>
              <a:t> DIAGNÓSTICO COINCIDE,</a:t>
            </a:r>
            <a:r>
              <a:rPr lang="pt-BR" sz="2000" b="1" u="sng" dirty="0" smtClean="0"/>
              <a:t> EM BOA PARTE,</a:t>
            </a:r>
            <a:r>
              <a:rPr lang="pt-BR" sz="2000" b="1" u="sng" baseline="0" dirty="0" smtClean="0"/>
              <a:t> COM A AVALIAÇÃO FEITA PELO GOVERNO FEDERAL, EXPRESSA NO PPA 2012-2015.</a:t>
            </a:r>
            <a:endParaRPr lang="pt-BR" sz="2000" b="1" u="sng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3546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468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sz="2000" baseline="0" dirty="0" smtClean="0">
              <a:latin typeface="+mj-lt"/>
            </a:endParaRPr>
          </a:p>
          <a:p>
            <a:pPr algn="just">
              <a:buNone/>
            </a:pPr>
            <a:endParaRPr lang="pt-BR" sz="2000" dirty="0" smtClean="0">
              <a:latin typeface="+mj-lt"/>
            </a:endParaRPr>
          </a:p>
          <a:p>
            <a:pPr algn="just">
              <a:buNone/>
            </a:pPr>
            <a:endParaRPr lang="pt-BR" sz="2000" dirty="0" smtClean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E734A-2AF6-4328-995C-671E00CD90E6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57516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NOSSA ATUAÇÃO NA GOVERNANÇA DE TI EM MAIS DE 300 ENTIDADES DO GOVERNO FEDERAL DEMONSTRA QUE VALE A PENA INVESTIR NA MELHORIA DA GOVERNANÇA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COMENTAR SOBRE O GRÁFICO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4DBD-63A0-48B9-8FF2-607E6AD7AD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654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6" y="4704010"/>
            <a:ext cx="5125599" cy="4729787"/>
          </a:xfrm>
          <a:noFill/>
          <a:ln/>
        </p:spPr>
        <p:txBody>
          <a:bodyPr>
            <a:normAutofit/>
          </a:bodyPr>
          <a:lstStyle/>
          <a:p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auditoria</a:t>
            </a:r>
            <a:r>
              <a:rPr lang="pt-BR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governança de pessoal foi a primeira a ser apreciada pelo Plenário do TCU.</a:t>
            </a:r>
            <a:endParaRPr lang="pt-BR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Foram avaliadas 305 organizações: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b="0" u="none" baseline="0" dirty="0" smtClean="0"/>
              <a:t>55,4 % das entidades analisadas estão no estágio inicial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b="0" u="none" baseline="0" dirty="0" smtClean="0"/>
              <a:t>37 % no intermediário e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b="0" u="none" baseline="0" dirty="0" smtClean="0"/>
              <a:t>7,6 % apenas no avançado.</a:t>
            </a:r>
          </a:p>
          <a:p>
            <a:pPr algn="just">
              <a:buNone/>
            </a:pPr>
            <a:endParaRPr lang="pt-BR" sz="2000" b="0" u="none" baseline="0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743478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6" y="4704010"/>
            <a:ext cx="5125599" cy="4729787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b="0" u="none" dirty="0" smtClean="0"/>
              <a:t>-</a:t>
            </a:r>
            <a:r>
              <a:rPr lang="pt-BR" sz="2000" b="0" u="none" baseline="0" dirty="0" smtClean="0"/>
              <a:t> Detalhando um pouco mais, essas foram as oportunidades de melhoria identificadas.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4104950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/>
            <a:r>
              <a:rPr lang="pt-BR" sz="2000" dirty="0" smtClean="0"/>
              <a:t>ATENÇÃO!!!</a:t>
            </a:r>
          </a:p>
          <a:p>
            <a:pPr algn="just" eaLnBrk="1" hangingPunct="1"/>
            <a:r>
              <a:rPr lang="pt-BR" sz="2000" dirty="0" smtClean="0"/>
              <a:t>EMBORA A ADMINSTRAÇÃO DE MUNICÍPIOS,</a:t>
            </a:r>
            <a:r>
              <a:rPr lang="pt-BR" sz="2000" baseline="0" dirty="0" smtClean="0"/>
              <a:t> ESTADOS E DO PAÍS SEJA MUITÍSSIMO MAIS COMPLEXA DO QUE DE UM CONDOMÍNIO,</a:t>
            </a:r>
            <a:endParaRPr lang="pt-BR" sz="2000" dirty="0" smtClean="0"/>
          </a:p>
          <a:p>
            <a:pPr algn="just" eaLnBrk="1" hangingPunct="1"/>
            <a:r>
              <a:rPr lang="pt-BR" sz="2000" baseline="0" dirty="0" smtClean="0"/>
              <a:t>FIZEMOS NO VÍDEO, UMA SIMPLIFICAÇÃO PROPOSITAL PARA QUE O CONCEITO DE GOVERNANÇA POSSA SER ENTENDIDO PELAS PESSOAS MAIS SIMPLES,</a:t>
            </a:r>
          </a:p>
          <a:p>
            <a:pPr algn="just" eaLnBrk="1" hangingPunct="1"/>
            <a:r>
              <a:rPr lang="pt-BR" sz="2000" baseline="0" dirty="0" smtClean="0"/>
              <a:t>POIS CREMOS QUE O CONTROLE SOCIAL TAMBÉM É PEÇA CHAVE DA GOVERNANÇA.</a:t>
            </a:r>
          </a:p>
          <a:p>
            <a:pPr algn="just" eaLnBrk="1" hangingPunct="1"/>
            <a:endParaRPr lang="pt-BR" sz="2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E2A9A-1C64-4A9C-93B2-B5DE47E58B7D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93331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6" y="4704010"/>
            <a:ext cx="5125599" cy="4729787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b="0" u="none" dirty="0" smtClean="0"/>
              <a:t>-</a:t>
            </a:r>
            <a:r>
              <a:rPr lang="pt-BR" sz="2000" b="0" u="none" baseline="0" dirty="0" smtClean="0"/>
              <a:t> Considerando a definição de governança e os conceitos simplificados mostrados no vídeo, podemos resumir a Boa Governança Pública em dez passos essenciais para que os produtos requeridos pela população sejam entregues a tempo e com qualidade.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17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798834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6" y="4704010"/>
            <a:ext cx="5125599" cy="4729787"/>
          </a:xfrm>
          <a:noFill/>
          <a:ln/>
        </p:spPr>
        <p:txBody>
          <a:bodyPr/>
          <a:lstStyle/>
          <a:p>
            <a:pPr algn="just">
              <a:buNone/>
            </a:pP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18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92486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Vamos ver</a:t>
            </a:r>
            <a:r>
              <a:rPr lang="pt-BR" sz="2000" baseline="0" dirty="0" smtClean="0"/>
              <a:t> agora por que e como priorizamos a melhoria da governança pública, sem descuidar da legalidade e conformidade.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65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Assim, vamos mostrar em nossa apresentação: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pt-BR" sz="2000" dirty="0" smtClean="0"/>
              <a:t>Como o Estado é um ator importante para o Desenvolvimento e os desafios decorrentes dessa condição.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pt-BR" sz="2000" dirty="0" smtClean="0"/>
              <a:t>O</a:t>
            </a:r>
            <a:r>
              <a:rPr lang="pt-BR" sz="2000" baseline="0" dirty="0" smtClean="0"/>
              <a:t>s conceitos de Governança.</a:t>
            </a:r>
            <a:endParaRPr lang="pt-BR" sz="2000" dirty="0" smtClean="0"/>
          </a:p>
          <a:p>
            <a:pPr marL="265113" indent="-265113" algn="just">
              <a:buFont typeface="Wingdings" pitchFamily="2" charset="2"/>
              <a:buChar char="Ø"/>
            </a:pPr>
            <a:r>
              <a:rPr lang="pt-BR" sz="2000" dirty="0" smtClean="0"/>
              <a:t>As </a:t>
            </a:r>
            <a:r>
              <a:rPr lang="pt-BR" sz="2000" baseline="0" dirty="0" smtClean="0"/>
              <a:t>diretrizes do TCU para contribuir para a melhoria da governança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pt-BR" sz="2000" baseline="0" dirty="0" smtClean="0"/>
              <a:t>As principais realizações do TCU.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pt-BR" sz="2000" baseline="0" dirty="0" smtClean="0"/>
              <a:t>As parcerias entre os tribunais para realização das auditorias coordenadas.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pt-BR" sz="2000" dirty="0" smtClean="0"/>
              <a:t>Conclusão</a:t>
            </a:r>
            <a:endParaRPr lang="pt-BR" sz="2000" baseline="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32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baseline="0" dirty="0" smtClean="0"/>
              <a:t>Primeiramente, o TCU definiu como missão em seu plano estratégico:  contribuir para </a:t>
            </a:r>
            <a:r>
              <a:rPr lang="pt-BR" sz="2000" dirty="0" smtClean="0"/>
              <a:t>o aperfeiçoamento da administração, em</a:t>
            </a:r>
            <a:r>
              <a:rPr lang="pt-BR" sz="2000" baseline="0" dirty="0" smtClean="0"/>
              <a:t> benefício da sociedade</a:t>
            </a:r>
            <a:r>
              <a:rPr lang="pt-BR" sz="2000" dirty="0" smtClean="0"/>
              <a:t>.</a:t>
            </a:r>
          </a:p>
          <a:p>
            <a:pPr algn="just">
              <a:buNone/>
            </a:pPr>
            <a:endParaRPr lang="pt-BR" sz="2000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446210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/>
              <a:t>Para cumprir sua missão e alcançar a visão de futuro pretendida, uma das principais diretrizes estratégicas está relacionada à melhoria da governança,</a:t>
            </a:r>
            <a:r>
              <a:rPr lang="pt-BR" sz="2000" baseline="0" dirty="0" smtClean="0"/>
              <a:t> que permite:</a:t>
            </a:r>
          </a:p>
          <a:p>
            <a:pPr marL="457200" lvl="4" algn="just"/>
            <a:r>
              <a:rPr lang="pt-BR" sz="2000" b="0" kern="1200" dirty="0" smtClean="0">
                <a:solidFill>
                  <a:schemeClr val="tx1"/>
                </a:solidFill>
              </a:rPr>
              <a:t>Atuação preventiva – identificação das causas estruturais dos problemas que se repetem ano após ano, acarretando custos maiores que os previstos e atrasos na entrega de serviços vitais à população;</a:t>
            </a:r>
          </a:p>
          <a:p>
            <a:pPr algn="just">
              <a:buNone/>
            </a:pPr>
            <a:r>
              <a:rPr lang="pt-BR" sz="2000" b="1" u="sng" dirty="0" smtClean="0"/>
              <a:t>Não obstante</a:t>
            </a:r>
            <a:r>
              <a:rPr lang="pt-BR" sz="2000" b="1" u="sng" baseline="0" dirty="0" smtClean="0"/>
              <a:t>, continuaremos avaliando a conformidade e a legalidade e informando à Justiça Eleitoral o nome dos gestores inelegíveis. (Ficha Limpa)</a:t>
            </a:r>
            <a:endParaRPr lang="pt-BR" sz="2000" b="1" u="sng" dirty="0" smtClean="0"/>
          </a:p>
          <a:p>
            <a:pPr algn="just">
              <a:buNone/>
            </a:pPr>
            <a:endParaRPr lang="pt-BR" sz="2000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850544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Além</a:t>
            </a:r>
            <a:r>
              <a:rPr lang="pt-BR" sz="2000" baseline="0" dirty="0" smtClean="0"/>
              <a:t> dos diversos trabalhos relevantes relativos às obras públicas e da Copa de 2014, Olimpíadas de 2016, Concessões de Rodovias, Aeroportos e Áreas de Exploração de Petróleo, entre tantos outros, destacarei a seguir os trabalhos mais significativos relacionados às nossas principais diretrizes estratégicas para o biênio 2013-2014.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787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6" y="4704010"/>
            <a:ext cx="5125599" cy="4729787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dirty="0" smtClean="0"/>
              <a:t>Em 2013 instituímos grupo de trabalho para propor referencial básico de governança.</a:t>
            </a:r>
          </a:p>
          <a:p>
            <a:pPr algn="just">
              <a:buNone/>
            </a:pPr>
            <a:r>
              <a:rPr lang="pt-BR" sz="2000" dirty="0" smtClean="0"/>
              <a:t>Resultou deste esforço documento que pretendemos que seja um guia para a melhoria da governança no próprio</a:t>
            </a:r>
            <a:r>
              <a:rPr lang="pt-BR" sz="2000" baseline="0" dirty="0" smtClean="0"/>
              <a:t> TCU </a:t>
            </a:r>
            <a:r>
              <a:rPr lang="pt-BR" sz="2000" dirty="0" smtClean="0"/>
              <a:t>e nos órgãos e entidades da administração pública</a:t>
            </a:r>
            <a:r>
              <a:rPr lang="pt-BR" sz="2000" baseline="0" dirty="0" smtClean="0"/>
              <a:t> que se interessarem em aplicá-lo.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352638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9"/>
            <a:ext cx="5113606" cy="4729787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b="0" u="none" dirty="0" smtClean="0"/>
              <a:t>- Conforme já disso, a partir da especialização</a:t>
            </a:r>
            <a:r>
              <a:rPr lang="pt-BR" sz="2000" b="0" u="none" baseline="0" dirty="0" smtClean="0"/>
              <a:t> das nossas áreas, adquirimos maior capacidade de avaliar a governança dos entes auditados.</a:t>
            </a:r>
          </a:p>
          <a:p>
            <a:pPr algn="just">
              <a:buNone/>
            </a:pPr>
            <a:r>
              <a:rPr lang="pt-BR" sz="2000" b="0" u="none" baseline="0" dirty="0" smtClean="0"/>
              <a:t>- Neste ano estamos avaliando a governança de temas transversais (pessoal, aquisições), cuja melhoria impactam as políticas públicas de saúde, educação, etc.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90221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9"/>
            <a:ext cx="5113606" cy="4729787"/>
          </a:xfrm>
          <a:noFill/>
          <a:ln/>
        </p:spPr>
        <p:txBody>
          <a:bodyPr/>
          <a:lstStyle/>
          <a:p>
            <a:pPr algn="just">
              <a:buNone/>
            </a:pP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199801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9"/>
            <a:ext cx="5113606" cy="4729787"/>
          </a:xfrm>
          <a:noFill/>
          <a:ln/>
        </p:spPr>
        <p:txBody>
          <a:bodyPr/>
          <a:lstStyle/>
          <a:p>
            <a:pPr algn="just">
              <a:buNone/>
            </a:pP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241266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6"/>
            <a:ext cx="5386347" cy="4418439"/>
          </a:xfrm>
          <a:noFill/>
          <a:ln/>
        </p:spPr>
        <p:txBody>
          <a:bodyPr>
            <a:normAutofit/>
          </a:bodyPr>
          <a:lstStyle/>
          <a:p>
            <a:pPr marL="93663" lvl="2" algn="just">
              <a:spcBef>
                <a:spcPts val="1207"/>
              </a:spcBef>
              <a:spcAft>
                <a:spcPts val="604"/>
              </a:spcAft>
              <a:buNone/>
            </a:pPr>
            <a:endParaRPr lang="pt-BR" sz="2000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2594694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6"/>
            <a:ext cx="5386347" cy="4418439"/>
          </a:xfrm>
          <a:noFill/>
          <a:ln/>
        </p:spPr>
        <p:txBody>
          <a:bodyPr>
            <a:normAutofit/>
          </a:bodyPr>
          <a:lstStyle/>
          <a:p>
            <a:pPr marL="93663" lvl="2" algn="just">
              <a:spcBef>
                <a:spcPts val="1207"/>
              </a:spcBef>
              <a:spcAft>
                <a:spcPts val="604"/>
              </a:spcAft>
              <a:buNone/>
            </a:pPr>
            <a:endParaRPr lang="pt-BR" sz="2000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253448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6"/>
            <a:ext cx="5386347" cy="4418439"/>
          </a:xfrm>
          <a:noFill/>
          <a:ln/>
        </p:spPr>
        <p:txBody>
          <a:bodyPr>
            <a:normAutofit/>
          </a:bodyPr>
          <a:lstStyle/>
          <a:p>
            <a:pPr marL="93663" lvl="2" algn="just">
              <a:spcBef>
                <a:spcPts val="1207"/>
              </a:spcBef>
              <a:spcAft>
                <a:spcPts val="604"/>
              </a:spcAft>
              <a:buNone/>
            </a:pPr>
            <a:r>
              <a:rPr lang="pt-BR" sz="2000" dirty="0" smtClean="0"/>
              <a:t>Nosso principal</a:t>
            </a:r>
            <a:r>
              <a:rPr lang="pt-BR" sz="2000" baseline="0" dirty="0" smtClean="0"/>
              <a:t> projeto relacionado à melhoria da governança - </a:t>
            </a:r>
            <a:r>
              <a:rPr lang="pt-BR" sz="2000" dirty="0" smtClean="0"/>
              <a:t>Parceria</a:t>
            </a:r>
            <a:r>
              <a:rPr lang="pt-BR" sz="2000" baseline="0" dirty="0" smtClean="0"/>
              <a:t> do TCU com a OCDE e participação de vários países desenvolvidos em governança.</a:t>
            </a:r>
            <a:endParaRPr lang="pt-BR" sz="2000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28317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pt-BR" sz="2000" dirty="0" smtClean="0"/>
              <a:t>- o </a:t>
            </a:r>
            <a:r>
              <a:rPr lang="pt-BR" sz="2000" b="1" u="sng" dirty="0" smtClean="0"/>
              <a:t>Estado é um ator importante para o desenvolvimento nacional</a:t>
            </a:r>
            <a:r>
              <a:rPr lang="pt-BR" sz="2000" dirty="0" smtClean="0"/>
              <a:t>, seja por meio de seus gastos, seja por meio de sua atividade de regulação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 em 2013, somente os gastos federais representaram quase 50% do PIB.</a:t>
            </a:r>
          </a:p>
          <a:p>
            <a:pPr algn="just">
              <a:buFontTx/>
              <a:buChar char="-"/>
            </a:pPr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Os números dos estados e municípios são igualmente impactantes. </a:t>
            </a:r>
          </a:p>
          <a:p>
            <a:pPr algn="just">
              <a:buFontTx/>
              <a:buChar char="-"/>
            </a:pPr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2011 foram empenhados R$ 430 bilhões e R$ 350 bilhões, excetuando os encargos da dívida e transferências. </a:t>
            </a:r>
          </a:p>
          <a:p>
            <a:pPr algn="just">
              <a:buFontTx/>
              <a:buNone/>
            </a:pP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944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6"/>
            <a:ext cx="5386347" cy="4418439"/>
          </a:xfrm>
          <a:noFill/>
          <a:ln/>
        </p:spPr>
        <p:txBody>
          <a:bodyPr/>
          <a:lstStyle/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30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877509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9"/>
            <a:ext cx="5113606" cy="4729787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b="0" u="none" dirty="0" smtClean="0"/>
              <a:t>Essas</a:t>
            </a:r>
            <a:r>
              <a:rPr lang="pt-BR" sz="2000" b="0" u="none" baseline="0" dirty="0" smtClean="0"/>
              <a:t> são as auditorias coordenadas do biênio 2013 / 2014, algumas já encerradas e outras em andamento.</a:t>
            </a:r>
          </a:p>
          <a:p>
            <a:pPr algn="just">
              <a:buNone/>
            </a:pPr>
            <a:endParaRPr lang="pt-BR" sz="2000" b="0" u="none" baseline="0" dirty="0" smtClean="0"/>
          </a:p>
          <a:p>
            <a:pPr algn="just">
              <a:buNone/>
            </a:pPr>
            <a:r>
              <a:rPr lang="pt-BR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2014 – Auditoria Coordenada</a:t>
            </a:r>
            <a:r>
              <a:rPr lang="pt-BR" sz="2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pt-BR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Atenção Básica em Saúde</a:t>
            </a:r>
            <a:r>
              <a:rPr lang="pt-BR" sz="2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: </a:t>
            </a:r>
            <a:r>
              <a:rPr lang="pt-BR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Matriz de Planejamento definida na Oficina de Trabalho</a:t>
            </a:r>
            <a:r>
              <a:rPr lang="pt-BR" sz="2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pt-BR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realizada no TCU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os dias 28 a 31 de julho – participaram dos trabalhos auditores do TCU e de 28 tribunais de contas brasileiros</a:t>
            </a:r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31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2348368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t-BR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documento deverá conter, a partir de trabalhos realizados pelos Tribunais de Contas, um diagnóstico de problemas relevantes abrangendo, a critério de cada Tribunal, no mínimo três e no máximo cinco funções de governo entre aquelas consideradas mais importantes pela sociedade: saúde, educação, previdência social, segurança pública e infraestrutura.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484963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Fortalecer, na conclusão, que a melhoria da</a:t>
            </a:r>
            <a:r>
              <a:rPr lang="pt-BR" sz="2000" baseline="0" dirty="0" smtClean="0"/>
              <a:t> governança é uma das melhores maneiras de prevenir a corrupção.</a:t>
            </a:r>
          </a:p>
          <a:p>
            <a:r>
              <a:rPr lang="pt-BR" sz="2000" baseline="0" dirty="0" smtClean="0"/>
              <a:t>A correta identificação das causas dos problemas e o aperfeiçoamento dos mecanismos de controle inibem a repetição de práticas ilegais e de danos ao erário.</a:t>
            </a:r>
          </a:p>
          <a:p>
            <a:r>
              <a:rPr lang="pt-BR" sz="2000" baseline="0" dirty="0" smtClean="0"/>
              <a:t>Mais do que punir, a melhoria da governança previne as ações de corrupção.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1468069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625" indent="-174625" algn="l">
              <a:buFont typeface="Wingdings" pitchFamily="2" charset="2"/>
              <a:buNone/>
              <a:defRPr/>
            </a:pPr>
            <a:endParaRPr lang="pt-BR" sz="2000" b="0" dirty="0" smtClean="0">
              <a:latin typeface="+mn-lt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19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958" y="4703161"/>
            <a:ext cx="5330374" cy="44602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600" dirty="0" smtClean="0"/>
              <a:t>- D</a:t>
            </a:r>
            <a:r>
              <a:rPr lang="pt-BR" sz="2000" dirty="0" smtClean="0"/>
              <a:t>e R$ 2 trilhões do orçamento federal executado em 2013:</a:t>
            </a:r>
          </a:p>
          <a:p>
            <a:pPr>
              <a:buFontTx/>
              <a:buChar char="-"/>
            </a:pPr>
            <a:r>
              <a:rPr lang="pt-BR" sz="2000" dirty="0" smtClean="0"/>
              <a:t> 52% (R$ 1,056 trilhão) financiam a entrega de bens e serviços vitais à sociedade. </a:t>
            </a:r>
          </a:p>
          <a:p>
            <a:pPr>
              <a:buNone/>
            </a:pPr>
            <a:r>
              <a:rPr lang="pt-BR" sz="2000" dirty="0" smtClean="0"/>
              <a:t>- desses R$ 1,056 trilhão:</a:t>
            </a:r>
          </a:p>
          <a:p>
            <a:pPr lvl="2">
              <a:buFontTx/>
              <a:buChar char="-"/>
            </a:pPr>
            <a:r>
              <a:rPr lang="pt-BR" sz="2000" dirty="0" smtClean="0"/>
              <a:t> 42 % -  previdência</a:t>
            </a:r>
          </a:p>
          <a:p>
            <a:pPr lvl="2">
              <a:buFontTx/>
              <a:buChar char="-"/>
            </a:pPr>
            <a:r>
              <a:rPr lang="pt-BR" sz="2000" dirty="0" smtClean="0"/>
              <a:t> 10 %  -  energia</a:t>
            </a:r>
          </a:p>
          <a:p>
            <a:pPr lvl="2">
              <a:buFontTx/>
              <a:buChar char="-"/>
            </a:pPr>
            <a:r>
              <a:rPr lang="pt-BR" sz="2000" dirty="0" smtClean="0"/>
              <a:t> 8%    - saúde</a:t>
            </a:r>
          </a:p>
          <a:p>
            <a:pPr lvl="2">
              <a:buFontTx/>
              <a:buChar char="-"/>
            </a:pPr>
            <a:r>
              <a:rPr lang="pt-BR" sz="2000" dirty="0" smtClean="0"/>
              <a:t> 8 %    - educação</a:t>
            </a:r>
          </a:p>
          <a:p>
            <a:pPr lvl="2">
              <a:buFontTx/>
              <a:buChar char="-"/>
            </a:pPr>
            <a:r>
              <a:rPr lang="pt-BR" sz="2000" dirty="0" smtClean="0"/>
              <a:t>E assim por diante.</a:t>
            </a:r>
          </a:p>
          <a:p>
            <a:pPr>
              <a:buFontTx/>
              <a:buNone/>
            </a:pPr>
            <a:endParaRPr lang="pt-BR" sz="1600" dirty="0" smtClean="0"/>
          </a:p>
          <a:p>
            <a:pPr>
              <a:buFontTx/>
              <a:buNone/>
            </a:pPr>
            <a:endParaRPr lang="pt-BR" sz="16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4DBD-63A0-48B9-8FF2-607E6AD7AD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4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sz="2000" dirty="0" smtClean="0"/>
              <a:t>Segundo dados do Ministério da Previdência</a:t>
            </a:r>
            <a:r>
              <a:rPr lang="pt-BR" sz="2000" baseline="0" dirty="0" smtClean="0"/>
              <a:t> Social, a razão de dependência, que era de 9,1 % em 2006, e praticamente se manteve estável até 2010:</a:t>
            </a:r>
          </a:p>
          <a:p>
            <a:r>
              <a:rPr lang="pt-BR" sz="2000" baseline="0" dirty="0" smtClean="0"/>
              <a:t>Em </a:t>
            </a:r>
            <a:r>
              <a:rPr lang="pt-BR" sz="2000" b="1" u="sng" baseline="0" dirty="0" smtClean="0"/>
              <a:t>2020</a:t>
            </a:r>
            <a:r>
              <a:rPr lang="pt-BR" sz="2000" baseline="0" dirty="0" smtClean="0"/>
              <a:t>: saltará para </a:t>
            </a:r>
            <a:r>
              <a:rPr lang="pt-BR" sz="2000" b="1" u="sng" baseline="0" dirty="0" smtClean="0"/>
              <a:t>11,1 %</a:t>
            </a:r>
          </a:p>
          <a:p>
            <a:r>
              <a:rPr lang="pt-BR" sz="2000" baseline="0" dirty="0" smtClean="0"/>
              <a:t>Em</a:t>
            </a:r>
            <a:r>
              <a:rPr lang="pt-BR" sz="2000" b="1" u="sng" baseline="0" dirty="0" smtClean="0"/>
              <a:t> 2050</a:t>
            </a:r>
            <a:r>
              <a:rPr lang="pt-BR" sz="2000" baseline="0" dirty="0" smtClean="0"/>
              <a:t>: alçará o patamar de </a:t>
            </a:r>
            <a:r>
              <a:rPr lang="pt-BR" sz="2000" b="1" u="sng" baseline="0" dirty="0" smtClean="0"/>
              <a:t>29,1 %</a:t>
            </a:r>
            <a:r>
              <a:rPr lang="pt-BR" sz="2000" baseline="0" dirty="0" smtClean="0"/>
              <a:t>.</a:t>
            </a:r>
          </a:p>
          <a:p>
            <a:endParaRPr lang="pt-BR" sz="2000" baseline="0" dirty="0" smtClean="0"/>
          </a:p>
          <a:p>
            <a:r>
              <a:rPr lang="pt-BR" sz="2000" dirty="0" smtClean="0"/>
              <a:t>Essas projeções</a:t>
            </a:r>
            <a:r>
              <a:rPr lang="pt-BR" sz="2000" baseline="0" dirty="0" smtClean="0"/>
              <a:t> agravam o cenário atual, pois:</a:t>
            </a:r>
          </a:p>
          <a:p>
            <a:pPr>
              <a:buFontTx/>
              <a:buChar char="-"/>
            </a:pPr>
            <a:r>
              <a:rPr lang="pt-BR" sz="2000" baseline="0" dirty="0" smtClean="0"/>
              <a:t>com o atual nível de dependência já </a:t>
            </a:r>
            <a:r>
              <a:rPr lang="pt-BR" sz="2000" b="1" u="sng" baseline="0" dirty="0" smtClean="0"/>
              <a:t>consumimos mais de 10 % do PIB com os gastos previdenciários</a:t>
            </a:r>
            <a:r>
              <a:rPr lang="pt-BR" sz="2000" baseline="0" dirty="0" smtClean="0"/>
              <a:t>, </a:t>
            </a:r>
          </a:p>
          <a:p>
            <a:pPr>
              <a:buFontTx/>
              <a:buChar char="-"/>
            </a:pPr>
            <a:r>
              <a:rPr lang="pt-BR" sz="2000" baseline="0" dirty="0" smtClean="0"/>
              <a:t> ou, conforme mostramos há pouco, </a:t>
            </a:r>
            <a:r>
              <a:rPr lang="pt-BR" sz="2000" b="1" u="sng" baseline="0" dirty="0" smtClean="0"/>
              <a:t>47% de tudo que é gasto com nossas políticas públicas no âmbito federal</a:t>
            </a:r>
            <a:r>
              <a:rPr lang="pt-BR" sz="2000" baseline="0" dirty="0" smtClean="0"/>
              <a:t>.</a:t>
            </a:r>
          </a:p>
          <a:p>
            <a:endParaRPr lang="pt-BR" sz="2000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E734A-2AF6-4328-995C-671E00CD90E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733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2000" b="0" u="none" baseline="0" dirty="0" smtClean="0"/>
              <a:t>Ressalta do gráfico o baixo investimento governamental.</a:t>
            </a:r>
          </a:p>
          <a:p>
            <a:pPr>
              <a:buNone/>
            </a:pPr>
            <a:r>
              <a:rPr lang="pt-BR" sz="2000" b="1" u="sng" baseline="0" dirty="0" smtClean="0"/>
              <a:t>Salientar o valor refere-se apenas ao investimento do governo federal</a:t>
            </a:r>
            <a:r>
              <a:rPr lang="pt-BR" sz="2000" b="0" u="none" baseline="0" dirty="0" smtClean="0"/>
              <a:t>.</a:t>
            </a:r>
          </a:p>
          <a:p>
            <a:pPr>
              <a:buNone/>
            </a:pPr>
            <a:r>
              <a:rPr lang="pt-BR" sz="2000" b="0" u="none" baseline="0" dirty="0" smtClean="0"/>
              <a:t>É diferente do Investimento Total de 2013, que chegou a 18,2% do PIB (aproximadamente R$ 870 bilhões)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4DBD-63A0-48B9-8FF2-607E6AD7AD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12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0490" y="4714952"/>
            <a:ext cx="4975069" cy="44602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/>
              <a:t>- Além do investimento ser pequeno,</a:t>
            </a:r>
          </a:p>
          <a:p>
            <a:pPr algn="just">
              <a:buNone/>
            </a:pPr>
            <a:r>
              <a:rPr lang="pt-BR" sz="2000" dirty="0" smtClean="0"/>
              <a:t>O governo não consegue entregar o produto/serviço no próprio ano.</a:t>
            </a:r>
          </a:p>
          <a:p>
            <a:pPr algn="just">
              <a:buNone/>
            </a:pPr>
            <a:endParaRPr lang="pt-BR" sz="2000" dirty="0" smtClean="0"/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4DBD-63A0-48B9-8FF2-607E6AD7AD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12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0490" y="4714952"/>
            <a:ext cx="4975069" cy="446024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000" dirty="0" smtClean="0"/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4DBD-63A0-48B9-8FF2-607E6AD7AD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313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0490" y="4714952"/>
            <a:ext cx="4975069" cy="4460243"/>
          </a:xfrm>
        </p:spPr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4DBD-63A0-48B9-8FF2-607E6AD7AD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61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A802-C3B6-4346-90CB-DF0B9AE92409}" type="datetime1">
              <a:rPr lang="pt-BR" smtClean="0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7E9B-B14D-46F5-9AED-E532D98FB6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293F-4BBE-4FE5-AA0A-127EC888CD0F}" type="datetime1">
              <a:rPr lang="pt-BR" smtClean="0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BEF45-DD22-42EE-8E0D-93F6C22B93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E349-02E0-47B3-B03E-17D47D6EE6AE}" type="datetime1">
              <a:rPr lang="pt-BR" smtClean="0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2287-9F90-4BEF-9F60-3AC947C09B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1007-6217-480E-9320-E08BEAD65E30}" type="datetime1">
              <a:rPr lang="pt-BR" smtClean="0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916D-FC0F-430A-831A-CB6B6F1DEB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87FBB-6D48-4CA1-A4B6-4D9FAD602AD5}" type="datetime1">
              <a:rPr lang="pt-BR" smtClean="0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808C-560F-4364-907B-9FE705A795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6827-C189-4978-92FA-CE4CF7E1BC81}" type="datetime1">
              <a:rPr lang="pt-BR" smtClean="0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D861-915C-43E2-8A98-0B70D27D42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EABA-C3A3-4992-A7EF-8E5F231A32C6}" type="datetime1">
              <a:rPr lang="pt-BR" smtClean="0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B400-A56A-48BA-8489-838026FDFD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60ECA-15D4-4D91-9D33-299F4D779482}" type="datetime1">
              <a:rPr lang="pt-BR" smtClean="0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075A-C5E3-4E85-8468-E4A61D9DEE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B891-1C57-491E-A9BB-9F65DBF1E39C}" type="datetime1">
              <a:rPr lang="pt-BR" smtClean="0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37C0-B331-4640-B90C-6173C33FC3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86B2-0ECE-4792-91FB-D915C1429ADA}" type="datetime1">
              <a:rPr lang="pt-BR" smtClean="0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74FF-7D49-4D4E-B6E5-5B11D0EAC6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39AD-728F-420B-8701-BBD48E0F888C}" type="datetime1">
              <a:rPr lang="pt-BR" smtClean="0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7888-8EC7-4F3A-8D83-F870DC4684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C4DABB-78D2-4D09-A66D-28CBAFE5A978}" type="datetime1">
              <a:rPr lang="pt-BR" smtClean="0"/>
              <a:pPr>
                <a:defRPr/>
              </a:pPr>
              <a:t>28/08/2014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BBAF3C-C5C1-4145-A034-048D04CD91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17" descr="template_PPT_final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GOVERNAN&#199;A%20P&#218;BLICA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10154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178496" y="254977"/>
            <a:ext cx="6858000" cy="6671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6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 A CONTRIBUIÇÃO DO TCU PARA A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6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GOVERNANÇA E 0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6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DESENVOLVIMENTO</a:t>
            </a: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  <a:p>
            <a:pPr algn="ctr">
              <a:spcBef>
                <a:spcPts val="1800"/>
              </a:spcBef>
              <a:defRPr/>
            </a:pPr>
            <a:r>
              <a:rPr lang="pt-BR" sz="2800" dirty="0" smtClean="0">
                <a:latin typeface="+mj-lt"/>
                <a:cs typeface="Arial" charset="0"/>
              </a:rPr>
              <a:t>Encontro </a:t>
            </a:r>
            <a:r>
              <a:rPr lang="pt-BR" sz="2800" dirty="0">
                <a:latin typeface="+mj-lt"/>
                <a:cs typeface="Arial" charset="0"/>
              </a:rPr>
              <a:t>Nacional </a:t>
            </a:r>
            <a:r>
              <a:rPr lang="pt-BR" sz="2800" dirty="0" smtClean="0">
                <a:latin typeface="+mj-lt"/>
                <a:cs typeface="Arial" charset="0"/>
              </a:rPr>
              <a:t>de Controle Interno</a:t>
            </a:r>
          </a:p>
          <a:p>
            <a:pPr algn="ctr">
              <a:spcBef>
                <a:spcPts val="1800"/>
              </a:spcBef>
              <a:defRPr/>
            </a:pPr>
            <a:r>
              <a:rPr lang="pt-BR" dirty="0" smtClean="0">
                <a:latin typeface="+mj-lt"/>
                <a:cs typeface="Arial" charset="0"/>
              </a:rPr>
              <a:t>Controle </a:t>
            </a:r>
            <a:r>
              <a:rPr lang="pt-BR" dirty="0">
                <a:latin typeface="+mj-lt"/>
                <a:cs typeface="Arial" charset="0"/>
              </a:rPr>
              <a:t>Interno da Administração Pública </a:t>
            </a:r>
            <a:r>
              <a:rPr lang="pt-BR" dirty="0" smtClean="0">
                <a:latin typeface="+mj-lt"/>
                <a:cs typeface="Arial" charset="0"/>
              </a:rPr>
              <a:t>e Estratégias Anticorrupção</a:t>
            </a:r>
          </a:p>
          <a:p>
            <a:pPr algn="ctr">
              <a:spcBef>
                <a:spcPts val="1800"/>
              </a:spcBef>
              <a:defRPr/>
            </a:pPr>
            <a:endParaRPr lang="pt-BR" sz="2400" dirty="0" smtClean="0">
              <a:latin typeface="+mj-lt"/>
              <a:cs typeface="Arial" charset="0"/>
            </a:endParaRPr>
          </a:p>
          <a:p>
            <a:pPr algn="ctr">
              <a:spcBef>
                <a:spcPts val="1800"/>
              </a:spcBef>
              <a:defRPr/>
            </a:pPr>
            <a:r>
              <a:rPr lang="pt-BR" sz="2400" dirty="0" smtClean="0">
                <a:latin typeface="+mj-lt"/>
                <a:cs typeface="Arial" charset="0"/>
              </a:rPr>
              <a:t>Rio de Janeiro, Agosto/2014</a:t>
            </a:r>
          </a:p>
          <a:p>
            <a:pPr algn="ctr">
              <a:spcBef>
                <a:spcPts val="1800"/>
              </a:spcBef>
              <a:defRPr/>
            </a:pPr>
            <a:r>
              <a:rPr lang="pt-BR" b="1" dirty="0" smtClean="0">
                <a:latin typeface="+mj-lt"/>
                <a:cs typeface="Arial" charset="0"/>
              </a:rPr>
              <a:t>Ministro João Augusto Ribeiro Nardes</a:t>
            </a:r>
          </a:p>
          <a:p>
            <a:pPr algn="ctr">
              <a:defRPr/>
            </a:pPr>
            <a:r>
              <a:rPr lang="pt-BR" sz="1400" b="1" dirty="0" smtClean="0">
                <a:latin typeface="+mj-lt"/>
                <a:cs typeface="Arial" charset="0"/>
              </a:rPr>
              <a:t>Presidente do TCU</a:t>
            </a:r>
            <a:endParaRPr lang="pt-BR" sz="700" dirty="0" smtClean="0">
              <a:latin typeface="+mj-lt"/>
              <a:cs typeface="Arial" charset="0"/>
            </a:endParaRPr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360040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0" y="3717032"/>
            <a:ext cx="8491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ágono 25">
            <a:hlinkClick r:id="rId3" action="ppaction://hlinksldjump"/>
          </p:cNvPr>
          <p:cNvSpPr/>
          <p:nvPr/>
        </p:nvSpPr>
        <p:spPr>
          <a:xfrm>
            <a:off x="107504" y="4714122"/>
            <a:ext cx="4254930" cy="50400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 smtClean="0"/>
              <a:t>RACIONALIZAÇÃO DO GASTO </a:t>
            </a:r>
            <a:r>
              <a:rPr lang="pt-BR" dirty="0" smtClean="0"/>
              <a:t>PÚBLICO</a:t>
            </a:r>
            <a:endParaRPr lang="pt-BR" b="1" dirty="0"/>
          </a:p>
        </p:txBody>
      </p:sp>
      <p:sp>
        <p:nvSpPr>
          <p:cNvPr id="5" name="Retângulo de cantos arredondados 4"/>
          <p:cNvSpPr/>
          <p:nvPr/>
        </p:nvSpPr>
        <p:spPr>
          <a:xfrm rot="10800000" flipV="1">
            <a:off x="5364089" y="908720"/>
            <a:ext cx="3635896" cy="554461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MAIS PRODUTIVIDADE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MAIS 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DESENVOLVIMENTO NACIONAL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Melhores políticas de saúde, educação, segurança,  mobilidade urbana, etc. nas esferas federal, estadual e municipal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6" name="Pentágono 5">
            <a:hlinkClick r:id="rId4" action="ppaction://hlinksldjump"/>
          </p:cNvPr>
          <p:cNvSpPr/>
          <p:nvPr/>
        </p:nvSpPr>
        <p:spPr>
          <a:xfrm>
            <a:off x="147697" y="2173224"/>
            <a:ext cx="4254930" cy="504000"/>
          </a:xfrm>
          <a:prstGeom prst="homePlat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 smtClean="0"/>
              <a:t>EDUCAÇÃO</a:t>
            </a:r>
            <a:endParaRPr lang="pt-BR" b="1" dirty="0"/>
          </a:p>
        </p:txBody>
      </p:sp>
      <p:sp>
        <p:nvSpPr>
          <p:cNvPr id="7" name="Pentágono 6"/>
          <p:cNvSpPr/>
          <p:nvPr/>
        </p:nvSpPr>
        <p:spPr>
          <a:xfrm>
            <a:off x="147697" y="2819735"/>
            <a:ext cx="4254930" cy="504000"/>
          </a:xfrm>
          <a:prstGeom prst="homePlate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 smtClean="0"/>
              <a:t>PESQUISA E INOVAÇÃO</a:t>
            </a:r>
            <a:endParaRPr lang="pt-BR" b="1" dirty="0"/>
          </a:p>
        </p:txBody>
      </p:sp>
      <p:sp>
        <p:nvSpPr>
          <p:cNvPr id="8" name="Pentágono 7">
            <a:hlinkClick r:id="rId3" action="ppaction://hlinksldjump"/>
          </p:cNvPr>
          <p:cNvSpPr/>
          <p:nvPr/>
        </p:nvSpPr>
        <p:spPr>
          <a:xfrm>
            <a:off x="147697" y="3456685"/>
            <a:ext cx="4254930" cy="504000"/>
          </a:xfrm>
          <a:prstGeom prst="homePlate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 smtClean="0"/>
              <a:t>INFRAESTRUTURA</a:t>
            </a:r>
            <a:endParaRPr lang="pt-BR" b="1" dirty="0"/>
          </a:p>
        </p:txBody>
      </p:sp>
      <p:sp>
        <p:nvSpPr>
          <p:cNvPr id="9" name="Pentágono 8">
            <a:hlinkClick r:id="rId4" action="ppaction://hlinksldjump"/>
          </p:cNvPr>
          <p:cNvSpPr/>
          <p:nvPr/>
        </p:nvSpPr>
        <p:spPr>
          <a:xfrm>
            <a:off x="147697" y="4093635"/>
            <a:ext cx="4254930" cy="504000"/>
          </a:xfrm>
          <a:prstGeom prst="homePlate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 smtClean="0"/>
              <a:t>INCLUSÃO SOCIAL E REGIONAL</a:t>
            </a:r>
            <a:endParaRPr lang="pt-BR" b="1" dirty="0"/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35496" y="5342924"/>
            <a:ext cx="1773394" cy="1343864"/>
          </a:xfrm>
          <a:prstGeom prst="upArrowCallou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 smtClean="0">
                <a:solidFill>
                  <a:schemeClr val="tx1"/>
                </a:solidFill>
              </a:rPr>
              <a:t>DEMOCRACIA</a:t>
            </a:r>
            <a:endParaRPr lang="pt-BR" sz="1700" dirty="0">
              <a:solidFill>
                <a:schemeClr val="tx1"/>
              </a:solidFill>
            </a:endParaRPr>
          </a:p>
        </p:txBody>
      </p:sp>
      <p:sp>
        <p:nvSpPr>
          <p:cNvPr id="17" name="Texto explicativo em seta para cima 16"/>
          <p:cNvSpPr/>
          <p:nvPr/>
        </p:nvSpPr>
        <p:spPr>
          <a:xfrm>
            <a:off x="1857906" y="5329069"/>
            <a:ext cx="1773394" cy="1357719"/>
          </a:xfrm>
          <a:prstGeom prst="upArrowCallou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 smtClean="0">
                <a:solidFill>
                  <a:schemeClr val="tx1"/>
                </a:solidFill>
              </a:rPr>
              <a:t>COORDENAÇÃO</a:t>
            </a:r>
          </a:p>
          <a:p>
            <a:pPr algn="ctr"/>
            <a:r>
              <a:rPr lang="pt-BR" sz="1700" dirty="0" smtClean="0">
                <a:solidFill>
                  <a:schemeClr val="tx1"/>
                </a:solidFill>
              </a:rPr>
              <a:t>FEDERATIVA</a:t>
            </a:r>
            <a:endParaRPr lang="pt-BR" sz="1700" dirty="0">
              <a:solidFill>
                <a:schemeClr val="tx1"/>
              </a:solidFill>
            </a:endParaRPr>
          </a:p>
        </p:txBody>
      </p:sp>
      <p:sp>
        <p:nvSpPr>
          <p:cNvPr id="19" name="Texto explicativo em seta para cima 18"/>
          <p:cNvSpPr/>
          <p:nvPr/>
        </p:nvSpPr>
        <p:spPr>
          <a:xfrm>
            <a:off x="3658106" y="5329069"/>
            <a:ext cx="1773394" cy="1357719"/>
          </a:xfrm>
          <a:prstGeom prst="upArrowCallou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 smtClean="0">
                <a:solidFill>
                  <a:schemeClr val="tx1"/>
                </a:solidFill>
              </a:rPr>
              <a:t>REFORMA TRIBUTÁRIA E POLÍTICA</a:t>
            </a:r>
            <a:endParaRPr lang="pt-BR" sz="1700" dirty="0">
              <a:solidFill>
                <a:schemeClr val="tx1"/>
              </a:solidFill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 bwMode="auto">
          <a:xfrm>
            <a:off x="166843" y="202984"/>
            <a:ext cx="8784136" cy="61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noProof="0" dirty="0" smtClean="0">
                <a:latin typeface="+mj-lt"/>
                <a:ea typeface="+mj-ea"/>
                <a:cs typeface="+mj-cs"/>
              </a:rPr>
              <a:t>DESAFIOS PARA O DESENVOLVIMENTO</a:t>
            </a:r>
            <a:endParaRPr kumimoji="0" lang="pt-BR" sz="4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Fluxograma: Entrada manual 21">
            <a:hlinkClick r:id="rId5" action="ppaction://hlinksldjump"/>
          </p:cNvPr>
          <p:cNvSpPr/>
          <p:nvPr/>
        </p:nvSpPr>
        <p:spPr>
          <a:xfrm rot="16200000" flipH="1" flipV="1">
            <a:off x="1680188" y="-498380"/>
            <a:ext cx="969820" cy="4054429"/>
          </a:xfrm>
          <a:prstGeom prst="flowChartManualInpu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80000">
              <a:spcAft>
                <a:spcPts val="600"/>
              </a:spcAft>
              <a:buSzPct val="60000"/>
            </a:pPr>
            <a:r>
              <a:rPr lang="pt-BR" b="1" dirty="0" smtClean="0">
                <a:solidFill>
                  <a:schemeClr val="bg1"/>
                </a:solidFill>
              </a:rPr>
              <a:t>RESPONSABILIDADE FISCAL </a:t>
            </a:r>
          </a:p>
          <a:p>
            <a:pPr marL="180000">
              <a:spcAft>
                <a:spcPts val="600"/>
              </a:spcAft>
              <a:buSzPct val="60000"/>
            </a:pPr>
            <a:r>
              <a:rPr lang="pt-BR" b="1" dirty="0" smtClean="0">
                <a:solidFill>
                  <a:schemeClr val="bg1"/>
                </a:solidFill>
              </a:rPr>
              <a:t>ESTABILIDADE MONETÁRIA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" name="Seta dobrada 23"/>
          <p:cNvSpPr/>
          <p:nvPr/>
        </p:nvSpPr>
        <p:spPr>
          <a:xfrm>
            <a:off x="3059832" y="980728"/>
            <a:ext cx="2736304" cy="4147458"/>
          </a:xfrm>
          <a:prstGeom prst="bentArrow">
            <a:avLst>
              <a:gd name="adj1" fmla="val 56372"/>
              <a:gd name="adj2" fmla="val 41660"/>
              <a:gd name="adj3" fmla="val 19260"/>
              <a:gd name="adj4" fmla="val 2888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419872" y="1484784"/>
            <a:ext cx="861774" cy="37444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180000">
              <a:spcAft>
                <a:spcPts val="0"/>
              </a:spcAft>
              <a:buSzPct val="60000"/>
            </a:pPr>
            <a:r>
              <a:rPr lang="pt-BR" sz="4400" b="1" dirty="0" smtClean="0">
                <a:solidFill>
                  <a:srgbClr val="FF0000"/>
                </a:solidFill>
                <a:latin typeface="+mn-lt"/>
                <a:cs typeface="+mn-cs"/>
              </a:rPr>
              <a:t>GOVERNANÇA</a:t>
            </a:r>
            <a:endParaRPr lang="pt-BR" sz="4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924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10154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267744" y="1628800"/>
            <a:ext cx="6686550" cy="20774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6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MAS O QUE É GOVERNANÇA ?</a:t>
            </a: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396240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12765" y="4128655"/>
            <a:ext cx="8491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8376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323528" y="72008"/>
            <a:ext cx="8568952" cy="908720"/>
          </a:xfrm>
        </p:spPr>
        <p:txBody>
          <a:bodyPr/>
          <a:lstStyle/>
          <a:p>
            <a:pPr eaLnBrk="1" hangingPunct="1"/>
            <a:r>
              <a:rPr lang="pt-BR" sz="4800" b="1" dirty="0" smtClean="0">
                <a:cs typeface="Times New Roman" pitchFamily="18" charset="0"/>
              </a:rPr>
              <a:t>CONCEITO DE GOVERNANÇA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4525962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  <a:buFont typeface="Wingdings" pitchFamily="2" charset="2"/>
              <a:buChar char="ü"/>
            </a:pPr>
            <a:r>
              <a:rPr lang="pt-BR" sz="2800" dirty="0" smtClean="0">
                <a:cs typeface="Times New Roman" pitchFamily="18" charset="0"/>
              </a:rPr>
              <a:t>A governança pública é a capacidade que os governos têm de </a:t>
            </a:r>
            <a:r>
              <a:rPr lang="pt-BR" sz="2800" b="1" u="sng" dirty="0" smtClean="0">
                <a:cs typeface="Times New Roman" pitchFamily="18" charset="0"/>
              </a:rPr>
              <a:t>avaliar, direcionar e monitorar</a:t>
            </a:r>
            <a:r>
              <a:rPr lang="pt-BR" sz="2800" dirty="0" smtClean="0">
                <a:cs typeface="Times New Roman" pitchFamily="18" charset="0"/>
              </a:rPr>
              <a:t> a gestão das diversas políticas públicas colocadas em prática para </a:t>
            </a:r>
            <a:r>
              <a:rPr lang="pt-BR" sz="2800" b="1" u="sng" dirty="0" smtClean="0">
                <a:cs typeface="Times New Roman" pitchFamily="18" charset="0"/>
              </a:rPr>
              <a:t>atender às demandas da população</a:t>
            </a:r>
            <a:r>
              <a:rPr lang="pt-BR" sz="2800" dirty="0" smtClean="0">
                <a:cs typeface="Times New Roman" pitchFamily="18" charset="0"/>
              </a:rPr>
              <a:t>, utilizando-se de um conjunto de instrumentos e ferramentas adequadas. </a:t>
            </a:r>
          </a:p>
          <a:p>
            <a:pPr algn="just" eaLnBrk="1" hangingPunct="1">
              <a:spcBef>
                <a:spcPts val="1800"/>
              </a:spcBef>
              <a:buFont typeface="Wingdings" pitchFamily="2" charset="2"/>
              <a:buChar char="ü"/>
            </a:pPr>
            <a:r>
              <a:rPr lang="pt-BR" sz="2800" dirty="0" smtClean="0">
                <a:cs typeface="Times New Roman" pitchFamily="18" charset="0"/>
              </a:rPr>
              <a:t>Para alcançar uma boa governança é necessário uma </a:t>
            </a:r>
            <a:r>
              <a:rPr lang="pt-BR" sz="2800" b="1" u="sng" dirty="0" smtClean="0">
                <a:cs typeface="Times New Roman" pitchFamily="18" charset="0"/>
              </a:rPr>
              <a:t>liderança</a:t>
            </a:r>
            <a:r>
              <a:rPr lang="pt-BR" sz="2800" dirty="0" smtClean="0">
                <a:cs typeface="Times New Roman" pitchFamily="18" charset="0"/>
              </a:rPr>
              <a:t> sólida, uma </a:t>
            </a:r>
            <a:r>
              <a:rPr lang="pt-BR" sz="2800" b="1" u="sng" dirty="0" smtClean="0">
                <a:cs typeface="Times New Roman" pitchFamily="18" charset="0"/>
              </a:rPr>
              <a:t>estratégia</a:t>
            </a:r>
            <a:r>
              <a:rPr lang="pt-BR" sz="2800" dirty="0" smtClean="0">
                <a:cs typeface="Times New Roman" pitchFamily="18" charset="0"/>
              </a:rPr>
              <a:t> segura e um </a:t>
            </a:r>
            <a:r>
              <a:rPr lang="pt-BR" sz="2800" b="1" u="sng" dirty="0" smtClean="0">
                <a:cs typeface="Times New Roman" pitchFamily="18" charset="0"/>
              </a:rPr>
              <a:t>controle</a:t>
            </a:r>
            <a:r>
              <a:rPr lang="pt-BR" sz="2800" dirty="0" smtClean="0">
                <a:cs typeface="Times New Roman" pitchFamily="18" charset="0"/>
              </a:rPr>
              <a:t> efetivo sobre as ações dos diversos gestores que compõem determinado governo.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940152" y="6165304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Referencial de Governança - TCU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xmlns="" val="7803603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/>
          </p:cNvSpPr>
          <p:nvPr/>
        </p:nvSpPr>
        <p:spPr bwMode="auto">
          <a:xfrm>
            <a:off x="827584" y="1484784"/>
            <a:ext cx="7560840" cy="820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algn="ctr" defTabSz="914400"/>
            <a:r>
              <a:rPr lang="pt-BR" sz="3600" b="1" dirty="0">
                <a:solidFill>
                  <a:srgbClr val="002060"/>
                </a:solidFill>
                <a:latin typeface="+mn-lt"/>
              </a:rPr>
              <a:t>INSTITUIÇÕES x ESTÁGIOS DO </a:t>
            </a:r>
            <a:r>
              <a:rPr lang="pt-BR" sz="3600" b="1" dirty="0" err="1">
                <a:solidFill>
                  <a:srgbClr val="002060"/>
                </a:solidFill>
                <a:latin typeface="+mn-lt"/>
              </a:rPr>
              <a:t>iGovTI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AutoShape 3"/>
          <p:cNvSpPr>
            <a:spLocks/>
          </p:cNvSpPr>
          <p:nvPr/>
        </p:nvSpPr>
        <p:spPr bwMode="auto">
          <a:xfrm>
            <a:off x="711272" y="188640"/>
            <a:ext cx="7677152" cy="8640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algn="ctr" defTabSz="914400"/>
            <a:r>
              <a:rPr lang="pt-BR" sz="4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  <a:sym typeface="Verdana" pitchFamily="34" charset="0"/>
              </a:rPr>
              <a:t>GOVERNANÇA DE TI</a:t>
            </a:r>
            <a:endParaRPr lang="pt-BR" sz="4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image29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07" y="2852739"/>
            <a:ext cx="8840636" cy="316229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308304" y="6381328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TCU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698217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16634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000" b="1" dirty="0" smtClean="0">
                <a:latin typeface="+mj-lt"/>
                <a:ea typeface="+mj-ea"/>
              </a:rPr>
              <a:t>AUDITORIA DE GOVERNANÇA DE PESSOAL</a:t>
            </a:r>
            <a:endParaRPr lang="pt-BR" sz="4000" b="1" dirty="0">
              <a:latin typeface="+mj-lt"/>
              <a:ea typeface="+mj-ea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xmlns="" val="4121345221"/>
              </p:ext>
            </p:extLst>
          </p:nvPr>
        </p:nvGraphicFramePr>
        <p:xfrm>
          <a:off x="107504" y="1167318"/>
          <a:ext cx="8928992" cy="521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308304" y="6381328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TCU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3085095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94332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000" b="1" dirty="0" smtClean="0">
                <a:latin typeface="+mj-lt"/>
                <a:ea typeface="+mj-ea"/>
              </a:rPr>
              <a:t>AUDITORIA DE GOVERNANÇA DE PESSOAL</a:t>
            </a:r>
            <a:endParaRPr lang="pt-BR" sz="40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467544" y="1052736"/>
            <a:ext cx="8208912" cy="54014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8763" lvl="3" indent="-358775" algn="ctr"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latin typeface="+mj-lt"/>
                <a:cs typeface="Arial" pitchFamily="34" charset="0"/>
              </a:rPr>
              <a:t>OPORTUNIDADES DE MELHORIA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49% não aprovam plano de auditoria para avaliar os riscos;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65% não avaliam o desempenho dos gestores;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76% não desenvolvem processo sucessório;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75% escolhem gestores sem ser baseado em competência;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46% não avaliam o desempenho dos servidores;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76% não identificam lacunas de competências dos servidores;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60% não conhecem sua força de trabalho detalhadamente</a:t>
            </a:r>
            <a:r>
              <a:rPr lang="pt-BR" sz="2400" dirty="0">
                <a:latin typeface="+mj-lt"/>
                <a:cs typeface="Arial" pitchFamily="34" charset="0"/>
              </a:rPr>
              <a:t>;</a:t>
            </a:r>
            <a:endParaRPr lang="pt-BR" sz="2400" dirty="0" smtClean="0">
              <a:latin typeface="+mj-lt"/>
              <a:cs typeface="Arial" pitchFamily="34" charset="0"/>
            </a:endParaRP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83% não reconhecem servidores de alto desempenho.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08304" y="6464667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TCU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xmlns="" val="1327130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251504" cy="971600"/>
          </a:xfrm>
        </p:spPr>
        <p:txBody>
          <a:bodyPr/>
          <a:lstStyle/>
          <a:p>
            <a:pPr eaLnBrk="1" hangingPunct="1"/>
            <a:r>
              <a:rPr lang="pt-BR" sz="4800" b="1" dirty="0" smtClean="0">
                <a:latin typeface="+mn-lt"/>
                <a:cs typeface="Times New Roman" pitchFamily="18" charset="0"/>
              </a:rPr>
              <a:t>VÍDEO SOBRE GOVERNANÇA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B847B50D-E9E3-4BD4-B7FF-358149AFA225}" type="slidenum">
              <a:rPr lang="en-US" smtClean="0"/>
              <a:pPr algn="l"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20466" t="7380" r="57691" b="57183"/>
          <a:stretch>
            <a:fillRect/>
          </a:stretch>
        </p:blipFill>
        <p:spPr bwMode="auto">
          <a:xfrm>
            <a:off x="2771800" y="1052736"/>
            <a:ext cx="60486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51520" y="1700808"/>
            <a:ext cx="2304256" cy="39703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</a:rPr>
              <a:t>Vamos ver agora um vídeo sobre governança, disponível na página do TCU no facebook e no youtube.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Seta dobrada 8">
            <a:hlinkClick r:id="rId3" action="ppaction://hlinkfile"/>
          </p:cNvPr>
          <p:cNvSpPr/>
          <p:nvPr/>
        </p:nvSpPr>
        <p:spPr>
          <a:xfrm rot="2338676">
            <a:off x="2429028" y="4224305"/>
            <a:ext cx="2504675" cy="483405"/>
          </a:xfrm>
          <a:prstGeom prst="bentArrow">
            <a:avLst>
              <a:gd name="adj1" fmla="val 40916"/>
              <a:gd name="adj2" fmla="val 50000"/>
              <a:gd name="adj3" fmla="val 25000"/>
              <a:gd name="adj4" fmla="val 833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1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-552" y="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000" b="1" dirty="0" smtClean="0">
                <a:latin typeface="+mj-lt"/>
                <a:ea typeface="+mj-ea"/>
              </a:rPr>
              <a:t>Dez Passos para a Boa Governança Pública</a:t>
            </a:r>
            <a:endParaRPr lang="pt-BR" sz="40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466992" y="1340768"/>
            <a:ext cx="8208912" cy="48936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+mj-lt"/>
                <a:cs typeface="Arial" pitchFamily="34" charset="0"/>
              </a:rPr>
              <a:t>Escolha </a:t>
            </a:r>
            <a:r>
              <a:rPr lang="pt-BR" sz="2800" dirty="0" smtClean="0">
                <a:latin typeface="+mj-lt"/>
                <a:cs typeface="Arial" pitchFamily="34" charset="0"/>
              </a:rPr>
              <a:t>líderes competentes </a:t>
            </a:r>
            <a:r>
              <a:rPr lang="pt-BR" sz="2800" dirty="0">
                <a:latin typeface="+mj-lt"/>
                <a:cs typeface="Arial" pitchFamily="34" charset="0"/>
              </a:rPr>
              <a:t>e </a:t>
            </a:r>
            <a:r>
              <a:rPr lang="pt-BR" sz="2800" dirty="0" smtClean="0">
                <a:latin typeface="+mj-lt"/>
                <a:cs typeface="Arial" pitchFamily="34" charset="0"/>
              </a:rPr>
              <a:t>avalie seus </a:t>
            </a:r>
            <a:r>
              <a:rPr lang="pt-BR" sz="2800" dirty="0">
                <a:latin typeface="+mj-lt"/>
                <a:cs typeface="Arial" pitchFamily="34" charset="0"/>
              </a:rPr>
              <a:t>desempenhos;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+mj-lt"/>
                <a:cs typeface="Arial" pitchFamily="34" charset="0"/>
              </a:rPr>
              <a:t>Lidere com ética </a:t>
            </a:r>
            <a:r>
              <a:rPr lang="pt-BR" sz="2800" dirty="0" smtClean="0">
                <a:latin typeface="+mj-lt"/>
                <a:cs typeface="Arial" pitchFamily="34" charset="0"/>
              </a:rPr>
              <a:t>e combata </a:t>
            </a:r>
            <a:r>
              <a:rPr lang="pt-BR" sz="2800" dirty="0">
                <a:latin typeface="+mj-lt"/>
                <a:cs typeface="Arial" pitchFamily="34" charset="0"/>
              </a:rPr>
              <a:t>os desvios;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+mj-lt"/>
                <a:cs typeface="Arial" pitchFamily="34" charset="0"/>
              </a:rPr>
              <a:t>Estabeleça sistema </a:t>
            </a:r>
            <a:r>
              <a:rPr lang="pt-BR" sz="2800" dirty="0" smtClean="0">
                <a:latin typeface="+mj-lt"/>
                <a:cs typeface="Arial" pitchFamily="34" charset="0"/>
              </a:rPr>
              <a:t>de governança </a:t>
            </a:r>
            <a:r>
              <a:rPr lang="pt-BR" sz="2800" dirty="0">
                <a:latin typeface="+mj-lt"/>
                <a:cs typeface="Arial" pitchFamily="34" charset="0"/>
              </a:rPr>
              <a:t>com </a:t>
            </a:r>
            <a:r>
              <a:rPr lang="pt-BR" sz="2800" dirty="0" smtClean="0">
                <a:latin typeface="+mj-lt"/>
                <a:cs typeface="Arial" pitchFamily="34" charset="0"/>
              </a:rPr>
              <a:t>poderes de </a:t>
            </a:r>
            <a:r>
              <a:rPr lang="pt-BR" sz="2800" dirty="0">
                <a:latin typeface="+mj-lt"/>
                <a:cs typeface="Arial" pitchFamily="34" charset="0"/>
              </a:rPr>
              <a:t>decisão balanceados </a:t>
            </a:r>
            <a:r>
              <a:rPr lang="pt-BR" sz="2800" dirty="0" smtClean="0">
                <a:latin typeface="+mj-lt"/>
                <a:cs typeface="Arial" pitchFamily="34" charset="0"/>
              </a:rPr>
              <a:t>e funções </a:t>
            </a:r>
            <a:r>
              <a:rPr lang="pt-BR" sz="2800" dirty="0">
                <a:latin typeface="+mj-lt"/>
                <a:cs typeface="Arial" pitchFamily="34" charset="0"/>
              </a:rPr>
              <a:t>críticas segregadas;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+mj-lt"/>
                <a:cs typeface="Arial" pitchFamily="34" charset="0"/>
              </a:rPr>
              <a:t>Estabeleça modelo </a:t>
            </a:r>
            <a:r>
              <a:rPr lang="pt-BR" sz="2800" dirty="0" smtClean="0">
                <a:latin typeface="+mj-lt"/>
                <a:cs typeface="Arial" pitchFamily="34" charset="0"/>
              </a:rPr>
              <a:t>de gestão </a:t>
            </a:r>
            <a:r>
              <a:rPr lang="pt-BR" sz="2800" dirty="0">
                <a:latin typeface="+mj-lt"/>
                <a:cs typeface="Arial" pitchFamily="34" charset="0"/>
              </a:rPr>
              <a:t>da estratégia </a:t>
            </a:r>
            <a:r>
              <a:rPr lang="pt-BR" sz="2800" dirty="0" smtClean="0">
                <a:latin typeface="+mj-lt"/>
                <a:cs typeface="Arial" pitchFamily="34" charset="0"/>
              </a:rPr>
              <a:t>que assegure </a:t>
            </a:r>
            <a:r>
              <a:rPr lang="pt-BR" sz="2800" dirty="0">
                <a:latin typeface="+mj-lt"/>
                <a:cs typeface="Arial" pitchFamily="34" charset="0"/>
              </a:rPr>
              <a:t>seu </a:t>
            </a:r>
            <a:r>
              <a:rPr lang="pt-BR" sz="2800" dirty="0" smtClean="0">
                <a:latin typeface="+mj-lt"/>
                <a:cs typeface="Arial" pitchFamily="34" charset="0"/>
              </a:rPr>
              <a:t>monitoramento e avaliação;</a:t>
            </a: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800" dirty="0" smtClean="0">
                <a:latin typeface="+mj-lt"/>
                <a:cs typeface="Arial" pitchFamily="34" charset="0"/>
              </a:rPr>
              <a:t>Estabeleça </a:t>
            </a:r>
            <a:r>
              <a:rPr lang="pt-BR" sz="2800" dirty="0">
                <a:latin typeface="+mj-lt"/>
                <a:cs typeface="Arial" pitchFamily="34" charset="0"/>
              </a:rPr>
              <a:t>a </a:t>
            </a:r>
            <a:r>
              <a:rPr lang="pt-BR" sz="2800" dirty="0" smtClean="0">
                <a:latin typeface="+mj-lt"/>
                <a:cs typeface="Arial" pitchFamily="34" charset="0"/>
              </a:rPr>
              <a:t>estratégia considerando as necessidades </a:t>
            </a:r>
            <a:r>
              <a:rPr lang="pt-BR" sz="2800" dirty="0">
                <a:latin typeface="+mj-lt"/>
                <a:cs typeface="Arial" pitchFamily="34" charset="0"/>
              </a:rPr>
              <a:t>das </a:t>
            </a:r>
            <a:r>
              <a:rPr lang="pt-BR" sz="2800" dirty="0" smtClean="0">
                <a:latin typeface="+mj-lt"/>
                <a:cs typeface="Arial" pitchFamily="34" charset="0"/>
              </a:rPr>
              <a:t>partes interessadas;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08304" y="6464667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TCU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xmlns="" val="18647854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-552" y="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000" b="1" dirty="0" smtClean="0">
                <a:latin typeface="+mj-lt"/>
                <a:ea typeface="+mj-ea"/>
              </a:rPr>
              <a:t>Dez Passos para a Boa Governança Pública</a:t>
            </a:r>
            <a:endParaRPr lang="pt-BR" sz="40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466992" y="1140132"/>
            <a:ext cx="8208912" cy="53245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14338" lvl="3" indent="-51435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t-BR" sz="2800" dirty="0">
                <a:latin typeface="+mj-lt"/>
                <a:cs typeface="Arial" pitchFamily="34" charset="0"/>
              </a:rPr>
              <a:t>Estabeleça metas </a:t>
            </a:r>
            <a:r>
              <a:rPr lang="pt-BR" sz="2800" dirty="0" smtClean="0">
                <a:latin typeface="+mj-lt"/>
                <a:cs typeface="Arial" pitchFamily="34" charset="0"/>
              </a:rPr>
              <a:t>e delegue </a:t>
            </a:r>
            <a:r>
              <a:rPr lang="pt-BR" sz="2800" dirty="0">
                <a:latin typeface="+mj-lt"/>
                <a:cs typeface="Arial" pitchFamily="34" charset="0"/>
              </a:rPr>
              <a:t>poder e </a:t>
            </a:r>
            <a:r>
              <a:rPr lang="pt-BR" sz="2800" dirty="0" smtClean="0">
                <a:latin typeface="+mj-lt"/>
                <a:cs typeface="Arial" pitchFamily="34" charset="0"/>
              </a:rPr>
              <a:t>recursos para </a:t>
            </a:r>
            <a:r>
              <a:rPr lang="pt-BR" sz="2800" dirty="0">
                <a:latin typeface="+mj-lt"/>
                <a:cs typeface="Arial" pitchFamily="34" charset="0"/>
              </a:rPr>
              <a:t>alcançá-las;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t-BR" sz="2800" dirty="0">
                <a:latin typeface="+mj-lt"/>
                <a:cs typeface="Arial" pitchFamily="34" charset="0"/>
              </a:rPr>
              <a:t>Estabeleça mecanismos </a:t>
            </a:r>
            <a:r>
              <a:rPr lang="pt-BR" sz="2800" dirty="0" smtClean="0">
                <a:latin typeface="+mj-lt"/>
                <a:cs typeface="Arial" pitchFamily="34" charset="0"/>
              </a:rPr>
              <a:t>de coordenação </a:t>
            </a:r>
            <a:r>
              <a:rPr lang="pt-BR" sz="2800" dirty="0">
                <a:latin typeface="+mj-lt"/>
                <a:cs typeface="Arial" pitchFamily="34" charset="0"/>
              </a:rPr>
              <a:t>de ações </a:t>
            </a:r>
            <a:r>
              <a:rPr lang="pt-BR" sz="2800" dirty="0" smtClean="0">
                <a:latin typeface="+mj-lt"/>
                <a:cs typeface="Arial" pitchFamily="34" charset="0"/>
              </a:rPr>
              <a:t>com outras </a:t>
            </a:r>
            <a:r>
              <a:rPr lang="pt-BR" sz="2800" dirty="0">
                <a:latin typeface="+mj-lt"/>
                <a:cs typeface="Arial" pitchFamily="34" charset="0"/>
              </a:rPr>
              <a:t>organizações;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t-BR" sz="2800" dirty="0">
                <a:latin typeface="+mj-lt"/>
                <a:cs typeface="Arial" pitchFamily="34" charset="0"/>
              </a:rPr>
              <a:t>Gerencie riscos </a:t>
            </a:r>
            <a:r>
              <a:rPr lang="pt-BR" sz="2800" dirty="0" smtClean="0">
                <a:latin typeface="+mj-lt"/>
                <a:cs typeface="Arial" pitchFamily="34" charset="0"/>
              </a:rPr>
              <a:t>e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institua </a:t>
            </a:r>
            <a:r>
              <a:rPr lang="pt-BR" sz="2800" b="1" u="sng" dirty="0">
                <a:latin typeface="+mj-lt"/>
                <a:cs typeface="Arial" pitchFamily="34" charset="0"/>
              </a:rPr>
              <a:t>os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mecanismos de </a:t>
            </a:r>
            <a:r>
              <a:rPr lang="pt-BR" sz="2800" b="1" u="sng" dirty="0">
                <a:latin typeface="+mj-lt"/>
                <a:cs typeface="Arial" pitchFamily="34" charset="0"/>
              </a:rPr>
              <a:t>controle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interno necessários</a:t>
            </a:r>
            <a:r>
              <a:rPr lang="pt-BR" sz="2800" dirty="0">
                <a:latin typeface="+mj-lt"/>
                <a:cs typeface="Arial" pitchFamily="34" charset="0"/>
              </a:rPr>
              <a:t>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t-BR" sz="2800" b="1" u="sng" dirty="0">
                <a:latin typeface="+mj-lt"/>
                <a:cs typeface="Arial" pitchFamily="34" charset="0"/>
              </a:rPr>
              <a:t>Estabeleça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função de </a:t>
            </a:r>
            <a:r>
              <a:rPr lang="pt-BR" sz="2800" b="1" u="sng" dirty="0">
                <a:latin typeface="+mj-lt"/>
                <a:cs typeface="Arial" pitchFamily="34" charset="0"/>
              </a:rPr>
              <a:t>auditoria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interna independente </a:t>
            </a:r>
            <a:r>
              <a:rPr lang="pt-BR" sz="2800" b="1" u="sng" dirty="0">
                <a:latin typeface="+mj-lt"/>
                <a:cs typeface="Arial" pitchFamily="34" charset="0"/>
              </a:rPr>
              <a:t>que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adicione valor </a:t>
            </a:r>
            <a:r>
              <a:rPr lang="pt-BR" sz="2800" b="1" u="sng" dirty="0">
                <a:latin typeface="+mj-lt"/>
                <a:cs typeface="Arial" pitchFamily="34" charset="0"/>
              </a:rPr>
              <a:t>à organização</a:t>
            </a:r>
            <a:r>
              <a:rPr lang="pt-BR" sz="2800" dirty="0">
                <a:latin typeface="+mj-lt"/>
                <a:cs typeface="Arial" pitchFamily="34" charset="0"/>
              </a:rPr>
              <a:t>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t-BR" sz="2800" dirty="0">
                <a:latin typeface="+mj-lt"/>
                <a:cs typeface="Arial" pitchFamily="34" charset="0"/>
              </a:rPr>
              <a:t>Estabeleça diretrizes </a:t>
            </a:r>
            <a:r>
              <a:rPr lang="pt-BR" sz="2800" dirty="0" smtClean="0">
                <a:latin typeface="+mj-lt"/>
                <a:cs typeface="Arial" pitchFamily="34" charset="0"/>
              </a:rPr>
              <a:t>de transparência </a:t>
            </a:r>
            <a:r>
              <a:rPr lang="pt-BR" sz="2800" dirty="0">
                <a:latin typeface="+mj-lt"/>
                <a:cs typeface="Arial" pitchFamily="34" charset="0"/>
              </a:rPr>
              <a:t>e </a:t>
            </a:r>
            <a:r>
              <a:rPr lang="pt-BR" sz="2800" dirty="0" smtClean="0">
                <a:latin typeface="+mj-lt"/>
                <a:cs typeface="Arial" pitchFamily="34" charset="0"/>
              </a:rPr>
              <a:t>sistema de </a:t>
            </a:r>
            <a:r>
              <a:rPr lang="pt-BR" sz="2800" dirty="0">
                <a:latin typeface="+mj-lt"/>
                <a:cs typeface="Arial" pitchFamily="34" charset="0"/>
              </a:rPr>
              <a:t>prestação de contas </a:t>
            </a:r>
            <a:r>
              <a:rPr lang="pt-BR" sz="2800" dirty="0" smtClean="0">
                <a:latin typeface="+mj-lt"/>
                <a:cs typeface="Arial" pitchFamily="34" charset="0"/>
              </a:rPr>
              <a:t>e responsabilização.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08304" y="6464667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TCU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xmlns="" val="2347111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10154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1052736"/>
            <a:ext cx="6686550" cy="37394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6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ESTRATÉGIA DO TCU PARA MELHORIA DA GOVERNANÇA PÚBLICA</a:t>
            </a: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504056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0" y="5157192"/>
            <a:ext cx="8491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6660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10154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353023"/>
            <a:ext cx="6336704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000" b="1" u="sng" dirty="0" smtClean="0">
                <a:latin typeface="+mn-lt"/>
                <a:cs typeface="Times New Roman" pitchFamily="18" charset="0"/>
              </a:rPr>
              <a:t>SUMÁRIO</a:t>
            </a:r>
          </a:p>
          <a:p>
            <a:pPr marL="446088" indent="-446088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cs typeface="Times New Roman" pitchFamily="18" charset="0"/>
              </a:rPr>
              <a:t>O ESTADO INDUTOR DO DESENVOLVIMENTO;</a:t>
            </a:r>
          </a:p>
          <a:p>
            <a:pPr marL="446088" indent="-446088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cs typeface="Times New Roman" pitchFamily="18" charset="0"/>
              </a:rPr>
              <a:t>GOVERNANÇA;</a:t>
            </a:r>
          </a:p>
          <a:p>
            <a:pPr marL="446088" indent="-446088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cs typeface="Times New Roman" pitchFamily="18" charset="0"/>
              </a:rPr>
              <a:t>DIRETRIZES DO TCU PARA MELHORIA DA GOVERNANÇA;</a:t>
            </a:r>
          </a:p>
          <a:p>
            <a:pPr marL="446088" indent="-446088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cs typeface="Times New Roman" pitchFamily="18" charset="0"/>
              </a:rPr>
              <a:t>PRINCIPAIS REALIZAÇÕES DO TCU (2013-2014);</a:t>
            </a:r>
          </a:p>
          <a:p>
            <a:pPr marL="446088" indent="-446088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cs typeface="Times New Roman" pitchFamily="18" charset="0"/>
              </a:rPr>
              <a:t>CONCLUSÃO.</a:t>
            </a:r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5544616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251520" y="5661248"/>
            <a:ext cx="8491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/>
          </p:cNvSpPr>
          <p:nvPr/>
        </p:nvSpPr>
        <p:spPr bwMode="auto">
          <a:xfrm>
            <a:off x="360040" y="116632"/>
            <a:ext cx="83884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800" b="1" dirty="0" smtClean="0">
                <a:latin typeface="+mj-lt"/>
                <a:ea typeface="+mj-ea"/>
                <a:cs typeface="Arial" pitchFamily="34" charset="0"/>
              </a:rPr>
              <a:t>PLANO ESTRATÉGICO TCU </a:t>
            </a:r>
          </a:p>
          <a:p>
            <a:pPr algn="ctr" eaLnBrk="0" hangingPunct="0">
              <a:defRPr/>
            </a:pPr>
            <a:r>
              <a:rPr lang="pt-BR" sz="4800" b="1" dirty="0" smtClean="0">
                <a:latin typeface="+mj-lt"/>
                <a:ea typeface="+mj-ea"/>
                <a:cs typeface="Arial" pitchFamily="34" charset="0"/>
              </a:rPr>
              <a:t>2011-2015</a:t>
            </a:r>
            <a:endParaRPr lang="pt-BR" sz="4800" b="1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55893" y="2132860"/>
            <a:ext cx="3763105" cy="3076146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chemeClr val="bg1"/>
                </a:solidFill>
                <a:latin typeface="+mj-lt"/>
              </a:rPr>
              <a:t>MISSÃO</a:t>
            </a:r>
          </a:p>
          <a:p>
            <a:pPr algn="ctr">
              <a:spcBef>
                <a:spcPts val="600"/>
              </a:spcBef>
            </a:pPr>
            <a:r>
              <a:rPr lang="pt-BR" sz="2400" dirty="0" smtClean="0">
                <a:latin typeface="+mj-lt"/>
              </a:rPr>
              <a:t>Controlar a Administração Pública para </a:t>
            </a:r>
            <a:r>
              <a:rPr lang="pt-BR" sz="2400" b="1" u="sng" dirty="0" smtClean="0">
                <a:latin typeface="+mj-lt"/>
              </a:rPr>
              <a:t>contribuir com seu aperfeiçoamento em benefício da sociedade</a:t>
            </a:r>
            <a:r>
              <a:rPr lang="pt-BR" sz="2400" dirty="0" smtClean="0">
                <a:latin typeface="+mj-lt"/>
              </a:rPr>
              <a:t>.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16016" y="2132856"/>
            <a:ext cx="3763105" cy="3076146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chemeClr val="bg1"/>
                </a:solidFill>
                <a:latin typeface="+mj-lt"/>
              </a:rPr>
              <a:t>VISÃO</a:t>
            </a:r>
          </a:p>
          <a:p>
            <a:pPr algn="ctr">
              <a:spcBef>
                <a:spcPts val="60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</a:rPr>
              <a:t>Ser reconhecido como instituição de excelência no controle e no </a:t>
            </a:r>
            <a:r>
              <a:rPr lang="pt-BR" sz="2400" b="1" u="sng" dirty="0" smtClean="0">
                <a:solidFill>
                  <a:schemeClr val="bg1"/>
                </a:solidFill>
                <a:latin typeface="+mj-lt"/>
              </a:rPr>
              <a:t>aperfeiçoamento da Administração Pública</a:t>
            </a:r>
            <a:r>
              <a:rPr lang="pt-BR" sz="2400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98765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107504" y="116632"/>
            <a:ext cx="8879291" cy="8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400" b="1" dirty="0" smtClean="0">
                <a:latin typeface="+mj-lt"/>
                <a:ea typeface="+mj-ea"/>
              </a:rPr>
              <a:t>PRINCIPAIS DIRETRIZES DE ATUAÇÃO</a:t>
            </a:r>
            <a:endParaRPr lang="pt-BR" sz="4400" b="1" dirty="0">
              <a:latin typeface="+mj-lt"/>
              <a:ea typeface="+mj-ea"/>
            </a:endParaRPr>
          </a:p>
        </p:txBody>
      </p:sp>
      <p:sp>
        <p:nvSpPr>
          <p:cNvPr id="97283" name="Retângulo 4"/>
          <p:cNvSpPr>
            <a:spLocks noChangeArrowheads="1"/>
          </p:cNvSpPr>
          <p:nvPr/>
        </p:nvSpPr>
        <p:spPr bwMode="auto">
          <a:xfrm>
            <a:off x="251520" y="1340768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2000" lvl="2" indent="-273050" algn="just">
              <a:lnSpc>
                <a:spcPts val="42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800" dirty="0">
                <a:latin typeface="+mj-lt"/>
                <a:cs typeface="Arial" pitchFamily="34" charset="0"/>
              </a:rPr>
              <a:t> Maior </a:t>
            </a:r>
            <a:r>
              <a:rPr lang="pt-BR" sz="2800" b="1" u="sng" dirty="0">
                <a:latin typeface="+mj-lt"/>
                <a:cs typeface="Arial" pitchFamily="34" charset="0"/>
              </a:rPr>
              <a:t>especialização</a:t>
            </a:r>
            <a:r>
              <a:rPr lang="pt-BR" sz="2800" dirty="0">
                <a:latin typeface="+mj-lt"/>
                <a:cs typeface="Arial" pitchFamily="34" charset="0"/>
              </a:rPr>
              <a:t> do Tribunal por função de governo (saúde, educação, meio ambiente, etc.);</a:t>
            </a:r>
          </a:p>
          <a:p>
            <a:pPr marL="252000" lvl="2" indent="-273050" algn="just">
              <a:lnSpc>
                <a:spcPts val="42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800" b="0" dirty="0" smtClean="0">
                <a:latin typeface="+mj-lt"/>
              </a:rPr>
              <a:t>Contribuir para o aprimoramento  da </a:t>
            </a:r>
            <a:r>
              <a:rPr lang="pt-BR" sz="2800" b="0" u="sng" dirty="0" smtClean="0">
                <a:latin typeface="+mj-lt"/>
              </a:rPr>
              <a:t>gestão e  governança corporativa pública, </a:t>
            </a:r>
            <a:r>
              <a:rPr lang="pt-BR" sz="2800" b="1" u="sng" dirty="0" smtClean="0">
                <a:latin typeface="+mj-lt"/>
              </a:rPr>
              <a:t>sem descuidar da avaliação da legalidade e conformidade dos atos administrativos</a:t>
            </a:r>
            <a:r>
              <a:rPr lang="pt-BR" sz="2800" b="1" dirty="0" smtClean="0">
                <a:latin typeface="+mj-lt"/>
              </a:rPr>
              <a:t>;</a:t>
            </a:r>
          </a:p>
          <a:p>
            <a:pPr marL="252000" lvl="2" indent="-273050" algn="just">
              <a:lnSpc>
                <a:spcPts val="42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+mj-lt"/>
                <a:cs typeface="Arial" pitchFamily="34" charset="0"/>
              </a:rPr>
              <a:t>Realização </a:t>
            </a:r>
            <a:r>
              <a:rPr lang="pt-BR" sz="2800" dirty="0">
                <a:latin typeface="+mj-lt"/>
                <a:cs typeface="Arial" pitchFamily="34" charset="0"/>
              </a:rPr>
              <a:t>de </a:t>
            </a:r>
            <a:r>
              <a:rPr lang="pt-BR" sz="2800" b="1" u="sng" dirty="0">
                <a:latin typeface="+mj-lt"/>
                <a:cs typeface="Arial" pitchFamily="34" charset="0"/>
              </a:rPr>
              <a:t>auditorias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coordenadas</a:t>
            </a:r>
            <a:r>
              <a:rPr lang="pt-BR" sz="2800" b="1" dirty="0" smtClean="0">
                <a:latin typeface="+mj-lt"/>
                <a:cs typeface="Arial" pitchFamily="34" charset="0"/>
              </a:rPr>
              <a:t>;</a:t>
            </a:r>
          </a:p>
          <a:p>
            <a:pPr marL="252000" lvl="2" indent="-273050" algn="just">
              <a:lnSpc>
                <a:spcPts val="42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+mj-lt"/>
                <a:cs typeface="Arial" pitchFamily="34" charset="0"/>
              </a:rPr>
              <a:t>Maior </a:t>
            </a:r>
            <a:r>
              <a:rPr lang="pt-BR" sz="2800" b="1" u="sng" dirty="0">
                <a:latin typeface="+mj-lt"/>
                <a:cs typeface="Arial" pitchFamily="34" charset="0"/>
              </a:rPr>
              <a:t>aproximação com </a:t>
            </a:r>
            <a:r>
              <a:rPr lang="pt-BR" sz="2800" b="1" u="sng">
                <a:latin typeface="+mj-lt"/>
                <a:cs typeface="Arial" pitchFamily="34" charset="0"/>
              </a:rPr>
              <a:t>organismos </a:t>
            </a:r>
            <a:r>
              <a:rPr lang="pt-BR" sz="2800" b="1" u="sng" smtClean="0">
                <a:latin typeface="+mj-lt"/>
                <a:cs typeface="Arial" pitchFamily="34" charset="0"/>
              </a:rPr>
              <a:t>internacionais (OLACEFS)</a:t>
            </a:r>
            <a:r>
              <a:rPr lang="pt-BR" sz="2800" b="1" smtClean="0">
                <a:latin typeface="+mj-lt"/>
                <a:cs typeface="Arial" pitchFamily="34" charset="0"/>
              </a:rPr>
              <a:t>.</a:t>
            </a:r>
            <a:endParaRPr lang="pt-BR" sz="28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360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10154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419872" y="692696"/>
            <a:ext cx="4536504" cy="37394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6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PRINCIPAIS REALIZAÇÕES DO BIÊNIO 2013-2014</a:t>
            </a: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4464496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0" y="4581128"/>
            <a:ext cx="8491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8646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16634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000" b="1" dirty="0" smtClean="0">
                <a:latin typeface="+mj-lt"/>
                <a:ea typeface="+mj-ea"/>
              </a:rPr>
              <a:t>REFERENCIAL BÁSICO DE GOVERNANÇA</a:t>
            </a:r>
            <a:endParaRPr lang="pt-BR" sz="40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3707904" y="1580594"/>
            <a:ext cx="5256584" cy="5016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+mn-lt"/>
                <a:cs typeface="Times New Roman" pitchFamily="18" charset="0"/>
              </a:rPr>
              <a:t>Documento que reúne e organiza boas práticas de governança pública.</a:t>
            </a: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+mn-lt"/>
                <a:cs typeface="Times New Roman" pitchFamily="18" charset="0"/>
              </a:rPr>
              <a:t>Aplicável a Órgãos e Entidades da Administração Pública. </a:t>
            </a: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+mn-lt"/>
                <a:cs typeface="Times New Roman" pitchFamily="18" charset="0"/>
              </a:rPr>
              <a:t>Bem observadas, as práticas do Referencial podem incrementar a qualidade e a efetividade de políticas públicas e de serviços prestados aos cidadãos.</a:t>
            </a:r>
            <a:endParaRPr lang="pt-BR" sz="2800" dirty="0" smtClean="0">
              <a:latin typeface="+mn-lt"/>
              <a:cs typeface="Arial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43852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34822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16634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800" b="1" dirty="0" smtClean="0">
                <a:latin typeface="+mj-lt"/>
                <a:ea typeface="+mj-ea"/>
              </a:rPr>
              <a:t>AUDITORIAS DE GOVERNANÇA</a:t>
            </a:r>
            <a:endParaRPr lang="pt-BR" sz="48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323528" y="1414512"/>
            <a:ext cx="8568952" cy="44627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Avaliação de Pessoal;</a:t>
            </a: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Avaliação da Segurança Pública;</a:t>
            </a: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Avaliação das Aquisições Logísticas;</a:t>
            </a: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Levantamento da estrutura, funcionamento e projetos prioritários voltados à modernização da governança e da gestão no Poder Judiciário Federal;</a:t>
            </a:r>
          </a:p>
        </p:txBody>
      </p:sp>
    </p:spTree>
    <p:extLst>
      <p:ext uri="{BB962C8B-B14F-4D97-AF65-F5344CB8AC3E}">
        <p14:creationId xmlns:p14="http://schemas.microsoft.com/office/powerpoint/2010/main" xmlns="" val="29892606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16634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800" b="1" dirty="0" smtClean="0">
                <a:latin typeface="+mj-lt"/>
                <a:ea typeface="+mj-ea"/>
              </a:rPr>
              <a:t>AUDITORIAS DE GOVERNANÇA</a:t>
            </a:r>
            <a:endParaRPr lang="pt-BR" sz="48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323528" y="1250751"/>
            <a:ext cx="8568952" cy="51398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>
                <a:latin typeface="+mj-lt"/>
                <a:cs typeface="Arial" pitchFamily="34" charset="0"/>
              </a:rPr>
              <a:t>L</a:t>
            </a:r>
            <a:r>
              <a:rPr lang="pt-BR" sz="3200" dirty="0" smtClean="0">
                <a:latin typeface="+mj-lt"/>
                <a:cs typeface="Arial" pitchFamily="34" charset="0"/>
              </a:rPr>
              <a:t>evantamento </a:t>
            </a:r>
            <a:r>
              <a:rPr lang="pt-BR" sz="3200" dirty="0">
                <a:latin typeface="+mj-lt"/>
                <a:cs typeface="Arial" pitchFamily="34" charset="0"/>
              </a:rPr>
              <a:t>conduzido com objetivo de avaliar a maturidade da gestão de riscos em 65 entidades da administração pública federal indireta </a:t>
            </a:r>
            <a:r>
              <a:rPr lang="pt-BR" sz="3200" dirty="0" smtClean="0">
                <a:latin typeface="+mj-lt"/>
                <a:cs typeface="Arial" pitchFamily="34" charset="0"/>
              </a:rPr>
              <a:t>brasileira; </a:t>
            </a:r>
            <a:endParaRPr lang="pt-BR" sz="3200" dirty="0">
              <a:latin typeface="+mj-lt"/>
              <a:cs typeface="Arial" pitchFamily="34" charset="0"/>
            </a:endParaRP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Levantamento </a:t>
            </a:r>
            <a:r>
              <a:rPr lang="pt-BR" sz="3200" dirty="0">
                <a:latin typeface="+mj-lt"/>
                <a:cs typeface="Arial" pitchFamily="34" charset="0"/>
              </a:rPr>
              <a:t>sobre a Regulação e a Governança no Setor de Radiodifusão no </a:t>
            </a:r>
            <a:r>
              <a:rPr lang="pt-BR" sz="3200" dirty="0" smtClean="0">
                <a:latin typeface="+mj-lt"/>
                <a:cs typeface="Arial" pitchFamily="34" charset="0"/>
              </a:rPr>
              <a:t>Brasil;</a:t>
            </a:r>
            <a:endParaRPr lang="pt-BR" sz="3200" dirty="0">
              <a:latin typeface="+mj-lt"/>
              <a:cs typeface="Arial" pitchFamily="34" charset="0"/>
            </a:endParaRP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Levantamento </a:t>
            </a:r>
            <a:r>
              <a:rPr lang="pt-BR" sz="3200" dirty="0">
                <a:latin typeface="+mj-lt"/>
                <a:cs typeface="Arial" pitchFamily="34" charset="0"/>
              </a:rPr>
              <a:t>com o objetivo de conhecer e avaliar a estrutura de governança das renúncias </a:t>
            </a:r>
            <a:r>
              <a:rPr lang="pt-BR" sz="3200" dirty="0" smtClean="0">
                <a:latin typeface="+mj-lt"/>
                <a:cs typeface="Arial" pitchFamily="34" charset="0"/>
              </a:rPr>
              <a:t>tributárias</a:t>
            </a:r>
            <a:r>
              <a:rPr lang="pt-BR" sz="3200" dirty="0">
                <a:latin typeface="+mj-lt"/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848773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16634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800" b="1" dirty="0" smtClean="0">
                <a:latin typeface="+mj-lt"/>
                <a:ea typeface="+mj-ea"/>
              </a:rPr>
              <a:t>AUDITORIAS DE GOVERNANÇA</a:t>
            </a:r>
            <a:endParaRPr lang="pt-BR" sz="48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323528" y="1373862"/>
            <a:ext cx="8568952" cy="4647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Avaliação </a:t>
            </a:r>
            <a:r>
              <a:rPr lang="pt-BR" sz="3200" dirty="0">
                <a:latin typeface="+mj-lt"/>
                <a:cs typeface="Arial" pitchFamily="34" charset="0"/>
              </a:rPr>
              <a:t>da governança no Programa Nacional de Dragagens Portuárias e Hidroviárias II (PND-II</a:t>
            </a:r>
            <a:r>
              <a:rPr lang="pt-BR" sz="3200" dirty="0" smtClean="0">
                <a:latin typeface="+mj-lt"/>
                <a:cs typeface="Arial" pitchFamily="34" charset="0"/>
              </a:rPr>
              <a:t>);</a:t>
            </a:r>
            <a:endParaRPr lang="pt-BR" sz="3200" dirty="0">
              <a:latin typeface="+mj-lt"/>
              <a:cs typeface="Arial" pitchFamily="34" charset="0"/>
            </a:endParaRP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Avaliação </a:t>
            </a:r>
            <a:r>
              <a:rPr lang="pt-BR" sz="3200" dirty="0">
                <a:latin typeface="+mj-lt"/>
                <a:cs typeface="Arial" pitchFamily="34" charset="0"/>
              </a:rPr>
              <a:t>da governança na Infraero, com foco na gestão das obras da </a:t>
            </a:r>
            <a:r>
              <a:rPr lang="pt-BR" sz="3200" dirty="0" smtClean="0">
                <a:latin typeface="+mj-lt"/>
                <a:cs typeface="Arial" pitchFamily="34" charset="0"/>
              </a:rPr>
              <a:t>empresa;</a:t>
            </a:r>
            <a:endParaRPr lang="pt-BR" sz="3200" dirty="0">
              <a:latin typeface="+mj-lt"/>
              <a:cs typeface="Arial" pitchFamily="34" charset="0"/>
            </a:endParaRP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Análise </a:t>
            </a:r>
            <a:r>
              <a:rPr lang="pt-BR" sz="3200" dirty="0">
                <a:latin typeface="+mj-lt"/>
                <a:cs typeface="Arial" pitchFamily="34" charset="0"/>
              </a:rPr>
              <a:t>da estrutura de governança do Departamento Nacional de Infraestrutura de Transportes (Dnit</a:t>
            </a:r>
            <a:r>
              <a:rPr lang="pt-BR" sz="3200" dirty="0" smtClean="0">
                <a:latin typeface="+mj-lt"/>
                <a:cs typeface="Arial" pitchFamily="34" charset="0"/>
              </a:rPr>
              <a:t>).</a:t>
            </a:r>
            <a:endParaRPr lang="pt-BR" sz="32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36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ixaDeTexto 6"/>
          <p:cNvSpPr txBox="1">
            <a:spLocks noChangeArrowheads="1"/>
          </p:cNvSpPr>
          <p:nvPr/>
        </p:nvSpPr>
        <p:spPr bwMode="auto">
          <a:xfrm>
            <a:off x="179512" y="68431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pt-BR" sz="4800" b="1" dirty="0" smtClean="0">
                <a:latin typeface="+mn-lt"/>
              </a:rPr>
              <a:t>RELATÓRIOS SISTÊMICOS DE FISCALIZAÇÃO - FISC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95536" y="1805329"/>
            <a:ext cx="8280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lvl="2" indent="-27305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800" dirty="0" smtClean="0">
                <a:latin typeface="+mn-lt"/>
              </a:rPr>
              <a:t> Condensam os diagnósticos setorizados e ampliados produzidos nas auditorias coordenadas, nas auditorias de governança, nas fiscalizações de obras e nos demais trabalhos realizados;</a:t>
            </a:r>
          </a:p>
          <a:p>
            <a:pPr marL="288000" lvl="2" indent="-27305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800" dirty="0" smtClean="0">
                <a:latin typeface="+mn-lt"/>
              </a:rPr>
              <a:t> Reúnem e dão visibilidade às propostas de melhoria para áreas vitais do desenvolvimento nacional;</a:t>
            </a:r>
          </a:p>
          <a:p>
            <a:pPr marL="288000" lvl="2" indent="-27305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800" dirty="0" smtClean="0">
                <a:latin typeface="+mn-lt"/>
              </a:rPr>
              <a:t> Possibilitam que a sociedade e seus representantes (no Congresso e no próprio Governo), avaliem e cobrem as melhorias propostas.</a:t>
            </a:r>
          </a:p>
        </p:txBody>
      </p:sp>
    </p:spTree>
    <p:extLst>
      <p:ext uri="{BB962C8B-B14F-4D97-AF65-F5344CB8AC3E}">
        <p14:creationId xmlns:p14="http://schemas.microsoft.com/office/powerpoint/2010/main" xmlns="" val="4251622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ixaDeTexto 6"/>
          <p:cNvSpPr txBox="1">
            <a:spLocks noChangeArrowheads="1"/>
          </p:cNvSpPr>
          <p:nvPr/>
        </p:nvSpPr>
        <p:spPr bwMode="auto">
          <a:xfrm>
            <a:off x="395536" y="-27384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 eaLnBrk="0" hangingPunct="0">
              <a:defRPr/>
            </a:pPr>
            <a:r>
              <a:rPr lang="pt-BR" sz="4800" b="1" dirty="0" smtClean="0">
                <a:latin typeface="+mn-lt"/>
              </a:rPr>
              <a:t>RELATÓRIOS SISTÊMICOS DE FISCALIZAÇÃO - FISC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1619672" y="1556792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50" lvl="2" algn="just">
              <a:spcBef>
                <a:spcPts val="600"/>
              </a:spcBef>
              <a:spcAft>
                <a:spcPts val="0"/>
              </a:spcAft>
            </a:pPr>
            <a:r>
              <a:rPr lang="pt-BR" sz="3600" b="1" dirty="0" smtClean="0">
                <a:latin typeface="+mn-lt"/>
              </a:rPr>
              <a:t>Trabalhos realizados em 2013: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-Obras;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-Cultura; 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-Educação;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-Saúde;</a:t>
            </a:r>
          </a:p>
          <a:p>
            <a:pPr marL="14950" lvl="2" algn="just">
              <a:spcBef>
                <a:spcPts val="600"/>
              </a:spcBef>
              <a:spcAft>
                <a:spcPts val="0"/>
              </a:spcAft>
            </a:pPr>
            <a:r>
              <a:rPr lang="pt-BR" sz="3600" b="1" dirty="0" smtClean="0">
                <a:latin typeface="+mn-lt"/>
              </a:rPr>
              <a:t>Trabalhos iniciados: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-Previdência;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-Assistência;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-Trabalho e Emprego.</a:t>
            </a:r>
            <a:endParaRPr lang="pt-BR" sz="3200" dirty="0" smtClean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550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857" y="1427978"/>
            <a:ext cx="2532126" cy="13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 descr="D:\Users\paulors\Documents\Governança\africa do su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014" y="3448851"/>
            <a:ext cx="1186477" cy="663006"/>
          </a:xfrm>
          <a:prstGeom prst="rect">
            <a:avLst/>
          </a:prstGeom>
          <a:noFill/>
        </p:spPr>
      </p:pic>
      <p:pic>
        <p:nvPicPr>
          <p:cNvPr id="31" name="Picture 4" descr="C:\Users\Paulo\Pictures\Bandeira União Europe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608" y="5760310"/>
            <a:ext cx="1176166" cy="693026"/>
          </a:xfrm>
          <a:prstGeom prst="rect">
            <a:avLst/>
          </a:prstGeom>
          <a:noFill/>
        </p:spPr>
      </p:pic>
      <p:pic>
        <p:nvPicPr>
          <p:cNvPr id="32" name="Picture 5" descr="C:\Users\Paulo\Pictures\Bandeira Franç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2170" y="4603320"/>
            <a:ext cx="1168641" cy="654712"/>
          </a:xfrm>
          <a:prstGeom prst="rect">
            <a:avLst/>
          </a:prstGeom>
          <a:noFill/>
        </p:spPr>
      </p:pic>
      <p:pic>
        <p:nvPicPr>
          <p:cNvPr id="33" name="Picture 2" descr="D:\Users\paulors\Documents\Governança\p_Canad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931" y="3446938"/>
            <a:ext cx="1136744" cy="676453"/>
          </a:xfrm>
          <a:prstGeom prst="rect">
            <a:avLst/>
          </a:prstGeom>
          <a:noFill/>
        </p:spPr>
      </p:pic>
      <p:pic>
        <p:nvPicPr>
          <p:cNvPr id="34" name="Picture 3" descr="D:\Users\paulors\Documents\Governança\Portug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9208" y="5762033"/>
            <a:ext cx="1127279" cy="691303"/>
          </a:xfrm>
          <a:prstGeom prst="rect">
            <a:avLst/>
          </a:prstGeom>
          <a:noFill/>
        </p:spPr>
      </p:pic>
      <p:pic>
        <p:nvPicPr>
          <p:cNvPr id="35" name="Picture 4" descr="D:\Users\paulors\Documents\Governança\chi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4668" y="3451486"/>
            <a:ext cx="1176161" cy="659439"/>
          </a:xfrm>
          <a:prstGeom prst="rect">
            <a:avLst/>
          </a:prstGeom>
          <a:noFill/>
        </p:spPr>
      </p:pic>
      <p:pic>
        <p:nvPicPr>
          <p:cNvPr id="36" name="Picture 5" descr="D:\Users\paulors\Documents\Governança\coreia do su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907" y="3451292"/>
            <a:ext cx="1173107" cy="668859"/>
          </a:xfrm>
          <a:prstGeom prst="rect">
            <a:avLst/>
          </a:prstGeom>
          <a:noFill/>
        </p:spPr>
      </p:pic>
      <p:pic>
        <p:nvPicPr>
          <p:cNvPr id="37" name="Picture 2" descr="\\_sarq_prod\Unidades\semag\Projeto Governança TCU-OCDE\Apresentações\poloni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97292" y="5762943"/>
            <a:ext cx="1182590" cy="670544"/>
          </a:xfrm>
          <a:prstGeom prst="rect">
            <a:avLst/>
          </a:prstGeom>
          <a:noFill/>
        </p:spPr>
      </p:pic>
      <p:sp>
        <p:nvSpPr>
          <p:cNvPr id="38" name="CaixaDeTexto 37"/>
          <p:cNvSpPr txBox="1"/>
          <p:nvPr/>
        </p:nvSpPr>
        <p:spPr>
          <a:xfrm>
            <a:off x="6176486" y="5396724"/>
            <a:ext cx="1550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União Europeia</a:t>
            </a:r>
            <a:endParaRPr lang="pt-BR" sz="1600" b="0" dirty="0"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190419" y="3081744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Canadá</a:t>
            </a:r>
            <a:endParaRPr lang="pt-BR" sz="1600" b="0" dirty="0">
              <a:latin typeface="+mn-l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809907" y="3092377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Chile</a:t>
            </a:r>
            <a:endParaRPr lang="pt-BR" sz="1600" b="0" dirty="0">
              <a:latin typeface="+mn-l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820646" y="5403801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Portugal</a:t>
            </a:r>
            <a:endParaRPr lang="pt-BR" sz="1600" b="0" dirty="0">
              <a:latin typeface="+mn-l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610194" y="3081798"/>
            <a:ext cx="123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África do Sul</a:t>
            </a:r>
            <a:endParaRPr lang="pt-BR" sz="1600" b="0" dirty="0">
              <a:latin typeface="+mn-lt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229328" y="3091842"/>
            <a:ext cx="137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Coreia do Sul</a:t>
            </a:r>
            <a:endParaRPr lang="pt-BR" sz="1600" b="0" dirty="0">
              <a:latin typeface="+mn-l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186543" y="4238326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França</a:t>
            </a:r>
            <a:endParaRPr lang="pt-BR" sz="1600" b="0" dirty="0">
              <a:latin typeface="+mn-lt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3224322" y="5428659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Polônia</a:t>
            </a:r>
            <a:endParaRPr lang="pt-BR" sz="1600" b="0" dirty="0">
              <a:latin typeface="+mn-lt"/>
            </a:endParaRPr>
          </a:p>
        </p:txBody>
      </p:sp>
      <p:pic>
        <p:nvPicPr>
          <p:cNvPr id="66" name="Picture 2" descr="\\_sarq_prod\Unidades\semag\Projeto Governança TCU-OCDE\Apresentações\Gogesg\eu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82776" y="4602794"/>
            <a:ext cx="1163912" cy="665718"/>
          </a:xfrm>
          <a:prstGeom prst="rect">
            <a:avLst/>
          </a:prstGeom>
          <a:noFill/>
        </p:spPr>
      </p:pic>
      <p:sp>
        <p:nvSpPr>
          <p:cNvPr id="67" name="CaixaDeTexto 66"/>
          <p:cNvSpPr txBox="1"/>
          <p:nvPr/>
        </p:nvSpPr>
        <p:spPr>
          <a:xfrm>
            <a:off x="1573891" y="4248484"/>
            <a:ext cx="107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EUA</a:t>
            </a:r>
            <a:endParaRPr lang="pt-BR" sz="1600" b="0" dirty="0">
              <a:latin typeface="+mn-lt"/>
            </a:endParaRPr>
          </a:p>
        </p:txBody>
      </p:sp>
      <p:pic>
        <p:nvPicPr>
          <p:cNvPr id="68" name="Picture 2" descr="\\_sarq_prod\Unidades\semag\Projeto Governança TCU-OCDE\Apresentações\indi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2135" y="4582455"/>
            <a:ext cx="1186449" cy="659219"/>
          </a:xfrm>
          <a:prstGeom prst="rect">
            <a:avLst/>
          </a:prstGeom>
          <a:noFill/>
        </p:spPr>
      </p:pic>
      <p:sp>
        <p:nvSpPr>
          <p:cNvPr id="69" name="CaixaDeTexto 68"/>
          <p:cNvSpPr txBox="1"/>
          <p:nvPr/>
        </p:nvSpPr>
        <p:spPr>
          <a:xfrm>
            <a:off x="6317104" y="4233155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Índia</a:t>
            </a:r>
            <a:endParaRPr lang="pt-BR" sz="1600" b="0" dirty="0">
              <a:latin typeface="+mn-lt"/>
            </a:endParaRPr>
          </a:p>
        </p:txBody>
      </p:sp>
      <p:pic>
        <p:nvPicPr>
          <p:cNvPr id="70" name="Picture 2" descr="\\_sarq_prod\Unidades\semag\Projeto Governança TCU-OCDE\Apresentações\Méxic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90043" y="5752038"/>
            <a:ext cx="1177759" cy="659219"/>
          </a:xfrm>
          <a:prstGeom prst="rect">
            <a:avLst/>
          </a:prstGeom>
          <a:noFill/>
        </p:spPr>
      </p:pic>
      <p:sp>
        <p:nvSpPr>
          <p:cNvPr id="71" name="CaixaDeTexto 70"/>
          <p:cNvSpPr txBox="1"/>
          <p:nvPr/>
        </p:nvSpPr>
        <p:spPr>
          <a:xfrm>
            <a:off x="1609402" y="5353119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México</a:t>
            </a:r>
            <a:endParaRPr lang="pt-BR" sz="1600" b="0" dirty="0">
              <a:latin typeface="+mn-lt"/>
            </a:endParaRPr>
          </a:p>
        </p:txBody>
      </p:sp>
      <p:pic>
        <p:nvPicPr>
          <p:cNvPr id="72" name="Picture 2" descr="\\_sarq_prod\Unidades\semag\Projeto Governança TCU-OCDE\Apresentações\Holand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07155" y="4608700"/>
            <a:ext cx="1149531" cy="658897"/>
          </a:xfrm>
          <a:prstGeom prst="rect">
            <a:avLst/>
          </a:prstGeom>
          <a:noFill/>
        </p:spPr>
      </p:pic>
      <p:sp>
        <p:nvSpPr>
          <p:cNvPr id="73" name="CaixaDeTexto 72"/>
          <p:cNvSpPr txBox="1"/>
          <p:nvPr/>
        </p:nvSpPr>
        <p:spPr>
          <a:xfrm>
            <a:off x="4830531" y="4233971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Holanda</a:t>
            </a:r>
            <a:endParaRPr lang="pt-BR" sz="1600" b="0" dirty="0">
              <a:latin typeface="+mn-lt"/>
            </a:endParaRPr>
          </a:p>
        </p:txBody>
      </p:sp>
      <p:pic>
        <p:nvPicPr>
          <p:cNvPr id="1026" name="Picture 2" descr="D:\Users\paulors\Documents\Governança\Novo Projeto OCDE\Bandeira Brasi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96423" y="2095374"/>
            <a:ext cx="1148317" cy="668914"/>
          </a:xfrm>
          <a:prstGeom prst="rect">
            <a:avLst/>
          </a:prstGeom>
          <a:noFill/>
        </p:spPr>
      </p:pic>
      <p:sp>
        <p:nvSpPr>
          <p:cNvPr id="46" name="CaixaDeTexto 45"/>
          <p:cNvSpPr txBox="1"/>
          <p:nvPr/>
        </p:nvSpPr>
        <p:spPr>
          <a:xfrm>
            <a:off x="3890532" y="1766851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Brasil</a:t>
            </a:r>
            <a:endParaRPr lang="pt-BR" sz="1600" b="0" dirty="0">
              <a:latin typeface="+mn-lt"/>
            </a:endParaRPr>
          </a:p>
        </p:txBody>
      </p:sp>
      <p:sp>
        <p:nvSpPr>
          <p:cNvPr id="47" name="CaixaDeTexto 6"/>
          <p:cNvSpPr txBox="1">
            <a:spLocks noChangeArrowheads="1"/>
          </p:cNvSpPr>
          <p:nvPr/>
        </p:nvSpPr>
        <p:spPr bwMode="auto">
          <a:xfrm>
            <a:off x="0" y="6843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pt-BR" sz="4400" b="1" dirty="0" smtClean="0">
                <a:latin typeface="+mn-lt"/>
              </a:rPr>
              <a:t>PROJETO  COM  A  OCDE</a:t>
            </a:r>
          </a:p>
          <a:p>
            <a:pPr lvl="0" algn="ctr" eaLnBrk="0" hangingPunct="0">
              <a:defRPr/>
            </a:pPr>
            <a:r>
              <a:rPr lang="pt-BR" sz="4000" b="1" dirty="0" smtClean="0">
                <a:latin typeface="+mn-lt"/>
              </a:rPr>
              <a:t>MELHORES PRÁTICAS DE GOVERNANÇA</a:t>
            </a:r>
          </a:p>
        </p:txBody>
      </p:sp>
    </p:spTree>
    <p:extLst>
      <p:ext uri="{BB962C8B-B14F-4D97-AF65-F5344CB8AC3E}">
        <p14:creationId xmlns:p14="http://schemas.microsoft.com/office/powerpoint/2010/main" xmlns="" val="5754949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67" grpId="0"/>
      <p:bldP spid="69" grpId="0"/>
      <p:bldP spid="71" grpId="0"/>
      <p:bldP spid="73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2749613" y="2211573"/>
            <a:ext cx="1905506" cy="3371291"/>
          </a:xfrm>
          <a:prstGeom prst="rect">
            <a:avLst/>
          </a:prstGeom>
          <a:gradFill>
            <a:gsLst>
              <a:gs pos="50000">
                <a:srgbClr val="E2AC00"/>
              </a:gs>
              <a:gs pos="100000">
                <a:srgbClr val="FFFF00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834195" y="4132833"/>
            <a:ext cx="1905521" cy="1456407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100000">
                <a:srgbClr val="009600">
                  <a:alpha val="98039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353295" y="4005064"/>
            <a:ext cx="2058465" cy="15239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5400" b="1" dirty="0" smtClean="0">
                <a:solidFill>
                  <a:srgbClr val="002060"/>
                </a:solidFill>
              </a:rPr>
              <a:t>Brasil </a:t>
            </a:r>
            <a:br>
              <a:rPr lang="pt-BR" sz="5400" b="1" dirty="0" smtClean="0">
                <a:solidFill>
                  <a:srgbClr val="002060"/>
                </a:solidFill>
              </a:rPr>
            </a:br>
            <a:r>
              <a:rPr lang="pt-BR" sz="6400" b="1" dirty="0" smtClean="0">
                <a:solidFill>
                  <a:srgbClr val="002060"/>
                </a:solidFill>
              </a:rPr>
              <a:t>2013</a:t>
            </a:r>
            <a:endParaRPr lang="pt-BR" sz="6400" b="1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 bwMode="auto">
          <a:xfrm>
            <a:off x="1763688" y="1117786"/>
            <a:ext cx="3717693" cy="112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PIB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R$ 4,8 trilhões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4788024" y="2919142"/>
            <a:ext cx="2736303" cy="114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R$ 2,0 trilhões 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(executado 2013)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o Explicativo 1 (Ênfase) 26"/>
          <p:cNvSpPr/>
          <p:nvPr/>
        </p:nvSpPr>
        <p:spPr>
          <a:xfrm>
            <a:off x="6739716" y="1089062"/>
            <a:ext cx="2224772" cy="1438569"/>
          </a:xfrm>
          <a:prstGeom prst="accentCallout1">
            <a:avLst>
              <a:gd name="adj1" fmla="val 73967"/>
              <a:gd name="adj2" fmla="val 4563"/>
              <a:gd name="adj3" fmla="val 132176"/>
              <a:gd name="adj4" fmla="val -344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pt-BR" sz="2800" dirty="0" smtClean="0">
                <a:solidFill>
                  <a:srgbClr val="C00000"/>
                </a:solidFill>
              </a:rPr>
              <a:t>Gastos  do Governo e rolagem da dívida</a:t>
            </a:r>
            <a:endParaRPr lang="pt-BR" sz="2800" dirty="0">
              <a:solidFill>
                <a:srgbClr val="C00000"/>
              </a:solidFill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2289190" y="4082918"/>
            <a:ext cx="484696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 bwMode="auto">
          <a:xfrm>
            <a:off x="227135" y="102067"/>
            <a:ext cx="8665345" cy="85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 ESTADO E O DESENVOLVIMENTO</a:t>
            </a:r>
            <a:endParaRPr kumimoji="0" lang="pt-BR" sz="4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47256" y="6027003"/>
            <a:ext cx="669674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Estados (R$ 430 bi) e Municípios (R$ 350 bi)  gastaram R$ 780 bilhões             </a:t>
            </a:r>
            <a:r>
              <a:rPr lang="pt-BR" sz="1050" dirty="0" smtClean="0"/>
              <a:t>(Fonte: IBGE - dados de 2011)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7654" y="6595946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OFSS 2013 e IBGE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xmlns="" val="3278165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/>
          </p:nvPr>
        </p:nvGraphicFramePr>
        <p:xfrm>
          <a:off x="395536" y="2276872"/>
          <a:ext cx="8460245" cy="397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3528" y="153762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Fases e Cronograma (total: aproximadamente 40 meses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)</a:t>
            </a:r>
            <a:endParaRPr lang="en-US" sz="600" b="1" dirty="0" smtClean="0">
              <a:latin typeface="+mn-lt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79512" y="68431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pt-BR" sz="4400" b="1" dirty="0" smtClean="0">
                <a:latin typeface="+mn-lt"/>
              </a:rPr>
              <a:t>PROJETO  COM  A  OCDE</a:t>
            </a:r>
          </a:p>
          <a:p>
            <a:pPr lvl="0" algn="ctr" eaLnBrk="0" hangingPunct="0">
              <a:defRPr/>
            </a:pPr>
            <a:r>
              <a:rPr lang="pt-BR" sz="4000" b="1" dirty="0" smtClean="0">
                <a:latin typeface="+mn-lt"/>
              </a:rPr>
              <a:t>MELHORES PRÁTICAS DE GOVERNANÇA</a:t>
            </a:r>
          </a:p>
        </p:txBody>
      </p:sp>
    </p:spTree>
    <p:extLst>
      <p:ext uri="{BB962C8B-B14F-4D97-AF65-F5344CB8AC3E}">
        <p14:creationId xmlns:p14="http://schemas.microsoft.com/office/powerpoint/2010/main" xmlns="" val="776028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332656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5400" b="1" dirty="0" smtClean="0">
                <a:latin typeface="+mj-lt"/>
                <a:ea typeface="+mj-ea"/>
              </a:rPr>
              <a:t>Auditorias  Coordenadas</a:t>
            </a:r>
            <a:endParaRPr lang="pt-BR" sz="54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251520" y="1788492"/>
            <a:ext cx="8892480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lvl="3" indent="-4320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4000" dirty="0" smtClean="0">
                <a:latin typeface="+mj-lt"/>
                <a:cs typeface="Arial" pitchFamily="34" charset="0"/>
              </a:rPr>
              <a:t>Unidades de Conservação da Amazônia;</a:t>
            </a:r>
          </a:p>
          <a:p>
            <a:pPr marL="360000" lvl="3" indent="-4320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4000" dirty="0" smtClean="0">
                <a:latin typeface="+mj-lt"/>
                <a:cs typeface="Arial" pitchFamily="34" charset="0"/>
              </a:rPr>
              <a:t>Ensino Médio;</a:t>
            </a:r>
          </a:p>
          <a:p>
            <a:pPr marL="360000" lvl="3" indent="-4320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4000" dirty="0" smtClean="0">
                <a:latin typeface="+mj-lt"/>
                <a:cs typeface="Arial" pitchFamily="34" charset="0"/>
              </a:rPr>
              <a:t>Petróleo e Gás Natural;</a:t>
            </a:r>
          </a:p>
          <a:p>
            <a:pPr marL="360000" lvl="3" indent="-4320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4000" dirty="0" smtClean="0">
                <a:latin typeface="+mj-lt"/>
                <a:cs typeface="Arial" pitchFamily="34" charset="0"/>
              </a:rPr>
              <a:t>Recursos Hídricos;</a:t>
            </a:r>
          </a:p>
          <a:p>
            <a:pPr marL="360000" lvl="3" indent="-4320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4000" dirty="0" smtClean="0">
                <a:latin typeface="+mj-lt"/>
                <a:cs typeface="Arial" pitchFamily="34" charset="0"/>
              </a:rPr>
              <a:t>Saúde – em andamento. </a:t>
            </a:r>
          </a:p>
        </p:txBody>
      </p:sp>
    </p:spTree>
    <p:extLst>
      <p:ext uri="{BB962C8B-B14F-4D97-AF65-F5344CB8AC3E}">
        <p14:creationId xmlns:p14="http://schemas.microsoft.com/office/powerpoint/2010/main" xmlns="" val="32952639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7544" y="1556792"/>
            <a:ext cx="7724364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42925"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3600" b="1" u="sng" dirty="0"/>
              <a:t>Identificação dos gargalos</a:t>
            </a:r>
            <a:r>
              <a:rPr lang="pt-BR" sz="3600" dirty="0"/>
              <a:t> </a:t>
            </a:r>
            <a:r>
              <a:rPr lang="pt-BR" sz="3600" dirty="0" smtClean="0"/>
              <a:t>nacionais e regionais ao </a:t>
            </a:r>
            <a:r>
              <a:rPr lang="pt-BR" sz="3600" dirty="0"/>
              <a:t>desenvolvimento </a:t>
            </a:r>
            <a:r>
              <a:rPr lang="pt-BR" sz="3600" dirty="0" smtClean="0"/>
              <a:t>brasileiro;</a:t>
            </a:r>
          </a:p>
          <a:p>
            <a:pPr marL="542925"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3600" dirty="0" smtClean="0"/>
          </a:p>
          <a:p>
            <a:pPr marL="542925"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3600" b="1" u="sng" dirty="0" smtClean="0"/>
              <a:t>Construção </a:t>
            </a:r>
            <a:r>
              <a:rPr lang="pt-BR" sz="3600" b="1" u="sng" dirty="0"/>
              <a:t>de indicadores de governança</a:t>
            </a:r>
            <a:r>
              <a:rPr lang="pt-BR" sz="3600" dirty="0"/>
              <a:t> para cada entidade da </a:t>
            </a:r>
            <a:r>
              <a:rPr lang="pt-BR" sz="3600" dirty="0" smtClean="0"/>
              <a:t>federação.</a:t>
            </a:r>
            <a:endParaRPr lang="pt-BR" sz="3600" dirty="0" smtClean="0">
              <a:cs typeface="Arial" charset="0"/>
            </a:endParaRPr>
          </a:p>
        </p:txBody>
      </p:sp>
      <p:sp>
        <p:nvSpPr>
          <p:cNvPr id="9" name="Título 1"/>
          <p:cNvSpPr>
            <a:spLocks/>
          </p:cNvSpPr>
          <p:nvPr/>
        </p:nvSpPr>
        <p:spPr bwMode="auto">
          <a:xfrm>
            <a:off x="251520" y="116632"/>
            <a:ext cx="85689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6000" b="1" u="sng" dirty="0" smtClean="0">
                <a:latin typeface="+mj-lt"/>
                <a:ea typeface="+mj-ea"/>
              </a:rPr>
              <a:t>Próximos Passos</a:t>
            </a:r>
            <a:endParaRPr lang="pt-BR" sz="6000" b="1" u="sng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245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10154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1124744"/>
            <a:ext cx="6768752" cy="46320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60000" lvl="2" indent="-4320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+mj-lt"/>
              </a:rPr>
              <a:t>O Brasil, para se consolidar como um dos líderes mundiais em termos de </a:t>
            </a:r>
            <a:r>
              <a:rPr lang="pt-BR" sz="2800" b="1" u="sng" dirty="0" smtClean="0">
                <a:latin typeface="+mj-lt"/>
              </a:rPr>
              <a:t>desenvolvimento</a:t>
            </a:r>
            <a:r>
              <a:rPr lang="pt-BR" sz="2800" dirty="0" smtClean="0">
                <a:latin typeface="+mj-lt"/>
              </a:rPr>
              <a:t>, tem que estabelecer um grande pacto para </a:t>
            </a:r>
            <a:r>
              <a:rPr lang="pt-BR" sz="2800" b="1" u="sng" dirty="0" smtClean="0">
                <a:latin typeface="+mj-lt"/>
              </a:rPr>
              <a:t>fortalecer a governança pública</a:t>
            </a:r>
            <a:r>
              <a:rPr lang="pt-BR" sz="2800" dirty="0">
                <a:latin typeface="+mj-lt"/>
              </a:rPr>
              <a:t>.</a:t>
            </a:r>
            <a:endParaRPr lang="pt-BR" sz="2800" dirty="0" smtClean="0">
              <a:latin typeface="+mj-lt"/>
            </a:endParaRPr>
          </a:p>
          <a:p>
            <a:pPr marL="360000" lvl="2" indent="-4320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+mj-lt"/>
              </a:rPr>
              <a:t>O Controle Externo tem papel fundamental, </a:t>
            </a:r>
            <a:r>
              <a:rPr lang="pt-BR" sz="2800" b="1" u="sng" dirty="0" smtClean="0">
                <a:latin typeface="+mj-lt"/>
              </a:rPr>
              <a:t>nas esferas federal, estadual e municipal</a:t>
            </a:r>
            <a:r>
              <a:rPr lang="pt-BR" sz="2800" dirty="0" smtClean="0">
                <a:latin typeface="+mj-lt"/>
              </a:rPr>
              <a:t>,</a:t>
            </a:r>
            <a:r>
              <a:rPr lang="pt-BR" sz="2800" b="1" dirty="0" smtClean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como indutor da </a:t>
            </a:r>
            <a:r>
              <a:rPr lang="pt-BR" sz="2800" b="1" u="sng" dirty="0" smtClean="0">
                <a:latin typeface="+mj-lt"/>
              </a:rPr>
              <a:t>governança</a:t>
            </a:r>
            <a:r>
              <a:rPr lang="pt-BR" sz="2800" dirty="0" smtClean="0">
                <a:latin typeface="+mj-lt"/>
              </a:rPr>
              <a:t> pública, em prol do desenvolvimento e do </a:t>
            </a:r>
            <a:r>
              <a:rPr lang="pt-BR" sz="2800" b="1" u="sng" dirty="0" smtClean="0">
                <a:latin typeface="+mj-lt"/>
              </a:rPr>
              <a:t>fortalecimento do combate à corrupção</a:t>
            </a:r>
            <a:r>
              <a:rPr lang="pt-BR" sz="2800" dirty="0" smtClean="0">
                <a:latin typeface="+mj-lt"/>
              </a:rPr>
              <a:t>.</a:t>
            </a:r>
            <a:endParaRPr lang="pt-BR" sz="2800" dirty="0" smtClean="0">
              <a:latin typeface="+mj-lt"/>
              <a:cs typeface="Arial" charset="0"/>
            </a:endParaRPr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5616624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0" y="5733256"/>
            <a:ext cx="89644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>
            <a:spLocks/>
          </p:cNvSpPr>
          <p:nvPr/>
        </p:nvSpPr>
        <p:spPr bwMode="auto">
          <a:xfrm>
            <a:off x="2618556" y="116632"/>
            <a:ext cx="60579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5400" b="1" u="sng" dirty="0" smtClean="0">
                <a:latin typeface="+mj-lt"/>
                <a:ea typeface="+mj-ea"/>
              </a:rPr>
              <a:t>CONCLUSÃO</a:t>
            </a:r>
            <a:endParaRPr lang="pt-BR" sz="5400" b="1" u="sng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270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488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ctr">
              <a:buFont typeface="Wingdings" pitchFamily="2" charset="2"/>
              <a:buNone/>
              <a:defRPr/>
            </a:pP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OBRIGADO!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8529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2155629"/>
              </p:ext>
            </p:extLst>
          </p:nvPr>
        </p:nvGraphicFramePr>
        <p:xfrm>
          <a:off x="611560" y="1944216"/>
          <a:ext cx="3888432" cy="29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3" name="Conector reto 82"/>
          <p:cNvCxnSpPr/>
          <p:nvPr/>
        </p:nvCxnSpPr>
        <p:spPr>
          <a:xfrm flipV="1">
            <a:off x="2836439" y="1397695"/>
            <a:ext cx="3484207" cy="6485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ítulo 1"/>
          <p:cNvSpPr txBox="1">
            <a:spLocks/>
          </p:cNvSpPr>
          <p:nvPr/>
        </p:nvSpPr>
        <p:spPr bwMode="auto">
          <a:xfrm>
            <a:off x="180032" y="44624"/>
            <a:ext cx="8784136" cy="91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Gastos Públicos</a:t>
            </a:r>
            <a:endParaRPr kumimoji="0" lang="pt-BR" sz="5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6" name="Retângulo 85"/>
          <p:cNvSpPr/>
          <p:nvPr/>
        </p:nvSpPr>
        <p:spPr>
          <a:xfrm>
            <a:off x="74626" y="2251466"/>
            <a:ext cx="2049102" cy="69171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R$ 988 bilhões</a:t>
            </a:r>
          </a:p>
          <a:p>
            <a:pPr algn="ctr"/>
            <a:r>
              <a:rPr lang="pt-BR" b="1" dirty="0" smtClean="0"/>
              <a:t>Encargos Especiais</a:t>
            </a:r>
            <a:endParaRPr lang="pt-BR" b="1" dirty="0"/>
          </a:p>
        </p:txBody>
      </p:sp>
      <p:sp>
        <p:nvSpPr>
          <p:cNvPr id="87" name="Retângulo 86"/>
          <p:cNvSpPr/>
          <p:nvPr/>
        </p:nvSpPr>
        <p:spPr>
          <a:xfrm>
            <a:off x="3059832" y="2237177"/>
            <a:ext cx="1872654" cy="71515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R$ 1.056 bi</a:t>
            </a:r>
          </a:p>
          <a:p>
            <a:pPr algn="ctr"/>
            <a:r>
              <a:rPr lang="pt-BR" sz="1600" b="1" dirty="0" smtClean="0"/>
              <a:t>Demais Despesas</a:t>
            </a:r>
            <a:endParaRPr lang="pt-BR" sz="1600" b="1" dirty="0"/>
          </a:p>
        </p:txBody>
      </p:sp>
      <p:cxnSp>
        <p:nvCxnSpPr>
          <p:cNvPr id="88" name="Conector reto 87"/>
          <p:cNvCxnSpPr/>
          <p:nvPr/>
        </p:nvCxnSpPr>
        <p:spPr>
          <a:xfrm>
            <a:off x="3179953" y="4587464"/>
            <a:ext cx="3307543" cy="489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eta em curva para baixo 89"/>
          <p:cNvSpPr/>
          <p:nvPr/>
        </p:nvSpPr>
        <p:spPr>
          <a:xfrm rot="19314517" flipH="1">
            <a:off x="-10971" y="3838063"/>
            <a:ext cx="1448925" cy="612793"/>
          </a:xfrm>
          <a:prstGeom prst="curvedDownArrow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7504" y="956097"/>
            <a:ext cx="4608512" cy="7000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Orçamento Executado: 2,0 trilhões</a:t>
            </a:r>
            <a:endParaRPr lang="pt-BR" sz="2400" b="1" dirty="0"/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1094643" y="1685876"/>
            <a:ext cx="1128808" cy="542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2294793" y="1685875"/>
            <a:ext cx="1674935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xmlns="" val="2231632356"/>
              </p:ext>
            </p:extLst>
          </p:nvPr>
        </p:nvGraphicFramePr>
        <p:xfrm>
          <a:off x="4427984" y="432048"/>
          <a:ext cx="5226562" cy="5970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228184" y="926812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Dados provisórios de 2013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236296" y="6525344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OFSS 2013 e IBGE</a:t>
            </a:r>
            <a:endParaRPr lang="pt-BR" sz="1050" dirty="0"/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xmlns="" val="3344057938"/>
              </p:ext>
            </p:extLst>
          </p:nvPr>
        </p:nvGraphicFramePr>
        <p:xfrm>
          <a:off x="3967089" y="1368151"/>
          <a:ext cx="6005511" cy="497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180751" y="4832005"/>
            <a:ext cx="3262537" cy="163121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1600" dirty="0" smtClean="0"/>
              <a:t>Refinanciamento: 	R$ 577 bi</a:t>
            </a:r>
          </a:p>
          <a:p>
            <a:pPr>
              <a:spcBef>
                <a:spcPts val="600"/>
              </a:spcBef>
            </a:pPr>
            <a:r>
              <a:rPr lang="pt-BR" sz="1600" dirty="0" smtClean="0"/>
              <a:t>Transferências: 	R$ 193 bi</a:t>
            </a:r>
          </a:p>
          <a:p>
            <a:pPr>
              <a:spcBef>
                <a:spcPts val="600"/>
              </a:spcBef>
            </a:pPr>
            <a:r>
              <a:rPr lang="pt-BR" sz="1600" dirty="0" smtClean="0"/>
              <a:t>Juros e encargos: 	R$ 142 bi</a:t>
            </a:r>
          </a:p>
          <a:p>
            <a:pPr>
              <a:spcBef>
                <a:spcPts val="600"/>
              </a:spcBef>
            </a:pPr>
            <a:r>
              <a:rPr lang="pt-BR" sz="1600" dirty="0" smtClean="0"/>
              <a:t>Outros: 		R$   76 bi</a:t>
            </a:r>
          </a:p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FF0000"/>
                </a:solidFill>
              </a:rPr>
              <a:t>TOTAL:		R$  988 bi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665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8" y="1556792"/>
            <a:ext cx="900247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/>
          <a:lstStyle/>
          <a:p>
            <a:r>
              <a:rPr lang="pt-BR" sz="2800" dirty="0" smtClean="0"/>
              <a:t>Razão de Dependência  - população 65 anos ou mais sobre população em idade ativa (15-64)</a:t>
            </a:r>
            <a:endParaRPr lang="pt-BR" sz="2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51520" y="44624"/>
            <a:ext cx="85980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PREVIDÊNCIA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39952" y="3212976"/>
            <a:ext cx="172819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Dependência</a:t>
            </a:r>
          </a:p>
          <a:p>
            <a:pPr algn="ctr"/>
            <a:r>
              <a:rPr lang="pt-BR" b="1" dirty="0" smtClean="0"/>
              <a:t>Brasil – 9,10%</a:t>
            </a:r>
          </a:p>
          <a:p>
            <a:pPr algn="ctr"/>
            <a:r>
              <a:rPr lang="pt-BR" b="1" dirty="0" smtClean="0"/>
              <a:t>(2010)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2987824" y="5733256"/>
            <a:ext cx="4572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pt-BR" dirty="0" smtClean="0"/>
              <a:t>Segundo o IBGE, a dependência:</a:t>
            </a:r>
          </a:p>
          <a:p>
            <a:r>
              <a:rPr lang="pt-BR" dirty="0" smtClean="0"/>
              <a:t>Em </a:t>
            </a:r>
            <a:r>
              <a:rPr lang="pt-BR" b="1" u="sng" dirty="0" smtClean="0"/>
              <a:t>2020</a:t>
            </a:r>
            <a:r>
              <a:rPr lang="pt-BR" dirty="0" smtClean="0"/>
              <a:t>: saltará para </a:t>
            </a:r>
            <a:r>
              <a:rPr lang="pt-BR" b="1" u="sng" dirty="0" smtClean="0"/>
              <a:t>11,1 %</a:t>
            </a:r>
          </a:p>
          <a:p>
            <a:r>
              <a:rPr lang="pt-BR" dirty="0" smtClean="0"/>
              <a:t>Em</a:t>
            </a:r>
            <a:r>
              <a:rPr lang="pt-BR" b="1" dirty="0" smtClean="0"/>
              <a:t> </a:t>
            </a:r>
            <a:r>
              <a:rPr lang="pt-BR" b="1" u="sng" dirty="0" smtClean="0"/>
              <a:t>2050</a:t>
            </a:r>
            <a:r>
              <a:rPr lang="pt-BR" dirty="0" smtClean="0"/>
              <a:t>: alçará o patamar de </a:t>
            </a:r>
            <a:r>
              <a:rPr lang="pt-BR" b="1" u="sng" dirty="0" smtClean="0"/>
              <a:t>29,1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36470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3446227905"/>
              </p:ext>
            </p:extLst>
          </p:nvPr>
        </p:nvGraphicFramePr>
        <p:xfrm>
          <a:off x="0" y="1800665"/>
          <a:ext cx="9144000" cy="454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 bwMode="auto">
          <a:xfrm>
            <a:off x="179512" y="145282"/>
            <a:ext cx="8800070" cy="10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Gastos</a:t>
            </a:r>
            <a:r>
              <a:rPr kumimoji="0" lang="pt-BR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por Natureza</a:t>
            </a:r>
            <a:endParaRPr lang="pt-BR" sz="4800" i="1" dirty="0" smtClean="0"/>
          </a:p>
        </p:txBody>
      </p:sp>
      <p:sp>
        <p:nvSpPr>
          <p:cNvPr id="21" name="Retângulo 20"/>
          <p:cNvSpPr/>
          <p:nvPr/>
        </p:nvSpPr>
        <p:spPr>
          <a:xfrm>
            <a:off x="56272" y="4077072"/>
            <a:ext cx="2699792" cy="72008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co 21"/>
          <p:cNvSpPr/>
          <p:nvPr/>
        </p:nvSpPr>
        <p:spPr>
          <a:xfrm rot="20595999">
            <a:off x="1271869" y="209741"/>
            <a:ext cx="3690983" cy="4292835"/>
          </a:xfrm>
          <a:prstGeom prst="arc">
            <a:avLst>
              <a:gd name="adj1" fmla="val 1963012"/>
              <a:gd name="adj2" fmla="val 7126462"/>
            </a:avLst>
          </a:prstGeom>
          <a:ln w="57150">
            <a:solidFill>
              <a:schemeClr val="tx1"/>
            </a:solidFill>
            <a:prstDash val="sysDash"/>
            <a:headEnd type="arrow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830518" y="1208291"/>
            <a:ext cx="2869809" cy="437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Total: R$ 1.056 bi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948264" y="6381328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OFSS 2013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xmlns="" val="92200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251520" y="116633"/>
            <a:ext cx="8640960" cy="95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Execução dos </a:t>
            </a: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INVESTIMENTOS (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2013)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08304" y="6604084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OFSS 2013</a:t>
            </a:r>
            <a:endParaRPr lang="pt-BR" sz="1050" dirty="0"/>
          </a:p>
        </p:txBody>
      </p:sp>
      <p:pic>
        <p:nvPicPr>
          <p:cNvPr id="1026" name="Gráfico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69466"/>
            <a:ext cx="7920880" cy="55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72636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257560" y="1196752"/>
            <a:ext cx="8640960" cy="8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800" b="1" dirty="0" smtClean="0">
                <a:latin typeface="+mj-lt"/>
                <a:ea typeface="+mj-ea"/>
                <a:cs typeface="+mj-cs"/>
              </a:rPr>
              <a:t>As renúncias </a:t>
            </a:r>
            <a:r>
              <a:rPr lang="pt-BR" sz="2800" b="1" dirty="0">
                <a:latin typeface="+mj-lt"/>
                <a:ea typeface="+mj-ea"/>
                <a:cs typeface="+mj-cs"/>
              </a:rPr>
              <a:t>tributárias por parte do Poder Executivo Federal </a:t>
            </a:r>
            <a:r>
              <a:rPr lang="pt-BR" sz="2800" b="1" dirty="0" smtClean="0">
                <a:latin typeface="+mj-lt"/>
                <a:ea typeface="+mj-ea"/>
                <a:cs typeface="+mj-cs"/>
              </a:rPr>
              <a:t>tem crescido ao </a:t>
            </a:r>
            <a:r>
              <a:rPr lang="pt-BR" sz="2800" b="1" dirty="0">
                <a:latin typeface="+mj-lt"/>
                <a:ea typeface="+mj-ea"/>
                <a:cs typeface="+mj-cs"/>
              </a:rPr>
              <a:t>longo dos </a:t>
            </a:r>
            <a:r>
              <a:rPr lang="pt-BR" sz="2800" b="1" dirty="0" smtClean="0">
                <a:latin typeface="+mj-lt"/>
                <a:ea typeface="+mj-ea"/>
                <a:cs typeface="+mj-cs"/>
              </a:rPr>
              <a:t>anos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2492896"/>
            <a:ext cx="8286960" cy="284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>
                <a:latin typeface="+mj-lt"/>
                <a:cs typeface="Times New Roman" pitchFamily="18" charset="0"/>
              </a:rPr>
              <a:t>Em </a:t>
            </a:r>
            <a:r>
              <a:rPr lang="pt-BR" sz="2800" dirty="0" smtClean="0">
                <a:latin typeface="+mj-lt"/>
                <a:cs typeface="Times New Roman" pitchFamily="18" charset="0"/>
              </a:rPr>
              <a:t>2012 - R</a:t>
            </a:r>
            <a:r>
              <a:rPr lang="pt-BR" sz="2800" dirty="0">
                <a:latin typeface="+mj-lt"/>
                <a:cs typeface="Times New Roman" pitchFamily="18" charset="0"/>
              </a:rPr>
              <a:t>$ 172,6 bilhões, </a:t>
            </a:r>
            <a:r>
              <a:rPr lang="pt-BR" sz="2800" dirty="0" smtClean="0">
                <a:latin typeface="+mj-lt"/>
                <a:cs typeface="Times New Roman" pitchFamily="18" charset="0"/>
              </a:rPr>
              <a:t>incremento de 50</a:t>
            </a:r>
            <a:r>
              <a:rPr lang="pt-BR" sz="2800" dirty="0">
                <a:latin typeface="+mj-lt"/>
                <a:cs typeface="Times New Roman" pitchFamily="18" charset="0"/>
              </a:rPr>
              <a:t>% em relação </a:t>
            </a:r>
            <a:r>
              <a:rPr lang="pt-BR" sz="2800" dirty="0" smtClean="0">
                <a:latin typeface="+mj-lt"/>
                <a:cs typeface="Times New Roman" pitchFamily="18" charset="0"/>
              </a:rPr>
              <a:t>a 2008</a:t>
            </a:r>
            <a:r>
              <a:rPr lang="pt-BR" sz="2800" dirty="0">
                <a:latin typeface="+mj-lt"/>
                <a:cs typeface="Times New Roman" pitchFamily="18" charset="0"/>
              </a:rPr>
              <a:t>;</a:t>
            </a:r>
            <a:endParaRPr lang="pt-BR" sz="28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b="1" u="sng" dirty="0" smtClean="0">
                <a:latin typeface="+mj-lt"/>
                <a:cs typeface="Times New Roman" pitchFamily="18" charset="0"/>
              </a:rPr>
              <a:t>Em </a:t>
            </a:r>
            <a:r>
              <a:rPr lang="pt-BR" sz="2800" b="1" u="sng" dirty="0">
                <a:latin typeface="+mj-lt"/>
                <a:cs typeface="Times New Roman" pitchFamily="18" charset="0"/>
              </a:rPr>
              <a:t>2013</a:t>
            </a:r>
            <a:r>
              <a:rPr lang="pt-BR" sz="2800" b="1" dirty="0">
                <a:latin typeface="+mj-lt"/>
                <a:cs typeface="Times New Roman" pitchFamily="18" charset="0"/>
              </a:rPr>
              <a:t>, </a:t>
            </a:r>
            <a:r>
              <a:rPr lang="pt-BR" sz="2800" dirty="0">
                <a:latin typeface="+mj-lt"/>
                <a:cs typeface="Times New Roman" pitchFamily="18" charset="0"/>
              </a:rPr>
              <a:t>chegaram a </a:t>
            </a:r>
            <a:r>
              <a:rPr lang="pt-BR" sz="2800" b="1" u="sng" dirty="0">
                <a:latin typeface="+mj-lt"/>
                <a:cs typeface="Times New Roman" pitchFamily="18" charset="0"/>
              </a:rPr>
              <a:t>R$ 203,7 </a:t>
            </a:r>
            <a:r>
              <a:rPr lang="pt-BR" sz="2800" b="1" u="sng" dirty="0" smtClean="0">
                <a:latin typeface="+mj-lt"/>
                <a:cs typeface="Times New Roman" pitchFamily="18" charset="0"/>
              </a:rPr>
              <a:t>bilhões</a:t>
            </a:r>
            <a:r>
              <a:rPr lang="pt-BR" sz="2800" dirty="0">
                <a:latin typeface="+mj-lt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+mj-lt"/>
                <a:cs typeface="Times New Roman" pitchFamily="18" charset="0"/>
              </a:rPr>
              <a:t>Valor </a:t>
            </a:r>
            <a:r>
              <a:rPr lang="pt-BR" sz="2800" b="1" u="sng" dirty="0" smtClean="0">
                <a:latin typeface="+mj-lt"/>
                <a:cs typeface="Times New Roman" pitchFamily="18" charset="0"/>
              </a:rPr>
              <a:t>supera as </a:t>
            </a:r>
            <a:r>
              <a:rPr lang="pt-BR" sz="2800" b="1" u="sng" dirty="0">
                <a:latin typeface="+mj-lt"/>
                <a:cs typeface="Times New Roman" pitchFamily="18" charset="0"/>
              </a:rPr>
              <a:t>despesas </a:t>
            </a:r>
            <a:r>
              <a:rPr lang="pt-BR" sz="2800" b="1" u="sng" dirty="0" smtClean="0">
                <a:latin typeface="+mj-lt"/>
                <a:cs typeface="Times New Roman" pitchFamily="18" charset="0"/>
              </a:rPr>
              <a:t>com Saúde </a:t>
            </a:r>
            <a:r>
              <a:rPr lang="pt-BR" sz="2800" b="1" u="sng" dirty="0">
                <a:latin typeface="+mj-lt"/>
                <a:cs typeface="Times New Roman" pitchFamily="18" charset="0"/>
              </a:rPr>
              <a:t>e Educação</a:t>
            </a:r>
            <a:r>
              <a:rPr lang="pt-BR" sz="2800" dirty="0">
                <a:latin typeface="+mj-lt"/>
                <a:cs typeface="Times New Roman" pitchFamily="18" charset="0"/>
              </a:rPr>
              <a:t>. </a:t>
            </a:r>
            <a:endParaRPr lang="pt-BR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44016" y="116632"/>
            <a:ext cx="8892480" cy="8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3000" b="1" dirty="0" smtClean="0">
                <a:latin typeface="+mj-lt"/>
                <a:ea typeface="+mj-ea"/>
                <a:cs typeface="+mj-cs"/>
              </a:rPr>
              <a:t>GOVERNANÇA DAS RECEITAS – ISENÇÕES TRIBUTÁRIAS</a:t>
            </a:r>
            <a:endParaRPr kumimoji="0" lang="pt-BR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12160" y="6378504"/>
            <a:ext cx="313184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TCU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Acórdão nº 1.205/2014, Plenário. Rel. Raimundo Carreiro. DOU, 21 mai. 2014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32120299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167432" y="164629"/>
            <a:ext cx="879705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3600" b="1" dirty="0" smtClean="0">
                <a:latin typeface="+mj-lt"/>
                <a:ea typeface="+mj-ea"/>
                <a:cs typeface="+mj-cs"/>
              </a:rPr>
              <a:t>Renúncias </a:t>
            </a:r>
            <a:r>
              <a:rPr lang="pt-BR" sz="3600" b="1" dirty="0">
                <a:latin typeface="+mj-lt"/>
                <a:ea typeface="+mj-ea"/>
                <a:cs typeface="+mj-cs"/>
              </a:rPr>
              <a:t>tributárias </a:t>
            </a:r>
            <a:r>
              <a:rPr lang="pt-BR" sz="3600" b="1" dirty="0" smtClean="0">
                <a:latin typeface="+mj-lt"/>
                <a:ea typeface="+mj-ea"/>
                <a:cs typeface="+mj-cs"/>
              </a:rPr>
              <a:t>– principais fragilidades</a:t>
            </a: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944966"/>
            <a:ext cx="8316416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b="1" u="sng" dirty="0">
                <a:latin typeface="+mn-lt"/>
                <a:cs typeface="Times New Roman" pitchFamily="18" charset="0"/>
              </a:rPr>
              <a:t>ausência de normatização</a:t>
            </a:r>
            <a:r>
              <a:rPr lang="pt-BR" sz="2800" b="1" dirty="0">
                <a:latin typeface="+mn-lt"/>
                <a:cs typeface="Times New Roman" pitchFamily="18" charset="0"/>
              </a:rPr>
              <a:t> </a:t>
            </a:r>
            <a:r>
              <a:rPr lang="pt-BR" sz="2800" dirty="0">
                <a:latin typeface="+mn-lt"/>
                <a:cs typeface="Times New Roman" pitchFamily="18" charset="0"/>
              </a:rPr>
              <a:t>do Poder Executivo;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b="1" u="sng" dirty="0" smtClean="0">
                <a:latin typeface="+mn-lt"/>
                <a:cs typeface="Times New Roman" pitchFamily="18" charset="0"/>
              </a:rPr>
              <a:t>pouca </a:t>
            </a:r>
            <a:r>
              <a:rPr lang="pt-BR" sz="2800" b="1" u="sng" dirty="0">
                <a:latin typeface="+mn-lt"/>
                <a:cs typeface="Times New Roman" pitchFamily="18" charset="0"/>
              </a:rPr>
              <a:t>transparência</a:t>
            </a:r>
            <a:r>
              <a:rPr lang="pt-BR" sz="2800" b="1" dirty="0">
                <a:latin typeface="+mn-lt"/>
                <a:cs typeface="Times New Roman" pitchFamily="18" charset="0"/>
              </a:rPr>
              <a:t> </a:t>
            </a:r>
            <a:r>
              <a:rPr lang="pt-BR" sz="2800" dirty="0">
                <a:latin typeface="+mn-lt"/>
                <a:cs typeface="Times New Roman" pitchFamily="18" charset="0"/>
              </a:rPr>
              <a:t>sobre </a:t>
            </a:r>
            <a:r>
              <a:rPr lang="pt-BR" sz="2800" dirty="0" smtClean="0">
                <a:latin typeface="+mn-lt"/>
                <a:cs typeface="Times New Roman" pitchFamily="18" charset="0"/>
              </a:rPr>
              <a:t>a metodologia;</a:t>
            </a:r>
            <a:endParaRPr lang="pt-BR" sz="2800" dirty="0"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b="1" u="sng" dirty="0">
                <a:latin typeface="+mn-lt"/>
                <a:cs typeface="Times New Roman" pitchFamily="18" charset="0"/>
              </a:rPr>
              <a:t>ausência de prazo de vigência</a:t>
            </a:r>
            <a:r>
              <a:rPr lang="pt-BR" sz="2800" b="1" dirty="0">
                <a:latin typeface="+mn-lt"/>
                <a:cs typeface="Times New Roman" pitchFamily="18" charset="0"/>
              </a:rPr>
              <a:t> </a:t>
            </a:r>
            <a:r>
              <a:rPr lang="pt-BR" sz="2800" dirty="0">
                <a:latin typeface="+mn-lt"/>
                <a:cs typeface="Times New Roman" pitchFamily="18" charset="0"/>
              </a:rPr>
              <a:t>na maioria dos benefícios tributários impede a sua </a:t>
            </a:r>
            <a:r>
              <a:rPr lang="pt-BR" sz="2800" dirty="0" smtClean="0">
                <a:latin typeface="+mn-lt"/>
                <a:cs typeface="Times New Roman" pitchFamily="18" charset="0"/>
              </a:rPr>
              <a:t>revisão periódica;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n-lt"/>
                <a:cs typeface="Times New Roman" pitchFamily="18" charset="0"/>
              </a:rPr>
              <a:t>a </a:t>
            </a:r>
            <a:r>
              <a:rPr lang="pt-BR" sz="2800" dirty="0">
                <a:latin typeface="+mn-lt"/>
                <a:cs typeface="Times New Roman" pitchFamily="18" charset="0"/>
              </a:rPr>
              <a:t>maioria dos ministérios </a:t>
            </a:r>
            <a:r>
              <a:rPr lang="pt-BR" sz="2800" b="1" u="sng" dirty="0">
                <a:latin typeface="+mn-lt"/>
                <a:cs typeface="Times New Roman" pitchFamily="18" charset="0"/>
              </a:rPr>
              <a:t>não realiza qualquer tratamento dos riscos</a:t>
            </a:r>
            <a:r>
              <a:rPr lang="pt-BR" sz="2800" dirty="0">
                <a:latin typeface="+mn-lt"/>
                <a:cs typeface="Times New Roman" pitchFamily="18" charset="0"/>
              </a:rPr>
              <a:t> referentes à </a:t>
            </a:r>
            <a:r>
              <a:rPr lang="pt-BR" sz="2800" dirty="0" smtClean="0">
                <a:latin typeface="+mn-lt"/>
                <a:cs typeface="Times New Roman" pitchFamily="18" charset="0"/>
              </a:rPr>
              <a:t>sua gestão;</a:t>
            </a:r>
            <a:endParaRPr lang="pt-BR" sz="2800" dirty="0"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b="1" u="sng" dirty="0" smtClean="0">
                <a:latin typeface="+mn-lt"/>
                <a:cs typeface="Times New Roman" pitchFamily="18" charset="0"/>
              </a:rPr>
              <a:t>deficiência no monitoramento e controle</a:t>
            </a:r>
            <a:r>
              <a:rPr lang="pt-BR" sz="2800" b="1" dirty="0" smtClean="0">
                <a:latin typeface="+mn-lt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b="1" u="sng" dirty="0" smtClean="0">
                <a:latin typeface="+mn-lt"/>
                <a:cs typeface="Times New Roman" pitchFamily="18" charset="0"/>
              </a:rPr>
              <a:t>ausência </a:t>
            </a:r>
            <a:r>
              <a:rPr lang="pt-BR" sz="2800" b="1" u="sng" dirty="0">
                <a:latin typeface="+mn-lt"/>
                <a:cs typeface="Times New Roman" pitchFamily="18" charset="0"/>
              </a:rPr>
              <a:t>de avaliação</a:t>
            </a:r>
            <a:r>
              <a:rPr lang="pt-BR" sz="2800" dirty="0">
                <a:latin typeface="+mn-lt"/>
                <a:cs typeface="Times New Roman" pitchFamily="18" charset="0"/>
              </a:rPr>
              <a:t> de resultados </a:t>
            </a:r>
            <a:r>
              <a:rPr lang="pt-BR" sz="2800" dirty="0" smtClean="0">
                <a:latin typeface="+mn-lt"/>
                <a:cs typeface="Times New Roman" pitchFamily="18" charset="0"/>
              </a:rPr>
              <a:t>alcançados.</a:t>
            </a:r>
            <a:endParaRPr lang="pt-BR" sz="2800" dirty="0">
              <a:latin typeface="+mn-lt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12160" y="6378504"/>
            <a:ext cx="313184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TCU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Acórdão nº 1.205/2014, Plenário. Rel. Raimundo Carreiro. DOU, 21 mai. 2014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884748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14253</TotalTime>
  <Words>2568</Words>
  <Application>Microsoft Office PowerPoint</Application>
  <PresentationFormat>Apresentação na tela (4:3)</PresentationFormat>
  <Paragraphs>338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Slide 1</vt:lpstr>
      <vt:lpstr>Slide 2</vt:lpstr>
      <vt:lpstr>Brasil  2013</vt:lpstr>
      <vt:lpstr>Slide 4</vt:lpstr>
      <vt:lpstr>Razão de Dependência  - população 65 anos ou mais sobre população em idade ativa (15-64)</vt:lpstr>
      <vt:lpstr>Slide 6</vt:lpstr>
      <vt:lpstr>Slide 7</vt:lpstr>
      <vt:lpstr>Slide 8</vt:lpstr>
      <vt:lpstr>Slide 9</vt:lpstr>
      <vt:lpstr>Slide 10</vt:lpstr>
      <vt:lpstr>Slide 11</vt:lpstr>
      <vt:lpstr>CONCEITO DE GOVERNANÇA</vt:lpstr>
      <vt:lpstr>Slide 13</vt:lpstr>
      <vt:lpstr>Slide 14</vt:lpstr>
      <vt:lpstr>Slide 15</vt:lpstr>
      <vt:lpstr>VÍDEO SOBRE GOVERNANÇA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TCU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LEONARDRG</dc:creator>
  <cp:lastModifiedBy>26216663</cp:lastModifiedBy>
  <cp:revision>1157</cp:revision>
  <cp:lastPrinted>2014-08-06T15:16:31Z</cp:lastPrinted>
  <dcterms:created xsi:type="dcterms:W3CDTF">2009-02-27T14:50:11Z</dcterms:created>
  <dcterms:modified xsi:type="dcterms:W3CDTF">2014-08-28T15:40:24Z</dcterms:modified>
</cp:coreProperties>
</file>