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10" autoAdjust="0"/>
  </p:normalViewPr>
  <p:slideViewPr>
    <p:cSldViewPr>
      <p:cViewPr varScale="1">
        <p:scale>
          <a:sx n="85" d="100"/>
          <a:sy n="85" d="100"/>
        </p:scale>
        <p:origin x="-22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AE209-7EC5-4D98-A5A7-74F6637F05E8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AF04BF2B-7EF8-40A7-9C17-8515DD3C9B72}">
      <dgm:prSet phldrT="[Text]"/>
      <dgm:spPr>
        <a:solidFill>
          <a:srgbClr val="1A4770"/>
        </a:solidFill>
      </dgm:spPr>
      <dgm:t>
        <a:bodyPr/>
        <a:lstStyle/>
        <a:p>
          <a:r>
            <a:rPr lang="en-US" b="1" dirty="0" err="1" smtClean="0"/>
            <a:t>Controles</a:t>
          </a:r>
          <a:r>
            <a:rPr lang="en-US" b="1" dirty="0" smtClean="0"/>
            <a:t> </a:t>
          </a:r>
          <a:r>
            <a:rPr lang="en-US" b="1" dirty="0" err="1" smtClean="0"/>
            <a:t>Internos</a:t>
          </a:r>
          <a:r>
            <a:rPr lang="en-US" b="1" dirty="0" smtClean="0"/>
            <a:t> </a:t>
          </a:r>
          <a:r>
            <a:rPr lang="en-US" b="1" dirty="0" err="1" smtClean="0"/>
            <a:t>baseados</a:t>
          </a:r>
          <a:r>
            <a:rPr lang="en-US" b="1" dirty="0" smtClean="0"/>
            <a:t> no </a:t>
          </a:r>
          <a:r>
            <a:rPr lang="en-US" b="1" dirty="0" err="1" smtClean="0"/>
            <a:t>risco</a:t>
          </a:r>
          <a:endParaRPr lang="en-US" b="1" dirty="0"/>
        </a:p>
      </dgm:t>
    </dgm:pt>
    <dgm:pt modelId="{D443999B-EE16-4BE2-988B-B94AF8C7A46B}" type="parTrans" cxnId="{7897061A-5DFD-4732-AAFD-359F02540A77}">
      <dgm:prSet/>
      <dgm:spPr/>
      <dgm:t>
        <a:bodyPr/>
        <a:lstStyle/>
        <a:p>
          <a:endParaRPr lang="en-US"/>
        </a:p>
      </dgm:t>
    </dgm:pt>
    <dgm:pt modelId="{3111DFEA-9A08-4044-BCDA-AAAE34A003DF}" type="sibTrans" cxnId="{7897061A-5DFD-4732-AAFD-359F02540A77}">
      <dgm:prSet/>
      <dgm:spPr/>
      <dgm:t>
        <a:bodyPr/>
        <a:lstStyle/>
        <a:p>
          <a:endParaRPr lang="en-US"/>
        </a:p>
      </dgm:t>
    </dgm:pt>
    <dgm:pt modelId="{A73FDB04-15EB-4655-92A4-E5E2EF0BF927}">
      <dgm:prSet phldrT="[Text]"/>
      <dgm:spPr>
        <a:solidFill>
          <a:srgbClr val="1A4770"/>
        </a:solidFill>
      </dgm:spPr>
      <dgm:t>
        <a:bodyPr/>
        <a:lstStyle/>
        <a:p>
          <a:r>
            <a:rPr lang="en-US" b="1" dirty="0" err="1" smtClean="0"/>
            <a:t>Auditorias</a:t>
          </a:r>
          <a:r>
            <a:rPr lang="en-US" b="1" dirty="0" smtClean="0"/>
            <a:t> – </a:t>
          </a:r>
          <a:r>
            <a:rPr lang="en-US" b="1" dirty="0" err="1" smtClean="0"/>
            <a:t>Internas</a:t>
          </a:r>
          <a:r>
            <a:rPr lang="en-US" b="1" dirty="0" smtClean="0"/>
            <a:t> e </a:t>
          </a:r>
          <a:r>
            <a:rPr lang="en-US" b="1" dirty="0" err="1" smtClean="0"/>
            <a:t>Externas</a:t>
          </a:r>
          <a:endParaRPr lang="en-US" b="1" dirty="0"/>
        </a:p>
      </dgm:t>
    </dgm:pt>
    <dgm:pt modelId="{C65FF1FE-A01D-4CC2-8001-0E25CEED0747}" type="parTrans" cxnId="{C295C200-4484-43AC-BF8A-725541816636}">
      <dgm:prSet/>
      <dgm:spPr/>
      <dgm:t>
        <a:bodyPr/>
        <a:lstStyle/>
        <a:p>
          <a:endParaRPr lang="en-US"/>
        </a:p>
      </dgm:t>
    </dgm:pt>
    <dgm:pt modelId="{6B4047D4-7B97-4410-B8C9-36EB2CCDA5AD}" type="sibTrans" cxnId="{C295C200-4484-43AC-BF8A-725541816636}">
      <dgm:prSet/>
      <dgm:spPr/>
      <dgm:t>
        <a:bodyPr/>
        <a:lstStyle/>
        <a:p>
          <a:endParaRPr lang="en-US"/>
        </a:p>
      </dgm:t>
    </dgm:pt>
    <dgm:pt modelId="{0E71049D-8E14-4449-9D9F-A6E031CBA0D6}">
      <dgm:prSet phldrT="[Text]" custT="1"/>
      <dgm:spPr>
        <a:solidFill>
          <a:srgbClr val="1A4770"/>
        </a:solidFill>
      </dgm:spPr>
      <dgm:t>
        <a:bodyPr/>
        <a:lstStyle/>
        <a:p>
          <a:r>
            <a:rPr lang="en-US" sz="1000" b="1" dirty="0" err="1" smtClean="0"/>
            <a:t>Transparência</a:t>
          </a:r>
          <a:endParaRPr lang="en-US" sz="1000" b="1" dirty="0" smtClean="0"/>
        </a:p>
        <a:p>
          <a:r>
            <a:rPr lang="en-US" sz="1000" b="1" dirty="0" smtClean="0"/>
            <a:t>e Accountability</a:t>
          </a:r>
          <a:endParaRPr lang="en-US" sz="1000" b="1" dirty="0"/>
        </a:p>
      </dgm:t>
    </dgm:pt>
    <dgm:pt modelId="{56266106-88F8-403C-BCB1-480833A1FA6C}" type="parTrans" cxnId="{CB5361D8-D80A-4429-9A55-4A8A118D1E49}">
      <dgm:prSet/>
      <dgm:spPr/>
      <dgm:t>
        <a:bodyPr/>
        <a:lstStyle/>
        <a:p>
          <a:endParaRPr lang="en-US"/>
        </a:p>
      </dgm:t>
    </dgm:pt>
    <dgm:pt modelId="{104B8FCF-5E28-45F8-A9A8-2CFD21D91229}" type="sibTrans" cxnId="{CB5361D8-D80A-4429-9A55-4A8A118D1E49}">
      <dgm:prSet/>
      <dgm:spPr/>
      <dgm:t>
        <a:bodyPr/>
        <a:lstStyle/>
        <a:p>
          <a:endParaRPr lang="en-US"/>
        </a:p>
      </dgm:t>
    </dgm:pt>
    <dgm:pt modelId="{0EC0E3C7-08B0-4A82-869A-4821D63D0146}" type="pres">
      <dgm:prSet presAssocID="{B9EAE209-7EC5-4D98-A5A7-74F6637F05E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D741559-EA45-49EB-A5A9-AC143CB53E4A}" type="pres">
      <dgm:prSet presAssocID="{AF04BF2B-7EF8-40A7-9C17-8515DD3C9B72}" presName="gear1" presStyleLbl="node1" presStyleIdx="0" presStyleCnt="3" custScaleX="91131" custScaleY="90418" custLinFactNeighborX="5979" custLinFactNeighborY="11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CA677-3204-40A2-8959-CA6A1A201CEB}" type="pres">
      <dgm:prSet presAssocID="{AF04BF2B-7EF8-40A7-9C17-8515DD3C9B72}" presName="gear1srcNode" presStyleLbl="node1" presStyleIdx="0" presStyleCnt="3"/>
      <dgm:spPr/>
      <dgm:t>
        <a:bodyPr/>
        <a:lstStyle/>
        <a:p>
          <a:endParaRPr lang="en-US"/>
        </a:p>
      </dgm:t>
    </dgm:pt>
    <dgm:pt modelId="{1E41858D-75CC-4062-8527-4EC9ABB5D3AD}" type="pres">
      <dgm:prSet presAssocID="{AF04BF2B-7EF8-40A7-9C17-8515DD3C9B72}" presName="gear1dstNode" presStyleLbl="node1" presStyleIdx="0" presStyleCnt="3"/>
      <dgm:spPr/>
      <dgm:t>
        <a:bodyPr/>
        <a:lstStyle/>
        <a:p>
          <a:endParaRPr lang="en-US"/>
        </a:p>
      </dgm:t>
    </dgm:pt>
    <dgm:pt modelId="{06A963B3-1488-445D-89F9-94FCF6FCD0BF}" type="pres">
      <dgm:prSet presAssocID="{A73FDB04-15EB-4655-92A4-E5E2EF0BF927}" presName="gear2" presStyleLbl="node1" presStyleIdx="1" presStyleCnt="3" custScaleX="121220" custScaleY="110233" custLinFactNeighborX="-12540" custLinFactNeighborY="7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4CECF-44A3-44D7-BE92-D1A66FD7D66D}" type="pres">
      <dgm:prSet presAssocID="{A73FDB04-15EB-4655-92A4-E5E2EF0BF927}" presName="gear2srcNode" presStyleLbl="node1" presStyleIdx="1" presStyleCnt="3"/>
      <dgm:spPr/>
      <dgm:t>
        <a:bodyPr/>
        <a:lstStyle/>
        <a:p>
          <a:endParaRPr lang="en-US"/>
        </a:p>
      </dgm:t>
    </dgm:pt>
    <dgm:pt modelId="{7342830E-155E-4BA8-ADB4-D8C888DD7AD9}" type="pres">
      <dgm:prSet presAssocID="{A73FDB04-15EB-4655-92A4-E5E2EF0BF927}" presName="gear2dstNode" presStyleLbl="node1" presStyleIdx="1" presStyleCnt="3"/>
      <dgm:spPr/>
      <dgm:t>
        <a:bodyPr/>
        <a:lstStyle/>
        <a:p>
          <a:endParaRPr lang="en-US"/>
        </a:p>
      </dgm:t>
    </dgm:pt>
    <dgm:pt modelId="{0697CF17-639C-4073-AE05-D69CD09A0B59}" type="pres">
      <dgm:prSet presAssocID="{0E71049D-8E14-4449-9D9F-A6E031CBA0D6}" presName="gear3" presStyleLbl="node1" presStyleIdx="2" presStyleCnt="3" custScaleX="119067" custScaleY="113821"/>
      <dgm:spPr/>
      <dgm:t>
        <a:bodyPr/>
        <a:lstStyle/>
        <a:p>
          <a:endParaRPr lang="en-US"/>
        </a:p>
      </dgm:t>
    </dgm:pt>
    <dgm:pt modelId="{7762E951-BD6A-4AA1-A487-DD29EF639AD1}" type="pres">
      <dgm:prSet presAssocID="{0E71049D-8E14-4449-9D9F-A6E031CBA0D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DBE1B-4034-4F10-846E-005948613016}" type="pres">
      <dgm:prSet presAssocID="{0E71049D-8E14-4449-9D9F-A6E031CBA0D6}" presName="gear3srcNode" presStyleLbl="node1" presStyleIdx="2" presStyleCnt="3"/>
      <dgm:spPr/>
      <dgm:t>
        <a:bodyPr/>
        <a:lstStyle/>
        <a:p>
          <a:endParaRPr lang="en-US"/>
        </a:p>
      </dgm:t>
    </dgm:pt>
    <dgm:pt modelId="{91FBC014-0A31-4A43-A3DC-B610AD520B6E}" type="pres">
      <dgm:prSet presAssocID="{0E71049D-8E14-4449-9D9F-A6E031CBA0D6}" presName="gear3dstNode" presStyleLbl="node1" presStyleIdx="2" presStyleCnt="3"/>
      <dgm:spPr/>
      <dgm:t>
        <a:bodyPr/>
        <a:lstStyle/>
        <a:p>
          <a:endParaRPr lang="en-US"/>
        </a:p>
      </dgm:t>
    </dgm:pt>
    <dgm:pt modelId="{921E1B7F-6704-42DA-8FE5-A8B47AE4E8A6}" type="pres">
      <dgm:prSet presAssocID="{3111DFEA-9A08-4044-BCDA-AAAE34A003DF}" presName="connector1" presStyleLbl="sibTrans2D1" presStyleIdx="0" presStyleCnt="3" custLinFactNeighborX="-6734" custLinFactNeighborY="2912"/>
      <dgm:spPr/>
      <dgm:t>
        <a:bodyPr/>
        <a:lstStyle/>
        <a:p>
          <a:endParaRPr lang="en-US"/>
        </a:p>
      </dgm:t>
    </dgm:pt>
    <dgm:pt modelId="{D46F8FFE-F19F-4FFA-A2ED-84CED4DEBA47}" type="pres">
      <dgm:prSet presAssocID="{6B4047D4-7B97-4410-B8C9-36EB2CCDA5AD}" presName="connector2" presStyleLbl="sibTrans2D1" presStyleIdx="1" presStyleCnt="3" custLinFactNeighborX="-18290" custLinFactNeighborY="5791"/>
      <dgm:spPr/>
      <dgm:t>
        <a:bodyPr/>
        <a:lstStyle/>
        <a:p>
          <a:endParaRPr lang="en-US"/>
        </a:p>
      </dgm:t>
    </dgm:pt>
    <dgm:pt modelId="{939DD4E7-566C-48A7-8A96-B6EFE783881F}" type="pres">
      <dgm:prSet presAssocID="{104B8FCF-5E28-45F8-A9A8-2CFD21D91229}" presName="connector3" presStyleLbl="sibTrans2D1" presStyleIdx="2" presStyleCnt="3" custLinFactNeighborX="-9769" custLinFactNeighborY="1856"/>
      <dgm:spPr/>
      <dgm:t>
        <a:bodyPr/>
        <a:lstStyle/>
        <a:p>
          <a:endParaRPr lang="en-US"/>
        </a:p>
      </dgm:t>
    </dgm:pt>
  </dgm:ptLst>
  <dgm:cxnLst>
    <dgm:cxn modelId="{3E34DBBB-37B5-4170-B856-FEDA60930895}" type="presOf" srcId="{6B4047D4-7B97-4410-B8C9-36EB2CCDA5AD}" destId="{D46F8FFE-F19F-4FFA-A2ED-84CED4DEBA47}" srcOrd="0" destOrd="0" presId="urn:microsoft.com/office/officeart/2005/8/layout/gear1"/>
    <dgm:cxn modelId="{7897061A-5DFD-4732-AAFD-359F02540A77}" srcId="{B9EAE209-7EC5-4D98-A5A7-74F6637F05E8}" destId="{AF04BF2B-7EF8-40A7-9C17-8515DD3C9B72}" srcOrd="0" destOrd="0" parTransId="{D443999B-EE16-4BE2-988B-B94AF8C7A46B}" sibTransId="{3111DFEA-9A08-4044-BCDA-AAAE34A003DF}"/>
    <dgm:cxn modelId="{6E9DC7C7-49DD-4E77-BAE0-31D7513F8891}" type="presOf" srcId="{0E71049D-8E14-4449-9D9F-A6E031CBA0D6}" destId="{7762E951-BD6A-4AA1-A487-DD29EF639AD1}" srcOrd="1" destOrd="0" presId="urn:microsoft.com/office/officeart/2005/8/layout/gear1"/>
    <dgm:cxn modelId="{1AEED1C1-9FB2-40FD-9444-44D23E45402D}" type="presOf" srcId="{A73FDB04-15EB-4655-92A4-E5E2EF0BF927}" destId="{7342830E-155E-4BA8-ADB4-D8C888DD7AD9}" srcOrd="2" destOrd="0" presId="urn:microsoft.com/office/officeart/2005/8/layout/gear1"/>
    <dgm:cxn modelId="{C295C200-4484-43AC-BF8A-725541816636}" srcId="{B9EAE209-7EC5-4D98-A5A7-74F6637F05E8}" destId="{A73FDB04-15EB-4655-92A4-E5E2EF0BF927}" srcOrd="1" destOrd="0" parTransId="{C65FF1FE-A01D-4CC2-8001-0E25CEED0747}" sibTransId="{6B4047D4-7B97-4410-B8C9-36EB2CCDA5AD}"/>
    <dgm:cxn modelId="{8B138444-0910-4ADF-9228-2ACE0CC6F1FC}" type="presOf" srcId="{A73FDB04-15EB-4655-92A4-E5E2EF0BF927}" destId="{4D54CECF-44A3-44D7-BE92-D1A66FD7D66D}" srcOrd="1" destOrd="0" presId="urn:microsoft.com/office/officeart/2005/8/layout/gear1"/>
    <dgm:cxn modelId="{84A6C00C-72A3-4993-8DF7-0D817FE11084}" type="presOf" srcId="{AF04BF2B-7EF8-40A7-9C17-8515DD3C9B72}" destId="{E2BCA677-3204-40A2-8959-CA6A1A201CEB}" srcOrd="1" destOrd="0" presId="urn:microsoft.com/office/officeart/2005/8/layout/gear1"/>
    <dgm:cxn modelId="{4741131C-7575-4162-9746-529D5D25633C}" type="presOf" srcId="{3111DFEA-9A08-4044-BCDA-AAAE34A003DF}" destId="{921E1B7F-6704-42DA-8FE5-A8B47AE4E8A6}" srcOrd="0" destOrd="0" presId="urn:microsoft.com/office/officeart/2005/8/layout/gear1"/>
    <dgm:cxn modelId="{CB5361D8-D80A-4429-9A55-4A8A118D1E49}" srcId="{B9EAE209-7EC5-4D98-A5A7-74F6637F05E8}" destId="{0E71049D-8E14-4449-9D9F-A6E031CBA0D6}" srcOrd="2" destOrd="0" parTransId="{56266106-88F8-403C-BCB1-480833A1FA6C}" sibTransId="{104B8FCF-5E28-45F8-A9A8-2CFD21D91229}"/>
    <dgm:cxn modelId="{2EC131CB-51F3-46FF-A1D6-D0C44FB3DBB8}" type="presOf" srcId="{0E71049D-8E14-4449-9D9F-A6E031CBA0D6}" destId="{91FBC014-0A31-4A43-A3DC-B610AD520B6E}" srcOrd="3" destOrd="0" presId="urn:microsoft.com/office/officeart/2005/8/layout/gear1"/>
    <dgm:cxn modelId="{A0EE867B-8491-4F67-A7E3-6D2278D94C08}" type="presOf" srcId="{104B8FCF-5E28-45F8-A9A8-2CFD21D91229}" destId="{939DD4E7-566C-48A7-8A96-B6EFE783881F}" srcOrd="0" destOrd="0" presId="urn:microsoft.com/office/officeart/2005/8/layout/gear1"/>
    <dgm:cxn modelId="{88E39874-EED7-463A-B9CB-319E9D5AD053}" type="presOf" srcId="{A73FDB04-15EB-4655-92A4-E5E2EF0BF927}" destId="{06A963B3-1488-445D-89F9-94FCF6FCD0BF}" srcOrd="0" destOrd="0" presId="urn:microsoft.com/office/officeart/2005/8/layout/gear1"/>
    <dgm:cxn modelId="{81C18CE3-34AE-4CE2-BEA1-A416095253C7}" type="presOf" srcId="{AF04BF2B-7EF8-40A7-9C17-8515DD3C9B72}" destId="{1E41858D-75CC-4062-8527-4EC9ABB5D3AD}" srcOrd="2" destOrd="0" presId="urn:microsoft.com/office/officeart/2005/8/layout/gear1"/>
    <dgm:cxn modelId="{BA44477B-5884-4DDE-A5D1-C5C06681F3FD}" type="presOf" srcId="{0E71049D-8E14-4449-9D9F-A6E031CBA0D6}" destId="{A0CDBE1B-4034-4F10-846E-005948613016}" srcOrd="2" destOrd="0" presId="urn:microsoft.com/office/officeart/2005/8/layout/gear1"/>
    <dgm:cxn modelId="{A08D2B26-354D-49D2-A40F-B395297275DE}" type="presOf" srcId="{AF04BF2B-7EF8-40A7-9C17-8515DD3C9B72}" destId="{FD741559-EA45-49EB-A5A9-AC143CB53E4A}" srcOrd="0" destOrd="0" presId="urn:microsoft.com/office/officeart/2005/8/layout/gear1"/>
    <dgm:cxn modelId="{EE6F9C2D-C5DF-4AF4-A392-71E49DB9F7C5}" type="presOf" srcId="{0E71049D-8E14-4449-9D9F-A6E031CBA0D6}" destId="{0697CF17-639C-4073-AE05-D69CD09A0B59}" srcOrd="0" destOrd="0" presId="urn:microsoft.com/office/officeart/2005/8/layout/gear1"/>
    <dgm:cxn modelId="{37D3DDF3-BABD-47A9-8102-05E8C71FAB4E}" type="presOf" srcId="{B9EAE209-7EC5-4D98-A5A7-74F6637F05E8}" destId="{0EC0E3C7-08B0-4A82-869A-4821D63D0146}" srcOrd="0" destOrd="0" presId="urn:microsoft.com/office/officeart/2005/8/layout/gear1"/>
    <dgm:cxn modelId="{901A0C74-5E23-4477-876C-8910481E3718}" type="presParOf" srcId="{0EC0E3C7-08B0-4A82-869A-4821D63D0146}" destId="{FD741559-EA45-49EB-A5A9-AC143CB53E4A}" srcOrd="0" destOrd="0" presId="urn:microsoft.com/office/officeart/2005/8/layout/gear1"/>
    <dgm:cxn modelId="{F39D229B-1E53-44A5-9983-8EACCA66FCB1}" type="presParOf" srcId="{0EC0E3C7-08B0-4A82-869A-4821D63D0146}" destId="{E2BCA677-3204-40A2-8959-CA6A1A201CEB}" srcOrd="1" destOrd="0" presId="urn:microsoft.com/office/officeart/2005/8/layout/gear1"/>
    <dgm:cxn modelId="{157E1473-C4E0-41E6-AE5A-1D6AF2CDA12E}" type="presParOf" srcId="{0EC0E3C7-08B0-4A82-869A-4821D63D0146}" destId="{1E41858D-75CC-4062-8527-4EC9ABB5D3AD}" srcOrd="2" destOrd="0" presId="urn:microsoft.com/office/officeart/2005/8/layout/gear1"/>
    <dgm:cxn modelId="{74AAA301-B4A5-4837-95EB-5D589B3FA061}" type="presParOf" srcId="{0EC0E3C7-08B0-4A82-869A-4821D63D0146}" destId="{06A963B3-1488-445D-89F9-94FCF6FCD0BF}" srcOrd="3" destOrd="0" presId="urn:microsoft.com/office/officeart/2005/8/layout/gear1"/>
    <dgm:cxn modelId="{555343C2-CB73-499A-B46E-B0697199A4ED}" type="presParOf" srcId="{0EC0E3C7-08B0-4A82-869A-4821D63D0146}" destId="{4D54CECF-44A3-44D7-BE92-D1A66FD7D66D}" srcOrd="4" destOrd="0" presId="urn:microsoft.com/office/officeart/2005/8/layout/gear1"/>
    <dgm:cxn modelId="{B76250B8-F3E6-4AF5-B432-476F18210642}" type="presParOf" srcId="{0EC0E3C7-08B0-4A82-869A-4821D63D0146}" destId="{7342830E-155E-4BA8-ADB4-D8C888DD7AD9}" srcOrd="5" destOrd="0" presId="urn:microsoft.com/office/officeart/2005/8/layout/gear1"/>
    <dgm:cxn modelId="{EB164D1A-AC2A-4513-AAAC-41D366E35ED3}" type="presParOf" srcId="{0EC0E3C7-08B0-4A82-869A-4821D63D0146}" destId="{0697CF17-639C-4073-AE05-D69CD09A0B59}" srcOrd="6" destOrd="0" presId="urn:microsoft.com/office/officeart/2005/8/layout/gear1"/>
    <dgm:cxn modelId="{653916E7-DB00-4BDE-B715-0F7A57EB5974}" type="presParOf" srcId="{0EC0E3C7-08B0-4A82-869A-4821D63D0146}" destId="{7762E951-BD6A-4AA1-A487-DD29EF639AD1}" srcOrd="7" destOrd="0" presId="urn:microsoft.com/office/officeart/2005/8/layout/gear1"/>
    <dgm:cxn modelId="{D8DA1330-3F97-4566-8674-BF350B3ADBB9}" type="presParOf" srcId="{0EC0E3C7-08B0-4A82-869A-4821D63D0146}" destId="{A0CDBE1B-4034-4F10-846E-005948613016}" srcOrd="8" destOrd="0" presId="urn:microsoft.com/office/officeart/2005/8/layout/gear1"/>
    <dgm:cxn modelId="{3CE82B4B-FDD8-4281-A09F-CE5292BCDEEC}" type="presParOf" srcId="{0EC0E3C7-08B0-4A82-869A-4821D63D0146}" destId="{91FBC014-0A31-4A43-A3DC-B610AD520B6E}" srcOrd="9" destOrd="0" presId="urn:microsoft.com/office/officeart/2005/8/layout/gear1"/>
    <dgm:cxn modelId="{EB85BB36-FFBE-4C1D-819A-836E64FB468A}" type="presParOf" srcId="{0EC0E3C7-08B0-4A82-869A-4821D63D0146}" destId="{921E1B7F-6704-42DA-8FE5-A8B47AE4E8A6}" srcOrd="10" destOrd="0" presId="urn:microsoft.com/office/officeart/2005/8/layout/gear1"/>
    <dgm:cxn modelId="{560054A9-C091-486B-9F0A-157537FCE50F}" type="presParOf" srcId="{0EC0E3C7-08B0-4A82-869A-4821D63D0146}" destId="{D46F8FFE-F19F-4FFA-A2ED-84CED4DEBA47}" srcOrd="11" destOrd="0" presId="urn:microsoft.com/office/officeart/2005/8/layout/gear1"/>
    <dgm:cxn modelId="{1A84B6ED-B815-40FB-B8A7-AEC0BBCBCB94}" type="presParOf" srcId="{0EC0E3C7-08B0-4A82-869A-4821D63D0146}" destId="{939DD4E7-566C-48A7-8A96-B6EFE783881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41559-EA45-49EB-A5A9-AC143CB53E4A}">
      <dsp:nvSpPr>
        <dsp:cNvPr id="0" name=""/>
        <dsp:cNvSpPr/>
      </dsp:nvSpPr>
      <dsp:spPr>
        <a:xfrm>
          <a:off x="1549048" y="1693062"/>
          <a:ext cx="1381417" cy="1503999"/>
        </a:xfrm>
        <a:prstGeom prst="gear9">
          <a:avLst/>
        </a:prstGeom>
        <a:solidFill>
          <a:srgbClr val="1A4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/>
            <a:t>Controles</a:t>
          </a:r>
          <a:r>
            <a:rPr lang="en-US" sz="1200" b="1" kern="1200" dirty="0" smtClean="0"/>
            <a:t> </a:t>
          </a:r>
          <a:r>
            <a:rPr lang="en-US" sz="1200" b="1" kern="1200" dirty="0" err="1" smtClean="0"/>
            <a:t>Internos</a:t>
          </a:r>
          <a:r>
            <a:rPr lang="en-US" sz="1200" b="1" kern="1200" dirty="0" smtClean="0"/>
            <a:t> </a:t>
          </a:r>
          <a:r>
            <a:rPr lang="en-US" sz="1200" b="1" kern="1200" dirty="0" err="1" smtClean="0"/>
            <a:t>baseados</a:t>
          </a:r>
          <a:r>
            <a:rPr lang="en-US" sz="1200" b="1" kern="1200" dirty="0" smtClean="0"/>
            <a:t> no </a:t>
          </a:r>
          <a:r>
            <a:rPr lang="en-US" sz="1200" b="1" kern="1200" dirty="0" err="1" smtClean="0"/>
            <a:t>risco</a:t>
          </a:r>
          <a:endParaRPr lang="en-US" sz="1200" b="1" kern="1200" dirty="0"/>
        </a:p>
      </dsp:txBody>
      <dsp:txXfrm>
        <a:off x="1549048" y="1693062"/>
        <a:ext cx="1381417" cy="1503999"/>
      </dsp:txXfrm>
    </dsp:sp>
    <dsp:sp modelId="{06A963B3-1488-445D-89F9-94FCF6FCD0BF}">
      <dsp:nvSpPr>
        <dsp:cNvPr id="0" name=""/>
        <dsp:cNvSpPr/>
      </dsp:nvSpPr>
      <dsp:spPr>
        <a:xfrm>
          <a:off x="143353" y="1235300"/>
          <a:ext cx="1466440" cy="1333526"/>
        </a:xfrm>
        <a:prstGeom prst="gear6">
          <a:avLst/>
        </a:prstGeom>
        <a:solidFill>
          <a:srgbClr val="1A4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/>
            <a:t>Auditorias</a:t>
          </a:r>
          <a:r>
            <a:rPr lang="en-US" sz="1200" b="1" kern="1200" dirty="0" smtClean="0"/>
            <a:t> – </a:t>
          </a:r>
          <a:r>
            <a:rPr lang="en-US" sz="1200" b="1" kern="1200" dirty="0" err="1" smtClean="0"/>
            <a:t>Internas</a:t>
          </a:r>
          <a:r>
            <a:rPr lang="en-US" sz="1200" b="1" kern="1200" dirty="0" smtClean="0"/>
            <a:t> e </a:t>
          </a:r>
          <a:r>
            <a:rPr lang="en-US" sz="1200" b="1" kern="1200" dirty="0" err="1" smtClean="0"/>
            <a:t>Externas</a:t>
          </a:r>
          <a:endParaRPr lang="en-US" sz="1200" b="1" kern="1200" dirty="0"/>
        </a:p>
      </dsp:txBody>
      <dsp:txXfrm>
        <a:off x="143353" y="1235300"/>
        <a:ext cx="1466440" cy="1333526"/>
      </dsp:txXfrm>
    </dsp:sp>
    <dsp:sp modelId="{0697CF17-639C-4073-AE05-D69CD09A0B59}">
      <dsp:nvSpPr>
        <dsp:cNvPr id="0" name=""/>
        <dsp:cNvSpPr/>
      </dsp:nvSpPr>
      <dsp:spPr>
        <a:xfrm rot="20700000">
          <a:off x="976602" y="296685"/>
          <a:ext cx="1434052" cy="1326352"/>
        </a:xfrm>
        <a:prstGeom prst="gear6">
          <a:avLst/>
        </a:prstGeom>
        <a:solidFill>
          <a:srgbClr val="1A4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/>
            <a:t>Transparência</a:t>
          </a:r>
          <a:endParaRPr lang="en-US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e Accountability</a:t>
          </a:r>
          <a:endParaRPr lang="en-US" sz="1000" b="1" kern="1200" dirty="0"/>
        </a:p>
      </dsp:txBody>
      <dsp:txXfrm>
        <a:off x="1297519" y="581205"/>
        <a:ext cx="792216" cy="757312"/>
      </dsp:txXfrm>
    </dsp:sp>
    <dsp:sp modelId="{921E1B7F-6704-42DA-8FE5-A8B47AE4E8A6}">
      <dsp:nvSpPr>
        <dsp:cNvPr id="0" name=""/>
        <dsp:cNvSpPr/>
      </dsp:nvSpPr>
      <dsp:spPr>
        <a:xfrm>
          <a:off x="1107515" y="1412945"/>
          <a:ext cx="2129132" cy="2129132"/>
        </a:xfrm>
        <a:prstGeom prst="circularArrow">
          <a:avLst>
            <a:gd name="adj1" fmla="val 4687"/>
            <a:gd name="adj2" fmla="val 299029"/>
            <a:gd name="adj3" fmla="val 2479752"/>
            <a:gd name="adj4" fmla="val 1594207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F8FFE-F19F-4FFA-A2ED-84CED4DEBA47}">
      <dsp:nvSpPr>
        <dsp:cNvPr id="0" name=""/>
        <dsp:cNvSpPr/>
      </dsp:nvSpPr>
      <dsp:spPr>
        <a:xfrm>
          <a:off x="-73771" y="1028745"/>
          <a:ext cx="1546947" cy="154694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DD4E7-566C-48A7-8A96-B6EFE783881F}">
      <dsp:nvSpPr>
        <dsp:cNvPr id="0" name=""/>
        <dsp:cNvSpPr/>
      </dsp:nvSpPr>
      <dsp:spPr>
        <a:xfrm>
          <a:off x="663872" y="143569"/>
          <a:ext cx="1667921" cy="166792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5D02B-898D-46B5-824A-34D59B18528B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3571D-5212-4F1E-9EB4-E4028C12B03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0849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C0FE8-250F-491C-AF48-927C86BAAAC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F15767-7459-443B-B3E8-4704A5CECE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009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4933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833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15767-7459-443B-B3E8-4704A5CECE8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54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2857-C5E0-47C6-B4CD-9271A118BFBF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D100F-3EEB-4FFD-A1A1-7B89477B4F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9DD6A-9508-454A-9F57-08DB6CED3506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D7B62-CBB1-4B06-8DD0-FAB4459678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020ED-0FCB-4F8F-8A1C-87C3AA762B96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ED49-EF55-44FC-915E-ECD8676DBD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24103-1FFC-423A-9175-48F0EA16E850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43C7-73D8-4233-BE19-E5EEE13D53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8DA7D-C034-4F75-943D-EB99D66E0117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F15D-9909-4F2B-B0D4-06937A517C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26C75-A566-4AF5-B4AD-770588A82F8E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F2FD-5E9A-4439-80FC-108060FE3B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014B1-5EB8-4E76-A25A-9DA96F53C6B1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914F9-3E53-431C-8420-CD62743475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7D81B-1DDA-4024-931C-1AF78A61D53A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F1E6-60D1-4CBB-92BE-B44D2CEDCD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61F9-396C-4217-ADAD-268B070F087D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E27E-22FC-4DB5-BC21-B911466832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E4DC-1D9D-44F5-A740-59328E0F0838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24A37-3458-46D3-84C4-593533E06E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75BD7-C555-4F41-80B7-AE642FF09407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525F-6337-4F78-9320-6734068FF1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3E7531-5C60-475B-A3EB-AE7E681C5E6F}" type="datetime1">
              <a:rPr lang="pt-BR" smtClean="0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0E8B8-D384-4F1A-9FA1-F2E04C7775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b="1" dirty="0">
                <a:solidFill>
                  <a:schemeClr val="accent1">
                    <a:lumMod val="75000"/>
                  </a:schemeClr>
                </a:solidFill>
              </a:rPr>
              <a:t>Articulação internacional por controle e transparência</a:t>
            </a:r>
            <a:endParaRPr lang="pt-BR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403648" y="5458969"/>
            <a:ext cx="3456384" cy="864096"/>
          </a:xfrm>
        </p:spPr>
        <p:txBody>
          <a:bodyPr rtlCol="0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Maria João </a:t>
            </a: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Kaizeler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Especialista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em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Gerenciamento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Financeiro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Banco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Mundial - </a:t>
            </a:r>
            <a:r>
              <a:rPr lang="en-US" sz="1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Brasil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1424" y="5773498"/>
            <a:ext cx="2133600" cy="365125"/>
          </a:xfrm>
        </p:spPr>
        <p:txBody>
          <a:bodyPr/>
          <a:lstStyle/>
          <a:p>
            <a:pPr>
              <a:defRPr/>
            </a:pPr>
            <a:fld id="{F30D100F-3EEB-4FFD-A1A1-7B89477B4F9E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Mecanismos para Fortalecimento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Atividade  no Plano de aquisições dos Projetos (Ex. IL Espírito Santo)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Componentes  ou Subcomponentes  de Assistência técnica (Ex. </a:t>
            </a:r>
            <a:r>
              <a:rPr lang="pt-BR" sz="1800" dirty="0" err="1" smtClean="0">
                <a:solidFill>
                  <a:srgbClr val="0070C0"/>
                </a:solidFill>
              </a:rPr>
              <a:t>SWAp</a:t>
            </a:r>
            <a:r>
              <a:rPr lang="pt-BR" sz="1800" dirty="0" smtClean="0">
                <a:solidFill>
                  <a:srgbClr val="0070C0"/>
                </a:solidFill>
              </a:rPr>
              <a:t> Paraná)</a:t>
            </a:r>
            <a:endParaRPr lang="pt-BR" dirty="0"/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Condições de Desembolso nas Operações estruturais (</a:t>
            </a:r>
            <a:r>
              <a:rPr lang="pt-BR" sz="1800" dirty="0" err="1" smtClean="0">
                <a:solidFill>
                  <a:srgbClr val="0070C0"/>
                </a:solidFill>
              </a:rPr>
              <a:t>DPLs</a:t>
            </a:r>
            <a:r>
              <a:rPr lang="pt-BR" sz="1800" dirty="0" smtClean="0">
                <a:solidFill>
                  <a:srgbClr val="0070C0"/>
                </a:solidFill>
              </a:rPr>
              <a:t>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Resultados a alcançar nos </a:t>
            </a:r>
            <a:r>
              <a:rPr lang="pt-BR" sz="1800" dirty="0" err="1" smtClean="0">
                <a:solidFill>
                  <a:srgbClr val="0070C0"/>
                </a:solidFill>
              </a:rPr>
              <a:t>PforR</a:t>
            </a:r>
            <a:r>
              <a:rPr lang="pt-BR" sz="1800" dirty="0" smtClean="0">
                <a:solidFill>
                  <a:srgbClr val="0070C0"/>
                </a:solidFill>
              </a:rPr>
              <a:t> (Ceará </a:t>
            </a:r>
            <a:r>
              <a:rPr lang="pt-BR" sz="1800" dirty="0" err="1" smtClean="0">
                <a:solidFill>
                  <a:srgbClr val="0070C0"/>
                </a:solidFill>
              </a:rPr>
              <a:t>PforR</a:t>
            </a:r>
            <a:r>
              <a:rPr lang="pt-BR" sz="1800" dirty="0" smtClean="0">
                <a:solidFill>
                  <a:srgbClr val="0070C0"/>
                </a:solidFill>
              </a:rPr>
              <a:t>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Projetos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Seminário/Conferência Anual (Foz do Iguaçu)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C4D “</a:t>
            </a:r>
            <a:r>
              <a:rPr lang="pt-BR" sz="1800" dirty="0" err="1" smtClean="0">
                <a:solidFill>
                  <a:srgbClr val="0070C0"/>
                </a:solidFill>
              </a:rPr>
              <a:t>strenghtening</a:t>
            </a:r>
            <a:r>
              <a:rPr lang="pt-BR" sz="1800" dirty="0" smtClean="0">
                <a:solidFill>
                  <a:srgbClr val="0070C0"/>
                </a:solidFill>
              </a:rPr>
              <a:t> </a:t>
            </a:r>
            <a:r>
              <a:rPr lang="pt-BR" sz="1800" dirty="0" err="1" smtClean="0">
                <a:solidFill>
                  <a:srgbClr val="0070C0"/>
                </a:solidFill>
              </a:rPr>
              <a:t>Internal</a:t>
            </a:r>
            <a:r>
              <a:rPr lang="pt-BR" sz="1800" dirty="0" smtClean="0">
                <a:solidFill>
                  <a:srgbClr val="0070C0"/>
                </a:solidFill>
              </a:rPr>
              <a:t> </a:t>
            </a:r>
            <a:r>
              <a:rPr lang="pt-BR" sz="1800" dirty="0" err="1" smtClean="0">
                <a:solidFill>
                  <a:srgbClr val="0070C0"/>
                </a:solidFill>
              </a:rPr>
              <a:t>control</a:t>
            </a:r>
            <a:r>
              <a:rPr lang="pt-BR" sz="1800" dirty="0" smtClean="0">
                <a:solidFill>
                  <a:srgbClr val="0070C0"/>
                </a:solidFill>
              </a:rPr>
              <a:t> </a:t>
            </a:r>
            <a:r>
              <a:rPr lang="pt-BR" sz="1800" dirty="0" err="1" smtClean="0">
                <a:solidFill>
                  <a:srgbClr val="0070C0"/>
                </a:solidFill>
              </a:rPr>
              <a:t>environment</a:t>
            </a:r>
            <a:r>
              <a:rPr lang="pt-BR" sz="1800" dirty="0" smtClean="0">
                <a:solidFill>
                  <a:srgbClr val="0070C0"/>
                </a:solidFill>
              </a:rPr>
              <a:t> in </a:t>
            </a:r>
            <a:r>
              <a:rPr lang="pt-BR" sz="1800" dirty="0" err="1" smtClean="0">
                <a:solidFill>
                  <a:srgbClr val="0070C0"/>
                </a:solidFill>
              </a:rPr>
              <a:t>Brazil</a:t>
            </a:r>
            <a:r>
              <a:rPr lang="pt-BR" sz="1800" dirty="0" smtClean="0">
                <a:solidFill>
                  <a:srgbClr val="0070C0"/>
                </a:solidFill>
              </a:rPr>
              <a:t>”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endParaRPr lang="pt-BR" sz="1800" dirty="0" smtClean="0">
              <a:solidFill>
                <a:srgbClr val="0070C0"/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3247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Ações possíveis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Diagnóstico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Capacitação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Desenvolvimento de manuais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Troca de experiências e de conhecimentos</a:t>
            </a:r>
            <a:endParaRPr lang="pt-BR" dirty="0"/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Modernização de sistemas de TI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Implementação de normas internacionais de auditoria interna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endParaRPr lang="pt-BR" sz="1800" dirty="0" smtClean="0">
              <a:solidFill>
                <a:srgbClr val="0070C0"/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2048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Inputs do BM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  <a:defRPr sz="1800">
                <a:uFillTx/>
              </a:defRPr>
            </a:pPr>
            <a:r>
              <a:rPr lang="pt-BR" sz="1800" dirty="0">
                <a:solidFill>
                  <a:srgbClr val="0070C0"/>
                </a:solidFill>
              </a:rPr>
              <a:t>189 membros = Alcance Global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  <a:defRPr sz="1800">
                <a:uFillTx/>
              </a:defRPr>
            </a:pPr>
            <a:r>
              <a:rPr lang="pt-BR" sz="1800" dirty="0">
                <a:solidFill>
                  <a:srgbClr val="0070C0"/>
                </a:solidFill>
              </a:rPr>
              <a:t>Agente de propagação de conhecimentos e de boas práticas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  <a:defRPr sz="1800">
                <a:uFillTx/>
              </a:defRPr>
            </a:pPr>
            <a:r>
              <a:rPr lang="pt-BR" sz="1800" dirty="0">
                <a:solidFill>
                  <a:srgbClr val="0070C0"/>
                </a:solidFill>
              </a:rPr>
              <a:t>Busca soluções aos desafios comuns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  <a:defRPr sz="1800">
                <a:uFillTx/>
              </a:defRPr>
            </a:pPr>
            <a:r>
              <a:rPr lang="pt-BR" sz="1800" dirty="0" smtClean="0">
                <a:solidFill>
                  <a:srgbClr val="0070C0"/>
                </a:solidFill>
              </a:rPr>
              <a:t>Trazer experiências </a:t>
            </a:r>
            <a:r>
              <a:rPr lang="pt-BR" sz="1800" dirty="0">
                <a:solidFill>
                  <a:srgbClr val="0070C0"/>
                </a:solidFill>
              </a:rPr>
              <a:t>internacionais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  <a:defRPr sz="1800">
                <a:uFillTx/>
              </a:defRPr>
            </a:pPr>
            <a:r>
              <a:rPr lang="pt-BR" sz="1800" dirty="0">
                <a:solidFill>
                  <a:srgbClr val="0070C0"/>
                </a:solidFill>
              </a:rPr>
              <a:t>Aproximação com o IIA (produtos de conhecimento)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endParaRPr lang="pt-BR" sz="1800" dirty="0" smtClean="0">
              <a:solidFill>
                <a:srgbClr val="0070C0"/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42505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521404" y="2912170"/>
            <a:ext cx="4121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OBRIGADA 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 bwMode="auto">
          <a:xfrm>
            <a:off x="1403648" y="5517232"/>
            <a:ext cx="3456384" cy="64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Maria João 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Kaizeler</a:t>
            </a:r>
            <a:endParaRPr lang="en-US" sz="1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mkaizeler@worldbank.org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41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Grupo Banco Mundial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0" y="1181101"/>
            <a:ext cx="9144000" cy="4827436"/>
            <a:chOff x="0" y="1600200"/>
            <a:chExt cx="9144000" cy="5105400"/>
          </a:xfrm>
        </p:grpSpPr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209800" y="1600200"/>
              <a:ext cx="2216150" cy="2133600"/>
              <a:chOff x="1392" y="1008"/>
              <a:chExt cx="1396" cy="1344"/>
            </a:xfrm>
          </p:grpSpPr>
          <p:grpSp>
            <p:nvGrpSpPr>
              <p:cNvPr id="30" name="Group 15"/>
              <p:cNvGrpSpPr>
                <a:grpSpLocks/>
              </p:cNvGrpSpPr>
              <p:nvPr/>
            </p:nvGrpSpPr>
            <p:grpSpPr bwMode="auto">
              <a:xfrm>
                <a:off x="1392" y="1392"/>
                <a:ext cx="1392" cy="903"/>
                <a:chOff x="1392" y="1392"/>
                <a:chExt cx="1392" cy="903"/>
              </a:xfrm>
            </p:grpSpPr>
            <p:sp>
              <p:nvSpPr>
                <p:cNvPr id="32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392" y="2064"/>
                  <a:ext cx="139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b="1" dirty="0">
                      <a:solidFill>
                        <a:srgbClr val="0070C0"/>
                      </a:solidFill>
                    </a:rPr>
                    <a:t>Banco Mundial</a:t>
                  </a:r>
                  <a:endParaRPr lang="pt-B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33" name="Picture 3" descr="WBLogo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737" y="1392"/>
                  <a:ext cx="663" cy="663"/>
                </a:xfrm>
                <a:prstGeom prst="rect">
                  <a:avLst/>
                </a:prstGeom>
                <a:noFill/>
                <a:effectLst/>
              </p:spPr>
            </p:pic>
          </p:grpSp>
          <p:sp>
            <p:nvSpPr>
              <p:cNvPr id="31" name="AutoShape 5"/>
              <p:cNvSpPr>
                <a:spLocks/>
              </p:cNvSpPr>
              <p:nvPr/>
            </p:nvSpPr>
            <p:spPr bwMode="auto">
              <a:xfrm rot="10800000">
                <a:off x="2592" y="1008"/>
                <a:ext cx="196" cy="1344"/>
              </a:xfrm>
              <a:prstGeom prst="rightBrace">
                <a:avLst>
                  <a:gd name="adj1" fmla="val 57143"/>
                  <a:gd name="adj2" fmla="val 50000"/>
                </a:avLst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0" y="2057400"/>
              <a:ext cx="2368550" cy="4648200"/>
              <a:chOff x="0" y="1296"/>
              <a:chExt cx="1492" cy="2928"/>
            </a:xfrm>
          </p:grpSpPr>
          <p:grpSp>
            <p:nvGrpSpPr>
              <p:cNvPr id="26" name="Group 48"/>
              <p:cNvGrpSpPr>
                <a:grpSpLocks/>
              </p:cNvGrpSpPr>
              <p:nvPr/>
            </p:nvGrpSpPr>
            <p:grpSpPr bwMode="auto">
              <a:xfrm>
                <a:off x="0" y="2130"/>
                <a:ext cx="1392" cy="1086"/>
                <a:chOff x="288" y="3042"/>
                <a:chExt cx="1392" cy="1086"/>
              </a:xfrm>
            </p:grpSpPr>
            <p:pic>
              <p:nvPicPr>
                <p:cNvPr id="28" name="Picture 25" descr="WBLogo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33" y="3042"/>
                  <a:ext cx="663" cy="663"/>
                </a:xfrm>
                <a:prstGeom prst="rect">
                  <a:avLst/>
                </a:prstGeom>
                <a:noFill/>
                <a:effectLst/>
              </p:spPr>
            </p:pic>
            <p:sp>
              <p:nvSpPr>
                <p:cNvPr id="2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88" y="3724"/>
                  <a:ext cx="1392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b="1" dirty="0">
                      <a:solidFill>
                        <a:srgbClr val="0070C0"/>
                      </a:solidFill>
                    </a:rPr>
                    <a:t>Grupo</a:t>
                  </a:r>
                  <a:br>
                    <a:rPr lang="pt-BR" b="1" dirty="0">
                      <a:solidFill>
                        <a:srgbClr val="0070C0"/>
                      </a:solidFill>
                    </a:rPr>
                  </a:br>
                  <a:r>
                    <a:rPr lang="pt-BR" b="1" dirty="0">
                      <a:solidFill>
                        <a:srgbClr val="0070C0"/>
                      </a:solidFill>
                    </a:rPr>
                    <a:t>Banco Mundial</a:t>
                  </a:r>
                  <a:endParaRPr lang="pt-B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27" name="AutoShape 6"/>
              <p:cNvSpPr>
                <a:spLocks/>
              </p:cNvSpPr>
              <p:nvPr/>
            </p:nvSpPr>
            <p:spPr bwMode="auto">
              <a:xfrm rot="10800000">
                <a:off x="1296" y="1296"/>
                <a:ext cx="196" cy="2928"/>
              </a:xfrm>
              <a:prstGeom prst="rightBrace">
                <a:avLst>
                  <a:gd name="adj1" fmla="val 124490"/>
                  <a:gd name="adj2" fmla="val 50000"/>
                </a:avLst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4495800" y="1828801"/>
              <a:ext cx="4495800" cy="1938339"/>
              <a:chOff x="2832" y="1152"/>
              <a:chExt cx="2832" cy="1221"/>
            </a:xfrm>
          </p:grpSpPr>
          <p:grpSp>
            <p:nvGrpSpPr>
              <p:cNvPr id="20" name="Group 24"/>
              <p:cNvGrpSpPr>
                <a:grpSpLocks/>
              </p:cNvGrpSpPr>
              <p:nvPr/>
            </p:nvGrpSpPr>
            <p:grpSpPr bwMode="auto">
              <a:xfrm>
                <a:off x="2832" y="1152"/>
                <a:ext cx="2832" cy="621"/>
                <a:chOff x="2832" y="1152"/>
                <a:chExt cx="2832" cy="621"/>
              </a:xfrm>
            </p:grpSpPr>
            <p:sp>
              <p:nvSpPr>
                <p:cNvPr id="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408" y="1172"/>
                  <a:ext cx="2256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sz="1400" b="1" dirty="0">
                      <a:solidFill>
                        <a:srgbClr val="0070C0"/>
                      </a:solidFill>
                    </a:rPr>
                    <a:t>Banco Internacional para a Reconstrução e Desenvolvimento - </a:t>
                  </a:r>
                  <a:r>
                    <a:rPr lang="pt-BR" sz="1400" b="1" dirty="0" smtClean="0">
                      <a:solidFill>
                        <a:srgbClr val="0070C0"/>
                      </a:solidFill>
                    </a:rPr>
                    <a:t>Bird, 187 </a:t>
                  </a:r>
                  <a:r>
                    <a:rPr lang="pt-BR" sz="1400" b="1" dirty="0">
                      <a:solidFill>
                        <a:srgbClr val="0070C0"/>
                      </a:solidFill>
                    </a:rPr>
                    <a:t>membros</a:t>
                  </a:r>
                  <a:br>
                    <a:rPr lang="pt-BR" sz="1400" b="1" dirty="0">
                      <a:solidFill>
                        <a:srgbClr val="0070C0"/>
                      </a:solidFill>
                    </a:rPr>
                  </a:br>
                  <a:r>
                    <a:rPr lang="pt-BR" sz="1400" b="1" dirty="0">
                      <a:solidFill>
                        <a:srgbClr val="0070C0"/>
                      </a:solidFill>
                    </a:rPr>
                    <a:t>Início das operações: 1946</a:t>
                  </a:r>
                  <a:endParaRPr lang="pt-BR" sz="1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25" name="Picture 19" descr="IBRD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832" y="1152"/>
                  <a:ext cx="480" cy="480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21" name="Group 25"/>
              <p:cNvGrpSpPr>
                <a:grpSpLocks/>
              </p:cNvGrpSpPr>
              <p:nvPr/>
            </p:nvGrpSpPr>
            <p:grpSpPr bwMode="auto">
              <a:xfrm>
                <a:off x="2832" y="1885"/>
                <a:ext cx="2688" cy="488"/>
                <a:chOff x="2832" y="1885"/>
                <a:chExt cx="2688" cy="488"/>
              </a:xfrm>
            </p:grpSpPr>
            <p:sp>
              <p:nvSpPr>
                <p:cNvPr id="2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408" y="1897"/>
                  <a:ext cx="2112" cy="4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sz="1400" b="1" dirty="0">
                      <a:solidFill>
                        <a:srgbClr val="0070C0"/>
                      </a:solidFill>
                    </a:rPr>
                    <a:t>Associação Internacional para o Desenvolvimento - AID, </a:t>
                  </a:r>
                  <a:r>
                    <a:rPr lang="pt-BR" sz="1400" b="1" dirty="0" smtClean="0">
                      <a:solidFill>
                        <a:srgbClr val="0070C0"/>
                      </a:solidFill>
                    </a:rPr>
                    <a:t>170 </a:t>
                  </a:r>
                  <a:r>
                    <a:rPr lang="pt-BR" sz="1400" b="1" dirty="0">
                      <a:solidFill>
                        <a:srgbClr val="0070C0"/>
                      </a:solidFill>
                    </a:rPr>
                    <a:t>membros</a:t>
                  </a:r>
                  <a:br>
                    <a:rPr lang="pt-BR" sz="1400" b="1" dirty="0">
                      <a:solidFill>
                        <a:srgbClr val="0070C0"/>
                      </a:solidFill>
                    </a:rPr>
                  </a:br>
                  <a:r>
                    <a:rPr lang="pt-BR" sz="1400" b="1" dirty="0">
                      <a:solidFill>
                        <a:srgbClr val="0070C0"/>
                      </a:solidFill>
                    </a:rPr>
                    <a:t>Fundação: 1960</a:t>
                  </a:r>
                  <a:endParaRPr lang="pt-B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23" name="Picture 21" descr="e-ida-e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832" y="1885"/>
                  <a:ext cx="528" cy="488"/>
                </a:xfrm>
                <a:prstGeom prst="rect">
                  <a:avLst/>
                </a:prstGeom>
                <a:noFill/>
              </p:spPr>
            </p:pic>
          </p:grp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819400" y="4038600"/>
              <a:ext cx="6324600" cy="2590800"/>
              <a:chOff x="1776" y="2544"/>
              <a:chExt cx="3984" cy="1632"/>
            </a:xfrm>
          </p:grpSpPr>
          <p:grpSp>
            <p:nvGrpSpPr>
              <p:cNvPr id="11" name="Group 26"/>
              <p:cNvGrpSpPr>
                <a:grpSpLocks/>
              </p:cNvGrpSpPr>
              <p:nvPr/>
            </p:nvGrpSpPr>
            <p:grpSpPr bwMode="auto">
              <a:xfrm>
                <a:off x="1776" y="2544"/>
                <a:ext cx="3888" cy="488"/>
                <a:chOff x="1776" y="2544"/>
                <a:chExt cx="3888" cy="488"/>
              </a:xfrm>
            </p:grpSpPr>
            <p:sp>
              <p:nvSpPr>
                <p:cNvPr id="1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00" y="2602"/>
                  <a:ext cx="3264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sz="1400" b="1" dirty="0">
                      <a:solidFill>
                        <a:srgbClr val="0070C0"/>
                      </a:solidFill>
                    </a:rPr>
                    <a:t>Corporação Financeira Internacional – IFC</a:t>
                  </a:r>
                  <a:br>
                    <a:rPr lang="pt-BR" sz="1400" b="1" dirty="0">
                      <a:solidFill>
                        <a:srgbClr val="0070C0"/>
                      </a:solidFill>
                    </a:rPr>
                  </a:br>
                  <a:r>
                    <a:rPr lang="pt-BR" sz="1400" b="1" dirty="0">
                      <a:solidFill>
                        <a:srgbClr val="0070C0"/>
                      </a:solidFill>
                    </a:rPr>
                    <a:t>Fundação: 1956, </a:t>
                  </a:r>
                  <a:r>
                    <a:rPr lang="pt-BR" sz="1400" b="1" dirty="0" smtClean="0">
                      <a:solidFill>
                        <a:srgbClr val="0070C0"/>
                      </a:solidFill>
                    </a:rPr>
                    <a:t>182 </a:t>
                  </a:r>
                  <a:r>
                    <a:rPr lang="pt-BR" sz="1400" b="1" dirty="0">
                      <a:solidFill>
                        <a:srgbClr val="0070C0"/>
                      </a:solidFill>
                    </a:rPr>
                    <a:t>membros</a:t>
                  </a:r>
                  <a:endParaRPr lang="pt-BR" sz="16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19" name="Picture 20" descr="e-ifc-e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1776" y="2544"/>
                  <a:ext cx="528" cy="488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" name="Group 27"/>
              <p:cNvGrpSpPr>
                <a:grpSpLocks/>
              </p:cNvGrpSpPr>
              <p:nvPr/>
            </p:nvGrpSpPr>
            <p:grpSpPr bwMode="auto">
              <a:xfrm>
                <a:off x="1776" y="3072"/>
                <a:ext cx="3984" cy="528"/>
                <a:chOff x="1776" y="3072"/>
                <a:chExt cx="3984" cy="528"/>
              </a:xfrm>
            </p:grpSpPr>
            <p:sp>
              <p:nvSpPr>
                <p:cNvPr id="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00" y="3178"/>
                  <a:ext cx="3360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sz="1400" b="1" dirty="0">
                      <a:solidFill>
                        <a:srgbClr val="0070C0"/>
                      </a:solidFill>
                    </a:rPr>
                    <a:t>Agência Multilateral de Garantia de Investimentos – AMGI Fundação: 1988, </a:t>
                  </a:r>
                  <a:r>
                    <a:rPr lang="pt-BR" sz="1400" b="1" dirty="0" smtClean="0">
                      <a:solidFill>
                        <a:srgbClr val="0070C0"/>
                      </a:solidFill>
                    </a:rPr>
                    <a:t>175 </a:t>
                  </a:r>
                  <a:r>
                    <a:rPr lang="pt-BR" sz="1400" b="1" dirty="0">
                      <a:solidFill>
                        <a:srgbClr val="0070C0"/>
                      </a:solidFill>
                    </a:rPr>
                    <a:t>membros</a:t>
                  </a:r>
                  <a:endParaRPr lang="pt-B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17" name="Picture 22" descr="E-MIGA-E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1776" y="3072"/>
                  <a:ext cx="528" cy="528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3" name="Group 28"/>
              <p:cNvGrpSpPr>
                <a:grpSpLocks/>
              </p:cNvGrpSpPr>
              <p:nvPr/>
            </p:nvGrpSpPr>
            <p:grpSpPr bwMode="auto">
              <a:xfrm>
                <a:off x="1776" y="3648"/>
                <a:ext cx="3984" cy="528"/>
                <a:chOff x="1776" y="3648"/>
                <a:chExt cx="3984" cy="528"/>
              </a:xfrm>
            </p:grpSpPr>
            <p:sp>
              <p:nvSpPr>
                <p:cNvPr id="14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00" y="3668"/>
                  <a:ext cx="3360" cy="4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Clr>
                      <a:schemeClr val="accent2"/>
                    </a:buClr>
                    <a:buFont typeface="Wingdings" pitchFamily="2" charset="2"/>
                    <a:buNone/>
                  </a:pPr>
                  <a:r>
                    <a:rPr lang="pt-BR" sz="1400" b="1" dirty="0">
                      <a:solidFill>
                        <a:srgbClr val="0070C0"/>
                      </a:solidFill>
                    </a:rPr>
                    <a:t>Centro Internacional para Acerto de Disputas de Investimento - CIADI, </a:t>
                  </a:r>
                  <a:r>
                    <a:rPr lang="pt-BR" sz="1400" b="1" dirty="0" smtClean="0">
                      <a:solidFill>
                        <a:srgbClr val="0070C0"/>
                      </a:solidFill>
                    </a:rPr>
                    <a:t>147 </a:t>
                  </a:r>
                  <a:r>
                    <a:rPr lang="pt-BR" sz="1400" b="1" dirty="0">
                      <a:solidFill>
                        <a:srgbClr val="0070C0"/>
                      </a:solidFill>
                    </a:rPr>
                    <a:t>membros</a:t>
                  </a:r>
                  <a:br>
                    <a:rPr lang="pt-BR" sz="1400" b="1" dirty="0">
                      <a:solidFill>
                        <a:srgbClr val="0070C0"/>
                      </a:solidFill>
                    </a:rPr>
                  </a:br>
                  <a:r>
                    <a:rPr lang="pt-BR" sz="1400" b="1" dirty="0">
                      <a:solidFill>
                        <a:srgbClr val="0070C0"/>
                      </a:solidFill>
                    </a:rPr>
                    <a:t>Fundação: 1966</a:t>
                  </a:r>
                  <a:endParaRPr lang="pt-BR" sz="16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pic>
              <p:nvPicPr>
                <p:cNvPr id="15" name="Picture 23" descr="E-ICS-E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1776" y="3648"/>
                  <a:ext cx="515" cy="528"/>
                </a:xfrm>
                <a:prstGeom prst="rect">
                  <a:avLst/>
                </a:prstGeom>
                <a:noFill/>
              </p:spPr>
            </p:pic>
          </p:grp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2632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1216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Missão/Desafios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spcAft>
                <a:spcPct val="50000"/>
              </a:spcAft>
              <a:buClrTx/>
              <a:buFontTx/>
              <a:buNone/>
              <a:tabLst>
                <a:tab pos="481013" algn="l"/>
              </a:tabLst>
            </a:pPr>
            <a:r>
              <a:rPr lang="pt-BR" sz="2000" b="1" dirty="0">
                <a:solidFill>
                  <a:srgbClr val="0070C0"/>
                </a:solidFill>
              </a:rPr>
              <a:t>Trabalhando por um mundo</a:t>
            </a:r>
            <a:br>
              <a:rPr lang="pt-BR" sz="2000" b="1" dirty="0">
                <a:solidFill>
                  <a:srgbClr val="0070C0"/>
                </a:solidFill>
              </a:rPr>
            </a:br>
            <a:r>
              <a:rPr lang="pt-BR" sz="2000" b="1" dirty="0">
                <a:solidFill>
                  <a:srgbClr val="0070C0"/>
                </a:solidFill>
              </a:rPr>
              <a:t>sem pobreza</a:t>
            </a:r>
            <a:endParaRPr lang="pt-BR" sz="20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Ajudar </a:t>
            </a:r>
            <a:r>
              <a:rPr lang="pt-BR" sz="1800" dirty="0">
                <a:solidFill>
                  <a:srgbClr val="0070C0"/>
                </a:solidFill>
              </a:rPr>
              <a:t>a reduzir a pobreza </a:t>
            </a:r>
            <a:r>
              <a:rPr lang="pt-BR" sz="1800" dirty="0" smtClean="0">
                <a:solidFill>
                  <a:srgbClr val="0070C0"/>
                </a:solidFill>
              </a:rPr>
              <a:t>global  e promover a prosperidade compartilhada</a:t>
            </a:r>
            <a:endParaRPr lang="pt-BR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Cumprir as metas de </a:t>
            </a:r>
            <a:r>
              <a:rPr lang="pt-BR" sz="1800" dirty="0">
                <a:solidFill>
                  <a:srgbClr val="0070C0"/>
                </a:solidFill>
              </a:rPr>
              <a:t>Desenvolvimento do Milênio</a:t>
            </a:r>
          </a:p>
          <a:p>
            <a:pPr marL="476250" lvl="1" algn="just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Apoiar os </a:t>
            </a:r>
            <a:r>
              <a:rPr lang="pt-BR" sz="1800" dirty="0">
                <a:solidFill>
                  <a:srgbClr val="0070C0"/>
                </a:solidFill>
              </a:rPr>
              <a:t>países em desenvolvimento, trabalhando em parceria para reduzir a </a:t>
            </a:r>
            <a:r>
              <a:rPr lang="pt-BR" sz="1800" dirty="0" smtClean="0">
                <a:solidFill>
                  <a:srgbClr val="0070C0"/>
                </a:solidFill>
              </a:rPr>
              <a:t>pobreza</a:t>
            </a:r>
          </a:p>
          <a:p>
            <a:pPr marL="476250" lvl="1" algn="just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Construção </a:t>
            </a:r>
            <a:r>
              <a:rPr lang="pt-BR" sz="1800" dirty="0">
                <a:solidFill>
                  <a:srgbClr val="0070C0"/>
                </a:solidFill>
              </a:rPr>
              <a:t>de um ambiente favorável para investimentos, geração de empregos e crescimento sustentável, </a:t>
            </a:r>
            <a:r>
              <a:rPr lang="pt-BR" sz="1800" dirty="0" smtClean="0">
                <a:solidFill>
                  <a:srgbClr val="0070C0"/>
                </a:solidFill>
              </a:rPr>
              <a:t>apoiando </a:t>
            </a:r>
            <a:r>
              <a:rPr lang="pt-BR" sz="1800" dirty="0">
                <a:solidFill>
                  <a:srgbClr val="0070C0"/>
                </a:solidFill>
              </a:rPr>
              <a:t>os pobres para que participem do crescimento</a:t>
            </a:r>
          </a:p>
          <a:p>
            <a:pPr marL="0" indent="0">
              <a:buNone/>
            </a:pPr>
            <a:endParaRPr lang="pt-BR" sz="1800" dirty="0"/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680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Governança 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Luta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Contra a Corrupção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SzPct val="120000"/>
              <a:buNone/>
            </a:pPr>
            <a:r>
              <a:rPr lang="pt-PT" sz="2000" b="1" dirty="0">
                <a:solidFill>
                  <a:srgbClr val="0070C0"/>
                </a:solidFill>
              </a:rPr>
              <a:t>Baixos níveis de governança e/ou altos níveis de corrupção podem anular a missão do BM </a:t>
            </a:r>
            <a:endParaRPr lang="pt-PT" sz="2000" b="1" dirty="0" smtClean="0">
              <a:solidFill>
                <a:srgbClr val="0070C0"/>
              </a:solidFill>
            </a:endParaRPr>
          </a:p>
          <a:p>
            <a:pPr marL="0" lvl="0" indent="0" algn="just">
              <a:buSzPct val="120000"/>
              <a:buNone/>
            </a:pPr>
            <a:endParaRPr lang="en-US" sz="1600" b="1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PT" sz="1800" dirty="0">
                <a:solidFill>
                  <a:srgbClr val="0070C0"/>
                </a:solidFill>
              </a:rPr>
              <a:t>Recursos críticos para o desenvolvimento são utilizados de forma ineficiente ou são desviados para outros propósitos</a:t>
            </a:r>
            <a:endParaRPr lang="en-US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PT" sz="1800" dirty="0">
                <a:solidFill>
                  <a:srgbClr val="0070C0"/>
                </a:solidFill>
              </a:rPr>
              <a:t>Investidores são desencorajados </a:t>
            </a:r>
            <a:r>
              <a:rPr lang="pt-PT" sz="1800" dirty="0" smtClean="0">
                <a:solidFill>
                  <a:srgbClr val="0070C0"/>
                </a:solidFill>
              </a:rPr>
              <a:t>pelo clima </a:t>
            </a:r>
            <a:r>
              <a:rPr lang="pt-PT" sz="1800" dirty="0">
                <a:solidFill>
                  <a:srgbClr val="0070C0"/>
                </a:solidFill>
              </a:rPr>
              <a:t>impróprio para o investimento </a:t>
            </a:r>
            <a:r>
              <a:rPr lang="pt-PT" sz="1800" dirty="0" smtClean="0">
                <a:solidFill>
                  <a:srgbClr val="0070C0"/>
                </a:solidFill>
              </a:rPr>
              <a:t> e por falta de credibilidade das contas públicas</a:t>
            </a:r>
            <a:endParaRPr lang="en-US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PT" sz="1800" dirty="0">
                <a:solidFill>
                  <a:srgbClr val="0070C0"/>
                </a:solidFill>
              </a:rPr>
              <a:t>Os pobres não têm acesso aos serviços básicos e críticos porque a prestação de serviços públicos em zonas mais pobres pode induzir a cobrança de “taxas ilegais”</a:t>
            </a:r>
            <a:endParaRPr lang="en-US" sz="1800" dirty="0">
              <a:solidFill>
                <a:srgbClr val="0070C0"/>
              </a:solidFill>
            </a:endParaRPr>
          </a:p>
          <a:p>
            <a:endParaRPr lang="pt-BR" dirty="0"/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9920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Eixos para a Boa Governança 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grpSp>
        <p:nvGrpSpPr>
          <p:cNvPr id="7" name="Group 6"/>
          <p:cNvGrpSpPr/>
          <p:nvPr/>
        </p:nvGrpSpPr>
        <p:grpSpPr>
          <a:xfrm>
            <a:off x="827584" y="1491488"/>
            <a:ext cx="7239000" cy="4547592"/>
            <a:chOff x="838200" y="990600"/>
            <a:chExt cx="7239000" cy="5257800"/>
          </a:xfrm>
        </p:grpSpPr>
        <p:sp>
          <p:nvSpPr>
            <p:cNvPr id="8" name="Rounded Rectangle 7"/>
            <p:cNvSpPr/>
            <p:nvPr/>
          </p:nvSpPr>
          <p:spPr>
            <a:xfrm>
              <a:off x="2038003" y="4190999"/>
              <a:ext cx="4839393" cy="6858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Capacidade do governo gerir efetivamente os recursos públicos e tomar boas decisões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261360" y="3886200"/>
              <a:ext cx="237744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pt-BR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Boa Governança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38200" y="990600"/>
              <a:ext cx="2286000" cy="9144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27432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Informações exatas, pertinentes e oportunas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281545" y="990600"/>
              <a:ext cx="1512916" cy="20116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pt-BR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Contabilidade 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791200" y="990600"/>
              <a:ext cx="2286000" cy="9144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27432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Garantia independente da integridade das informações  das operações do governo 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120938" y="990600"/>
              <a:ext cx="1512916" cy="20009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pt-BR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Controle Externo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438400" y="5562600"/>
              <a:ext cx="4038600" cy="6858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27432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Capacidade aumentada da economia para satisfazer as necessidades dos cidadãos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61360" y="5334000"/>
              <a:ext cx="237744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pt-BR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Crescimento Econômico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438400" y="2743200"/>
              <a:ext cx="4038600" cy="6858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Fornece os meios em que os gestores públicos prestam contas sobre o uso dos recursos públicos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200400" y="2438400"/>
              <a:ext cx="25146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pt-BR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Ambiente Robusto de Gestão Financeira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200400" y="990600"/>
              <a:ext cx="2514600" cy="9144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274320" rtlCol="0" anchor="ctr"/>
            <a:lstStyle/>
            <a:p>
              <a:pPr algn="ctr" rtl="0"/>
              <a:r>
                <a:rPr lang="pt-BR" sz="1200" kern="1200" dirty="0" smtClean="0">
                  <a:solidFill>
                    <a:schemeClr val="accent1">
                      <a:lumMod val="75000"/>
                    </a:schemeClr>
                  </a:solidFill>
                  <a:latin typeface="Georgia" pitchFamily="18" charset="0"/>
                  <a:cs typeface="Aharoni" pitchFamily="2" charset="-79"/>
                </a:rPr>
                <a:t>Garantia sobre o alcance dos objetivos</a:t>
              </a:r>
              <a:endParaRPr lang="pt-BR" sz="1200" kern="12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haroni" pitchFamily="2" charset="-79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750469" y="990600"/>
              <a:ext cx="1414463" cy="20116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r>
                <a:rPr lang="en-US" sz="1200" b="1" kern="12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Controle Interno</a:t>
              </a:r>
              <a:endParaRPr lang="pt-BR" sz="1200" b="1" kern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Shape 31"/>
            <p:cNvCxnSpPr>
              <a:stCxn id="10" idx="2"/>
              <a:endCxn id="17" idx="1"/>
            </p:cNvCxnSpPr>
            <p:nvPr/>
          </p:nvCxnSpPr>
          <p:spPr>
            <a:xfrm rot="16200000" flipH="1">
              <a:off x="2228850" y="1657350"/>
              <a:ext cx="723900" cy="1219200"/>
            </a:xfrm>
            <a:prstGeom prst="bentConnector2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Straight Arrow Connector 20"/>
            <p:cNvCxnSpPr>
              <a:stCxn id="18" idx="2"/>
              <a:endCxn id="17" idx="0"/>
            </p:cNvCxnSpPr>
            <p:nvPr/>
          </p:nvCxnSpPr>
          <p:spPr>
            <a:xfrm>
              <a:off x="4457700" y="1905000"/>
              <a:ext cx="0" cy="533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Straight Arrow Connector 21"/>
            <p:cNvCxnSpPr>
              <a:stCxn id="16" idx="2"/>
              <a:endCxn id="9" idx="0"/>
            </p:cNvCxnSpPr>
            <p:nvPr/>
          </p:nvCxnSpPr>
          <p:spPr>
            <a:xfrm flipH="1">
              <a:off x="4450080" y="3429000"/>
              <a:ext cx="7620" cy="4572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3" name="Straight Arrow Connector 22"/>
            <p:cNvCxnSpPr>
              <a:stCxn id="8" idx="2"/>
              <a:endCxn id="15" idx="0"/>
            </p:cNvCxnSpPr>
            <p:nvPr/>
          </p:nvCxnSpPr>
          <p:spPr>
            <a:xfrm flipH="1">
              <a:off x="4450080" y="4876799"/>
              <a:ext cx="7620" cy="4572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Shape 88"/>
            <p:cNvCxnSpPr>
              <a:stCxn id="12" idx="2"/>
            </p:cNvCxnSpPr>
            <p:nvPr/>
          </p:nvCxnSpPr>
          <p:spPr>
            <a:xfrm rot="5400000">
              <a:off x="5981700" y="1638300"/>
              <a:ext cx="685800" cy="1219200"/>
            </a:xfrm>
            <a:prstGeom prst="bentConnector2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5563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Alguns casos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268760"/>
            <a:ext cx="831138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3423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Alguns achados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smtClean="0">
                <a:solidFill>
                  <a:srgbClr val="0070C0"/>
                </a:solidFill>
              </a:rPr>
              <a:t>Bens </a:t>
            </a:r>
            <a:r>
              <a:rPr lang="en-US" sz="1800" dirty="0" err="1">
                <a:solidFill>
                  <a:srgbClr val="0070C0"/>
                </a:solidFill>
              </a:rPr>
              <a:t>adquiridos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sem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constarem</a:t>
            </a:r>
            <a:r>
              <a:rPr lang="en-US" sz="1800" dirty="0" smtClean="0">
                <a:solidFill>
                  <a:srgbClr val="0070C0"/>
                </a:solidFill>
              </a:rPr>
              <a:t> do </a:t>
            </a:r>
            <a:r>
              <a:rPr lang="en-US" sz="1800" dirty="0" err="1">
                <a:solidFill>
                  <a:srgbClr val="0070C0"/>
                </a:solidFill>
              </a:rPr>
              <a:t>plano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aquisições</a:t>
            </a:r>
            <a:endParaRPr lang="en-US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>
                <a:solidFill>
                  <a:srgbClr val="0070C0"/>
                </a:solidFill>
              </a:rPr>
              <a:t>Notas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Fiscais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falsas</a:t>
            </a:r>
            <a:r>
              <a:rPr lang="en-US" sz="1800" dirty="0" smtClean="0">
                <a:solidFill>
                  <a:srgbClr val="0070C0"/>
                </a:solidFill>
              </a:rPr>
              <a:t>/</a:t>
            </a:r>
            <a:r>
              <a:rPr lang="en-US" sz="1800" dirty="0" err="1" smtClean="0">
                <a:solidFill>
                  <a:srgbClr val="0070C0"/>
                </a:solidFill>
              </a:rPr>
              <a:t>empresas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fictícias</a:t>
            </a:r>
            <a:endParaRPr lang="en-US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 smtClean="0">
                <a:solidFill>
                  <a:srgbClr val="0070C0"/>
                </a:solidFill>
              </a:rPr>
              <a:t>Contratos</a:t>
            </a:r>
            <a:r>
              <a:rPr lang="en-US" sz="1800" dirty="0" smtClean="0">
                <a:solidFill>
                  <a:srgbClr val="0070C0"/>
                </a:solidFill>
              </a:rPr>
              <a:t>  </a:t>
            </a:r>
            <a:r>
              <a:rPr lang="en-US" sz="1800" dirty="0" err="1" smtClean="0">
                <a:solidFill>
                  <a:srgbClr val="0070C0"/>
                </a:solidFill>
              </a:rPr>
              <a:t>pagos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em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excesso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 smtClean="0">
                <a:solidFill>
                  <a:srgbClr val="0070C0"/>
                </a:solidFill>
              </a:rPr>
              <a:t>Notas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fiscais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duplicadas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 smtClean="0">
                <a:solidFill>
                  <a:srgbClr val="0070C0"/>
                </a:solidFill>
              </a:rPr>
              <a:t>Pagamentos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sem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documentação</a:t>
            </a:r>
            <a:r>
              <a:rPr lang="en-US" sz="1800" dirty="0" smtClean="0">
                <a:solidFill>
                  <a:srgbClr val="0070C0"/>
                </a:solidFill>
              </a:rPr>
              <a:t> de </a:t>
            </a:r>
            <a:r>
              <a:rPr lang="en-US" sz="1800" dirty="0" err="1" smtClean="0">
                <a:solidFill>
                  <a:srgbClr val="0070C0"/>
                </a:solidFill>
              </a:rPr>
              <a:t>suporte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 smtClean="0">
                <a:solidFill>
                  <a:srgbClr val="0070C0"/>
                </a:solidFill>
              </a:rPr>
              <a:t>Contratação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não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autorizada</a:t>
            </a:r>
            <a:r>
              <a:rPr lang="en-US" sz="1800" dirty="0" smtClean="0">
                <a:solidFill>
                  <a:srgbClr val="0070C0"/>
                </a:solidFill>
              </a:rPr>
              <a:t> de </a:t>
            </a:r>
            <a:r>
              <a:rPr lang="en-US" sz="1800" dirty="0" err="1" smtClean="0">
                <a:solidFill>
                  <a:srgbClr val="0070C0"/>
                </a:solidFill>
              </a:rPr>
              <a:t>pessoal</a:t>
            </a:r>
            <a:endParaRPr lang="en-US" sz="1800" dirty="0">
              <a:solidFill>
                <a:srgbClr val="0070C0"/>
              </a:solidFill>
            </a:endParaRPr>
          </a:p>
          <a:p>
            <a:endParaRPr lang="pt-BR" dirty="0"/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1201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Projetos Financiados pelo BM: Observações 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1616050"/>
            <a:ext cx="5544615" cy="4392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>
                <a:solidFill>
                  <a:srgbClr val="0070C0"/>
                </a:solidFill>
              </a:rPr>
              <a:t>Existe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uma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relação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direta</a:t>
            </a:r>
            <a:r>
              <a:rPr lang="en-US" sz="1800" dirty="0">
                <a:solidFill>
                  <a:srgbClr val="0070C0"/>
                </a:solidFill>
              </a:rPr>
              <a:t> entre </a:t>
            </a:r>
            <a:r>
              <a:rPr lang="en-US" sz="1800" dirty="0" err="1">
                <a:solidFill>
                  <a:srgbClr val="0070C0"/>
                </a:solidFill>
              </a:rPr>
              <a:t>falta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transparência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funções</a:t>
            </a:r>
            <a:r>
              <a:rPr lang="en-US" sz="1800" dirty="0">
                <a:solidFill>
                  <a:srgbClr val="0070C0"/>
                </a:solidFill>
              </a:rPr>
              <a:t> de auditoria/</a:t>
            </a:r>
            <a:r>
              <a:rPr lang="en-US" sz="1800" dirty="0" err="1">
                <a:solidFill>
                  <a:srgbClr val="0070C0"/>
                </a:solidFill>
              </a:rPr>
              <a:t>controle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interno</a:t>
            </a:r>
            <a:r>
              <a:rPr lang="en-US" sz="1800" dirty="0">
                <a:solidFill>
                  <a:srgbClr val="0070C0"/>
                </a:solidFill>
              </a:rPr>
              <a:t>  e </a:t>
            </a:r>
            <a:r>
              <a:rPr lang="en-US" sz="1800" dirty="0" err="1">
                <a:solidFill>
                  <a:srgbClr val="0070C0"/>
                </a:solidFill>
              </a:rPr>
              <a:t>casos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fraude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corrupção</a:t>
            </a:r>
            <a:r>
              <a:rPr lang="en-US" sz="1800" dirty="0">
                <a:solidFill>
                  <a:srgbClr val="0070C0"/>
                </a:solidFill>
              </a:rPr>
              <a:t> e de </a:t>
            </a:r>
            <a:r>
              <a:rPr lang="en-US" sz="1800" dirty="0" err="1">
                <a:solidFill>
                  <a:srgbClr val="0070C0"/>
                </a:solidFill>
              </a:rPr>
              <a:t>falta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eficiência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nos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projetos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financiados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pelo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Banco</a:t>
            </a:r>
            <a:endParaRPr lang="en-US" sz="1800" dirty="0">
              <a:solidFill>
                <a:srgbClr val="0070C0"/>
              </a:solidFill>
            </a:endParaRP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>
                <a:solidFill>
                  <a:srgbClr val="0070C0"/>
                </a:solidFill>
              </a:rPr>
              <a:t>Mesmo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onde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existem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controles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internos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os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problemas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surgem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por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falhas</a:t>
            </a:r>
            <a:r>
              <a:rPr lang="en-US" sz="1800" dirty="0">
                <a:solidFill>
                  <a:srgbClr val="0070C0"/>
                </a:solidFill>
              </a:rPr>
              <a:t> nesses </a:t>
            </a:r>
            <a:r>
              <a:rPr lang="en-US" sz="1800" dirty="0" err="1">
                <a:solidFill>
                  <a:srgbClr val="0070C0"/>
                </a:solidFill>
              </a:rPr>
              <a:t>controles</a:t>
            </a:r>
            <a:r>
              <a:rPr lang="en-US" sz="1800" dirty="0">
                <a:solidFill>
                  <a:srgbClr val="0070C0"/>
                </a:solidFill>
              </a:rPr>
              <a:t> – </a:t>
            </a:r>
            <a:r>
              <a:rPr lang="en-US" sz="1800" dirty="0" err="1">
                <a:solidFill>
                  <a:srgbClr val="0070C0"/>
                </a:solidFill>
              </a:rPr>
              <a:t>daí</a:t>
            </a:r>
            <a:r>
              <a:rPr lang="en-US" sz="1800" dirty="0">
                <a:solidFill>
                  <a:srgbClr val="0070C0"/>
                </a:solidFill>
              </a:rPr>
              <a:t> a </a:t>
            </a:r>
            <a:r>
              <a:rPr lang="en-US" sz="1800" dirty="0" err="1">
                <a:solidFill>
                  <a:srgbClr val="0070C0"/>
                </a:solidFill>
              </a:rPr>
              <a:t>necessidade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uma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função</a:t>
            </a:r>
            <a:r>
              <a:rPr lang="en-US" sz="1800" dirty="0">
                <a:solidFill>
                  <a:srgbClr val="0070C0"/>
                </a:solidFill>
              </a:rPr>
              <a:t> de auditoria forte</a:t>
            </a:r>
          </a:p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en-US" sz="1800" dirty="0" err="1">
                <a:solidFill>
                  <a:srgbClr val="0070C0"/>
                </a:solidFill>
              </a:rPr>
              <a:t>Num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sistema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descentralizado</a:t>
            </a:r>
            <a:r>
              <a:rPr lang="en-US" sz="1800" dirty="0">
                <a:solidFill>
                  <a:srgbClr val="0070C0"/>
                </a:solidFill>
              </a:rPr>
              <a:t> (</a:t>
            </a:r>
            <a:r>
              <a:rPr lang="en-US" sz="1800" dirty="0" err="1">
                <a:solidFill>
                  <a:srgbClr val="0070C0"/>
                </a:solidFill>
              </a:rPr>
              <a:t>onde</a:t>
            </a:r>
            <a:r>
              <a:rPr lang="en-US" sz="1800" dirty="0">
                <a:solidFill>
                  <a:srgbClr val="0070C0"/>
                </a:solidFill>
              </a:rPr>
              <a:t> a </a:t>
            </a:r>
            <a:r>
              <a:rPr lang="en-US" sz="1800" dirty="0" err="1">
                <a:solidFill>
                  <a:srgbClr val="0070C0"/>
                </a:solidFill>
              </a:rPr>
              <a:t>capacidade</a:t>
            </a:r>
            <a:r>
              <a:rPr lang="en-US" sz="1800" dirty="0">
                <a:solidFill>
                  <a:srgbClr val="0070C0"/>
                </a:solidFill>
              </a:rPr>
              <a:t> local </a:t>
            </a:r>
            <a:r>
              <a:rPr lang="en-US" sz="1800" dirty="0" err="1">
                <a:solidFill>
                  <a:srgbClr val="0070C0"/>
                </a:solidFill>
              </a:rPr>
              <a:t>pode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variar</a:t>
            </a:r>
            <a:r>
              <a:rPr lang="en-US" sz="1800" dirty="0">
                <a:solidFill>
                  <a:srgbClr val="0070C0"/>
                </a:solidFill>
              </a:rPr>
              <a:t>) um </a:t>
            </a:r>
            <a:r>
              <a:rPr lang="en-US" sz="1800" dirty="0" err="1">
                <a:solidFill>
                  <a:srgbClr val="0070C0"/>
                </a:solidFill>
              </a:rPr>
              <a:t>sistema</a:t>
            </a:r>
            <a:r>
              <a:rPr lang="en-US" sz="1800" dirty="0">
                <a:solidFill>
                  <a:srgbClr val="0070C0"/>
                </a:solidFill>
              </a:rPr>
              <a:t> de </a:t>
            </a:r>
            <a:r>
              <a:rPr lang="en-US" sz="1800" dirty="0" err="1">
                <a:solidFill>
                  <a:srgbClr val="0070C0"/>
                </a:solidFill>
              </a:rPr>
              <a:t>controles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internos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baseado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em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riscos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efectivo</a:t>
            </a:r>
            <a:r>
              <a:rPr lang="en-US" sz="1800" dirty="0">
                <a:solidFill>
                  <a:srgbClr val="0070C0"/>
                </a:solidFill>
              </a:rPr>
              <a:t> e </a:t>
            </a:r>
            <a:r>
              <a:rPr lang="en-US" sz="1800" dirty="0" err="1">
                <a:solidFill>
                  <a:srgbClr val="0070C0"/>
                </a:solidFill>
              </a:rPr>
              <a:t>eficiente</a:t>
            </a:r>
            <a:r>
              <a:rPr lang="en-US" sz="1800" dirty="0">
                <a:solidFill>
                  <a:srgbClr val="0070C0"/>
                </a:solidFill>
              </a:rPr>
              <a:t> e </a:t>
            </a:r>
            <a:r>
              <a:rPr lang="en-US" sz="1800" dirty="0" err="1">
                <a:solidFill>
                  <a:srgbClr val="0070C0"/>
                </a:solidFill>
              </a:rPr>
              <a:t>uma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função</a:t>
            </a:r>
            <a:r>
              <a:rPr lang="en-US" sz="1800" dirty="0">
                <a:solidFill>
                  <a:srgbClr val="0070C0"/>
                </a:solidFill>
              </a:rPr>
              <a:t> de auditoria de </a:t>
            </a:r>
            <a:r>
              <a:rPr lang="en-US" sz="1800" dirty="0" err="1">
                <a:solidFill>
                  <a:srgbClr val="0070C0"/>
                </a:solidFill>
              </a:rPr>
              <a:t>alta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qualidade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são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ferramentas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essenciais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para</a:t>
            </a:r>
            <a:r>
              <a:rPr lang="en-US" sz="1800" dirty="0">
                <a:solidFill>
                  <a:srgbClr val="0070C0"/>
                </a:solidFill>
              </a:rPr>
              <a:t> a </a:t>
            </a:r>
            <a:r>
              <a:rPr lang="en-US" sz="1800" dirty="0" err="1">
                <a:solidFill>
                  <a:srgbClr val="0070C0"/>
                </a:solidFill>
              </a:rPr>
              <a:t>transparência</a:t>
            </a:r>
            <a:r>
              <a:rPr lang="en-US" sz="1800" dirty="0">
                <a:solidFill>
                  <a:srgbClr val="0070C0"/>
                </a:solidFill>
              </a:rPr>
              <a:t> e a accountability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1316383798"/>
              </p:ext>
            </p:extLst>
          </p:nvPr>
        </p:nvGraphicFramePr>
        <p:xfrm>
          <a:off x="6156840" y="1761654"/>
          <a:ext cx="302433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85847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Objetivos do Banco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0" lvl="1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Sistemas </a:t>
            </a:r>
            <a:r>
              <a:rPr lang="pt-BR" sz="1800" dirty="0">
                <a:solidFill>
                  <a:srgbClr val="0070C0"/>
                </a:solidFill>
              </a:rPr>
              <a:t>nacionais </a:t>
            </a:r>
            <a:r>
              <a:rPr lang="pt-BR" sz="1800" dirty="0" smtClean="0">
                <a:solidFill>
                  <a:srgbClr val="0070C0"/>
                </a:solidFill>
              </a:rPr>
              <a:t>fortes (“country systems”)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Orçamento transparente e processos de despesa pública com </a:t>
            </a:r>
            <a:r>
              <a:rPr lang="pt-BR" sz="1800" dirty="0">
                <a:solidFill>
                  <a:srgbClr val="0070C0"/>
                </a:solidFill>
              </a:rPr>
              <a:t>linhas claras de prestação de contas </a:t>
            </a:r>
            <a:r>
              <a:rPr lang="pt-BR" sz="1800" dirty="0" smtClean="0">
                <a:solidFill>
                  <a:srgbClr val="0070C0"/>
                </a:solidFill>
                <a:latin typeface="Calibri"/>
              </a:rPr>
              <a:t>→ Melhorar a qualidade do gasto</a:t>
            </a:r>
            <a:endParaRPr lang="pt-BR" sz="1800" dirty="0" smtClean="0">
              <a:solidFill>
                <a:srgbClr val="0070C0"/>
              </a:solidFill>
            </a:endParaRP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Instituições </a:t>
            </a:r>
            <a:r>
              <a:rPr lang="pt-BR" sz="1800" dirty="0">
                <a:solidFill>
                  <a:srgbClr val="0070C0"/>
                </a:solidFill>
              </a:rPr>
              <a:t>de governança </a:t>
            </a:r>
            <a:r>
              <a:rPr lang="pt-BR" sz="1800" dirty="0" smtClean="0">
                <a:solidFill>
                  <a:srgbClr val="0070C0"/>
                </a:solidFill>
              </a:rPr>
              <a:t>e de </a:t>
            </a:r>
            <a:r>
              <a:rPr lang="pt-BR" sz="1800" dirty="0">
                <a:solidFill>
                  <a:srgbClr val="0070C0"/>
                </a:solidFill>
              </a:rPr>
              <a:t>auditoria </a:t>
            </a:r>
            <a:r>
              <a:rPr lang="pt-BR" sz="1800" dirty="0" smtClean="0">
                <a:solidFill>
                  <a:srgbClr val="0070C0"/>
                </a:solidFill>
              </a:rPr>
              <a:t>fortes 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Leis, </a:t>
            </a:r>
            <a:r>
              <a:rPr lang="pt-BR" sz="1800" dirty="0">
                <a:solidFill>
                  <a:srgbClr val="0070C0"/>
                </a:solidFill>
              </a:rPr>
              <a:t>regulamentos e políticas </a:t>
            </a:r>
            <a:r>
              <a:rPr lang="pt-BR" sz="1800" dirty="0" smtClean="0">
                <a:solidFill>
                  <a:srgbClr val="0070C0"/>
                </a:solidFill>
              </a:rPr>
              <a:t>claras e adequadas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Pessoal </a:t>
            </a:r>
            <a:r>
              <a:rPr lang="pt-BR" sz="1800" dirty="0">
                <a:solidFill>
                  <a:srgbClr val="0070C0"/>
                </a:solidFill>
              </a:rPr>
              <a:t>qualificado e treinado </a:t>
            </a:r>
            <a:endParaRPr lang="pt-BR" sz="1800" dirty="0" smtClean="0">
              <a:solidFill>
                <a:srgbClr val="0070C0"/>
              </a:solidFill>
            </a:endParaRP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Controles </a:t>
            </a:r>
            <a:r>
              <a:rPr lang="pt-BR" sz="1800" dirty="0">
                <a:solidFill>
                  <a:srgbClr val="0070C0"/>
                </a:solidFill>
              </a:rPr>
              <a:t>baseados no risco </a:t>
            </a:r>
            <a:r>
              <a:rPr lang="pt-BR" sz="1800" dirty="0" smtClean="0">
                <a:solidFill>
                  <a:srgbClr val="0070C0"/>
                </a:solidFill>
              </a:rPr>
              <a:t>adequados em </a:t>
            </a:r>
            <a:r>
              <a:rPr lang="pt-BR" sz="1800" dirty="0">
                <a:solidFill>
                  <a:srgbClr val="0070C0"/>
                </a:solidFill>
              </a:rPr>
              <a:t>todos os </a:t>
            </a:r>
            <a:r>
              <a:rPr lang="pt-BR" sz="1800" dirty="0" smtClean="0">
                <a:solidFill>
                  <a:srgbClr val="0070C0"/>
                </a:solidFill>
              </a:rPr>
              <a:t>níveis</a:t>
            </a:r>
          </a:p>
          <a:p>
            <a:pPr marL="476250" lvl="1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  <a:tabLst>
                <a:tab pos="481013" algn="l"/>
              </a:tabLst>
            </a:pPr>
            <a:r>
              <a:rPr lang="pt-BR" sz="1800" dirty="0" smtClean="0">
                <a:solidFill>
                  <a:srgbClr val="0070C0"/>
                </a:solidFill>
              </a:rPr>
              <a:t>Foco na eficiência</a:t>
            </a:r>
            <a:r>
              <a:rPr lang="pt-BR" sz="1800" dirty="0">
                <a:solidFill>
                  <a:srgbClr val="0070C0"/>
                </a:solidFill>
              </a:rPr>
              <a:t>, </a:t>
            </a:r>
            <a:r>
              <a:rPr lang="pt-BR" sz="1800" dirty="0" smtClean="0">
                <a:solidFill>
                  <a:srgbClr val="0070C0"/>
                </a:solidFill>
              </a:rPr>
              <a:t>e não </a:t>
            </a:r>
            <a:r>
              <a:rPr lang="pt-BR" sz="1800" dirty="0">
                <a:solidFill>
                  <a:srgbClr val="0070C0"/>
                </a:solidFill>
              </a:rPr>
              <a:t>só </a:t>
            </a:r>
            <a:r>
              <a:rPr lang="pt-BR" sz="1800" dirty="0" smtClean="0">
                <a:solidFill>
                  <a:srgbClr val="0070C0"/>
                </a:solidFill>
              </a:rPr>
              <a:t>no </a:t>
            </a:r>
            <a:r>
              <a:rPr lang="pt-BR" sz="1800" dirty="0">
                <a:solidFill>
                  <a:srgbClr val="0070C0"/>
                </a:solidFill>
              </a:rPr>
              <a:t>cumprimento / processo</a:t>
            </a:r>
          </a:p>
          <a:p>
            <a:endParaRPr lang="pt-BR" dirty="0"/>
          </a:p>
        </p:txBody>
      </p:sp>
      <p:pic>
        <p:nvPicPr>
          <p:cNvPr id="5" name="Picture 4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73498"/>
            <a:ext cx="1201311" cy="235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5825974"/>
            <a:ext cx="2133600" cy="365125"/>
          </a:xfrm>
        </p:spPr>
        <p:txBody>
          <a:bodyPr/>
          <a:lstStyle/>
          <a:p>
            <a:pPr>
              <a:defRPr/>
            </a:pPr>
            <a:fld id="{B5E143C7-73D8-4233-BE19-E5EEE13D53C3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18162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612</Words>
  <Application>Microsoft Office PowerPoint</Application>
  <PresentationFormat>Apresentação na tela (4:3)</PresentationFormat>
  <Paragraphs>111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Articulação internacional por controle e transparência</vt:lpstr>
      <vt:lpstr>Grupo Banco Mundial</vt:lpstr>
      <vt:lpstr>Missão/Desafios</vt:lpstr>
      <vt:lpstr>Governança  e Luta Contra a Corrupção</vt:lpstr>
      <vt:lpstr>Eixos para a Boa Governança </vt:lpstr>
      <vt:lpstr>Alguns casos</vt:lpstr>
      <vt:lpstr>Alguns achados</vt:lpstr>
      <vt:lpstr>Projetos Financiados pelo BM: Observações </vt:lpstr>
      <vt:lpstr>Objetivos do Banco</vt:lpstr>
      <vt:lpstr>Mecanismos para Fortalecimento</vt:lpstr>
      <vt:lpstr>Ações possíveis</vt:lpstr>
      <vt:lpstr>Inputs do BM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Lima</dc:creator>
  <cp:lastModifiedBy>26216663</cp:lastModifiedBy>
  <cp:revision>34</cp:revision>
  <dcterms:created xsi:type="dcterms:W3CDTF">2013-08-07T20:33:48Z</dcterms:created>
  <dcterms:modified xsi:type="dcterms:W3CDTF">2014-08-28T15:33:23Z</dcterms:modified>
</cp:coreProperties>
</file>