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63" r:id="rId3"/>
    <p:sldId id="266" r:id="rId4"/>
    <p:sldId id="267" r:id="rId5"/>
    <p:sldId id="268" r:id="rId6"/>
    <p:sldId id="269" r:id="rId7"/>
    <p:sldId id="286" r:id="rId8"/>
    <p:sldId id="275" r:id="rId9"/>
    <p:sldId id="284" r:id="rId10"/>
    <p:sldId id="285" r:id="rId11"/>
    <p:sldId id="261" r:id="rId12"/>
    <p:sldId id="276" r:id="rId13"/>
    <p:sldId id="273" r:id="rId14"/>
    <p:sldId id="281" r:id="rId15"/>
    <p:sldId id="283" r:id="rId16"/>
    <p:sldId id="282" r:id="rId17"/>
    <p:sldId id="280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D900"/>
    <a:srgbClr val="1E62B5"/>
    <a:srgbClr val="0000FF"/>
    <a:srgbClr val="0A60CA"/>
    <a:srgbClr val="FFC600"/>
    <a:srgbClr val="E7FFE2"/>
    <a:srgbClr val="CAE2FB"/>
    <a:srgbClr val="117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84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DA6DC-D6C1-4855-98F2-D1AD58939C5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DBCD034-B03F-4F60-BADF-2CA55F34B3C1}">
      <dgm:prSet phldrT="[Texto]" custT="1"/>
      <dgm:spPr>
        <a:solidFill>
          <a:schemeClr val="bg1"/>
        </a:solidFill>
      </dgm:spPr>
      <dgm:t>
        <a:bodyPr/>
        <a:lstStyle/>
        <a:p>
          <a:pPr algn="ctr"/>
          <a:r>
            <a:rPr lang="pt-B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Planejamento</a:t>
          </a:r>
          <a:endParaRPr lang="pt-BR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A7FC45-5621-4244-B64B-0576B140B990}" type="parTrans" cxnId="{473D3208-E0B0-4888-87A1-CC53292C8268}">
      <dgm:prSet/>
      <dgm:spPr/>
      <dgm:t>
        <a:bodyPr/>
        <a:lstStyle/>
        <a:p>
          <a:endParaRPr lang="pt-BR"/>
        </a:p>
      </dgm:t>
    </dgm:pt>
    <dgm:pt modelId="{EDF9129A-3CC8-4CCA-A4C8-24C9C48C6776}" type="sibTrans" cxnId="{473D3208-E0B0-4888-87A1-CC53292C8268}">
      <dgm:prSet/>
      <dgm:spPr/>
      <dgm:t>
        <a:bodyPr/>
        <a:lstStyle/>
        <a:p>
          <a:endParaRPr lang="pt-BR"/>
        </a:p>
      </dgm:t>
    </dgm:pt>
    <dgm:pt modelId="{7A7D2F52-AC5D-4407-BE11-4A48D2A80202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Mapeamento da Situação Atual </a:t>
          </a:r>
          <a:endParaRPr lang="pt-BR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CDE9E0-3FB3-493D-A510-6EF042C5D108}" type="parTrans" cxnId="{8B8692B9-5633-41D5-952E-9BC427AEE427}">
      <dgm:prSet/>
      <dgm:spPr/>
      <dgm:t>
        <a:bodyPr/>
        <a:lstStyle/>
        <a:p>
          <a:endParaRPr lang="pt-BR"/>
        </a:p>
      </dgm:t>
    </dgm:pt>
    <dgm:pt modelId="{D1C8DD55-1F45-4495-89F3-F041B03CC1CF}" type="sibTrans" cxnId="{8B8692B9-5633-41D5-952E-9BC427AEE427}">
      <dgm:prSet/>
      <dgm:spPr/>
      <dgm:t>
        <a:bodyPr/>
        <a:lstStyle/>
        <a:p>
          <a:endParaRPr lang="pt-BR"/>
        </a:p>
      </dgm:t>
    </dgm:pt>
    <dgm:pt modelId="{E4AA476E-920F-4605-BCB1-238E590CD72F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Identificação  de lacunas : Situação atual e futura </a:t>
          </a:r>
          <a:endParaRPr lang="pt-BR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2D8E5-CB10-46B8-A822-95F07D68758E}" type="parTrans" cxnId="{6EE7BE49-C455-4612-A1DA-AEEEA7C6A5AF}">
      <dgm:prSet/>
      <dgm:spPr/>
      <dgm:t>
        <a:bodyPr/>
        <a:lstStyle/>
        <a:p>
          <a:endParaRPr lang="pt-BR"/>
        </a:p>
      </dgm:t>
    </dgm:pt>
    <dgm:pt modelId="{4EF85F54-620C-4937-B5FE-9B66268C2E2E}" type="sibTrans" cxnId="{6EE7BE49-C455-4612-A1DA-AEEEA7C6A5AF}">
      <dgm:prSet/>
      <dgm:spPr/>
      <dgm:t>
        <a:bodyPr/>
        <a:lstStyle/>
        <a:p>
          <a:endParaRPr lang="pt-BR"/>
        </a:p>
      </dgm:t>
    </dgm:pt>
    <dgm:pt modelId="{1CD61AF4-017F-4A52-90D6-147D1D2E0716}">
      <dgm:prSet custT="1"/>
      <dgm:spPr>
        <a:solidFill>
          <a:schemeClr val="bg1"/>
        </a:solidFill>
      </dgm:spPr>
      <dgm:t>
        <a:bodyPr/>
        <a:lstStyle/>
        <a:p>
          <a:r>
            <a:rPr lang="pt-B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Desenho do Modelo Futuro</a:t>
          </a:r>
          <a:endParaRPr lang="pt-BR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4D2F12-13B0-41AE-82B5-F715BBC2025C}" type="parTrans" cxnId="{7023C172-C94B-4F85-A737-A848103CF9A6}">
      <dgm:prSet/>
      <dgm:spPr/>
      <dgm:t>
        <a:bodyPr/>
        <a:lstStyle/>
        <a:p>
          <a:endParaRPr lang="pt-BR"/>
        </a:p>
      </dgm:t>
    </dgm:pt>
    <dgm:pt modelId="{4711EC7A-5273-4DB4-971A-15B4806C9E69}" type="sibTrans" cxnId="{7023C172-C94B-4F85-A737-A848103CF9A6}">
      <dgm:prSet/>
      <dgm:spPr/>
      <dgm:t>
        <a:bodyPr/>
        <a:lstStyle/>
        <a:p>
          <a:endParaRPr lang="pt-BR"/>
        </a:p>
      </dgm:t>
    </dgm:pt>
    <dgm:pt modelId="{CC4CB407-A38A-47E9-A239-85A92F40073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Elaboração de Requerimentos Funcionais </a:t>
          </a:r>
          <a:endParaRPr lang="pt-BR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9369A0-6FB2-4EF5-BA96-5CB8CF599083}" type="parTrans" cxnId="{F8201BCD-2F9C-4C31-98DB-C2A940CBCED1}">
      <dgm:prSet/>
      <dgm:spPr/>
      <dgm:t>
        <a:bodyPr/>
        <a:lstStyle/>
        <a:p>
          <a:endParaRPr lang="pt-BR"/>
        </a:p>
      </dgm:t>
    </dgm:pt>
    <dgm:pt modelId="{EFB7DAC5-7FDB-43C8-86C4-40BB1D2F1E23}" type="sibTrans" cxnId="{F8201BCD-2F9C-4C31-98DB-C2A940CBCED1}">
      <dgm:prSet/>
      <dgm:spPr/>
      <dgm:t>
        <a:bodyPr/>
        <a:lstStyle/>
        <a:p>
          <a:endParaRPr lang="pt-BR"/>
        </a:p>
      </dgm:t>
    </dgm:pt>
    <dgm:pt modelId="{FDB4FB1B-B153-4C8F-BF6D-1D02D55509AB}" type="pres">
      <dgm:prSet presAssocID="{1D3DA6DC-D6C1-4855-98F2-D1AD58939C57}" presName="CompostProcess" presStyleCnt="0">
        <dgm:presLayoutVars>
          <dgm:dir/>
          <dgm:resizeHandles val="exact"/>
        </dgm:presLayoutVars>
      </dgm:prSet>
      <dgm:spPr/>
    </dgm:pt>
    <dgm:pt modelId="{1BDF9CD8-359F-4F98-A320-D19166E34896}" type="pres">
      <dgm:prSet presAssocID="{1D3DA6DC-D6C1-4855-98F2-D1AD58939C57}" presName="arrow" presStyleLbl="bgShp" presStyleIdx="0" presStyleCnt="1" custScaleX="117647" custLinFactNeighborY="-482"/>
      <dgm:spPr>
        <a:solidFill>
          <a:srgbClr val="00B050"/>
        </a:solidFill>
      </dgm:spPr>
      <dgm:t>
        <a:bodyPr/>
        <a:lstStyle/>
        <a:p>
          <a:endParaRPr lang="pt-BR"/>
        </a:p>
      </dgm:t>
    </dgm:pt>
    <dgm:pt modelId="{BB4CFEBA-7888-4A63-A283-7B6674BC1DAA}" type="pres">
      <dgm:prSet presAssocID="{1D3DA6DC-D6C1-4855-98F2-D1AD58939C57}" presName="linearProcess" presStyleCnt="0"/>
      <dgm:spPr/>
    </dgm:pt>
    <dgm:pt modelId="{C71D1AF7-8748-4E69-A972-59E99158550D}" type="pres">
      <dgm:prSet presAssocID="{FDBCD034-B03F-4F60-BADF-2CA55F34B3C1}" presName="textNode" presStyleLbl="node1" presStyleIdx="0" presStyleCnt="5" custScaleX="114651" custLinFactNeighborX="-33140" custLinFactNeighborY="41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ED7A1A-0071-42B7-B5CB-BFF17C950DBC}" type="pres">
      <dgm:prSet presAssocID="{EDF9129A-3CC8-4CCA-A4C8-24C9C48C6776}" presName="sibTrans" presStyleCnt="0"/>
      <dgm:spPr/>
    </dgm:pt>
    <dgm:pt modelId="{84C1E143-4364-4EDD-AEEE-F17C2948AD9E}" type="pres">
      <dgm:prSet presAssocID="{7A7D2F52-AC5D-4407-BE11-4A48D2A80202}" presName="textNode" presStyleLbl="node1" presStyleIdx="1" presStyleCnt="5" custScaleX="99814" custLinFactX="-383" custLinFactNeighborX="-100000" custLinFactNeighborY="34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8A538B-66DD-4A8C-8009-3E00AA0BDEAF}" type="pres">
      <dgm:prSet presAssocID="{D1C8DD55-1F45-4495-89F3-F041B03CC1CF}" presName="sibTrans" presStyleCnt="0"/>
      <dgm:spPr/>
    </dgm:pt>
    <dgm:pt modelId="{349699C5-08C7-4AC5-9890-762FD01F0790}" type="pres">
      <dgm:prSet presAssocID="{E4AA476E-920F-4605-BCB1-238E590CD72F}" presName="textNode" presStyleLbl="node1" presStyleIdx="2" presStyleCnt="5" custScaleX="99749" custLinFactX="-12659" custLinFactNeighborX="-100000" custLinFactNeighborY="33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7510F9-2F3E-4087-80B2-088148FCBED8}" type="pres">
      <dgm:prSet presAssocID="{4EF85F54-620C-4937-B5FE-9B66268C2E2E}" presName="sibTrans" presStyleCnt="0"/>
      <dgm:spPr/>
    </dgm:pt>
    <dgm:pt modelId="{F828F700-BB67-40A5-AA13-4AF305827CE1}" type="pres">
      <dgm:prSet presAssocID="{1CD61AF4-017F-4A52-90D6-147D1D2E0716}" presName="textNode" presStyleLbl="node1" presStyleIdx="3" presStyleCnt="5" custScaleX="85394" custLinFactX="-24164" custLinFactNeighborX="-100000" custLinFactNeighborY="33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1FB0E1-3DBC-4A46-BF50-FAE59E76428D}" type="pres">
      <dgm:prSet presAssocID="{4711EC7A-5273-4DB4-971A-15B4806C9E69}" presName="sibTrans" presStyleCnt="0"/>
      <dgm:spPr/>
    </dgm:pt>
    <dgm:pt modelId="{F33F1B1F-C652-4BB5-ADE7-2A6E9FB32225}" type="pres">
      <dgm:prSet presAssocID="{CC4CB407-A38A-47E9-A239-85A92F400731}" presName="textNode" presStyleLbl="node1" presStyleIdx="4" presStyleCnt="5" custScaleX="117501" custLinFactX="-34414" custLinFactNeighborX="-100000" custLinFactNeighborY="33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23C172-C94B-4F85-A737-A848103CF9A6}" srcId="{1D3DA6DC-D6C1-4855-98F2-D1AD58939C57}" destId="{1CD61AF4-017F-4A52-90D6-147D1D2E0716}" srcOrd="3" destOrd="0" parTransId="{234D2F12-13B0-41AE-82B5-F715BBC2025C}" sibTransId="{4711EC7A-5273-4DB4-971A-15B4806C9E69}"/>
    <dgm:cxn modelId="{8B8692B9-5633-41D5-952E-9BC427AEE427}" srcId="{1D3DA6DC-D6C1-4855-98F2-D1AD58939C57}" destId="{7A7D2F52-AC5D-4407-BE11-4A48D2A80202}" srcOrd="1" destOrd="0" parTransId="{27CDE9E0-3FB3-493D-A510-6EF042C5D108}" sibTransId="{D1C8DD55-1F45-4495-89F3-F041B03CC1CF}"/>
    <dgm:cxn modelId="{04F0BEE7-8622-41D1-B5FA-89187413A919}" type="presOf" srcId="{FDBCD034-B03F-4F60-BADF-2CA55F34B3C1}" destId="{C71D1AF7-8748-4E69-A972-59E99158550D}" srcOrd="0" destOrd="0" presId="urn:microsoft.com/office/officeart/2005/8/layout/hProcess9"/>
    <dgm:cxn modelId="{3B161AE3-BAAF-454E-B616-408546B52241}" type="presOf" srcId="{CC4CB407-A38A-47E9-A239-85A92F400731}" destId="{F33F1B1F-C652-4BB5-ADE7-2A6E9FB32225}" srcOrd="0" destOrd="0" presId="urn:microsoft.com/office/officeart/2005/8/layout/hProcess9"/>
    <dgm:cxn modelId="{473D3208-E0B0-4888-87A1-CC53292C8268}" srcId="{1D3DA6DC-D6C1-4855-98F2-D1AD58939C57}" destId="{FDBCD034-B03F-4F60-BADF-2CA55F34B3C1}" srcOrd="0" destOrd="0" parTransId="{50A7FC45-5621-4244-B64B-0576B140B990}" sibTransId="{EDF9129A-3CC8-4CCA-A4C8-24C9C48C6776}"/>
    <dgm:cxn modelId="{F4DDAD8A-CD6E-4827-B9B7-847587E94FE9}" type="presOf" srcId="{7A7D2F52-AC5D-4407-BE11-4A48D2A80202}" destId="{84C1E143-4364-4EDD-AEEE-F17C2948AD9E}" srcOrd="0" destOrd="0" presId="urn:microsoft.com/office/officeart/2005/8/layout/hProcess9"/>
    <dgm:cxn modelId="{F8201BCD-2F9C-4C31-98DB-C2A940CBCED1}" srcId="{1D3DA6DC-D6C1-4855-98F2-D1AD58939C57}" destId="{CC4CB407-A38A-47E9-A239-85A92F400731}" srcOrd="4" destOrd="0" parTransId="{139369A0-6FB2-4EF5-BA96-5CB8CF599083}" sibTransId="{EFB7DAC5-7FDB-43C8-86C4-40BB1D2F1E23}"/>
    <dgm:cxn modelId="{4B4803F8-6819-44D3-B45A-381C2563F43E}" type="presOf" srcId="{1D3DA6DC-D6C1-4855-98F2-D1AD58939C57}" destId="{FDB4FB1B-B153-4C8F-BF6D-1D02D55509AB}" srcOrd="0" destOrd="0" presId="urn:microsoft.com/office/officeart/2005/8/layout/hProcess9"/>
    <dgm:cxn modelId="{3CF55FE2-5D91-495D-89E6-0782AB0BB3D8}" type="presOf" srcId="{E4AA476E-920F-4605-BCB1-238E590CD72F}" destId="{349699C5-08C7-4AC5-9890-762FD01F0790}" srcOrd="0" destOrd="0" presId="urn:microsoft.com/office/officeart/2005/8/layout/hProcess9"/>
    <dgm:cxn modelId="{2157E99F-5965-4AAA-8F74-848BA38D33BB}" type="presOf" srcId="{1CD61AF4-017F-4A52-90D6-147D1D2E0716}" destId="{F828F700-BB67-40A5-AA13-4AF305827CE1}" srcOrd="0" destOrd="0" presId="urn:microsoft.com/office/officeart/2005/8/layout/hProcess9"/>
    <dgm:cxn modelId="{6EE7BE49-C455-4612-A1DA-AEEEA7C6A5AF}" srcId="{1D3DA6DC-D6C1-4855-98F2-D1AD58939C57}" destId="{E4AA476E-920F-4605-BCB1-238E590CD72F}" srcOrd="2" destOrd="0" parTransId="{D582D8E5-CB10-46B8-A822-95F07D68758E}" sibTransId="{4EF85F54-620C-4937-B5FE-9B66268C2E2E}"/>
    <dgm:cxn modelId="{4AAE13D7-A832-4362-9C82-9C808ECFB631}" type="presParOf" srcId="{FDB4FB1B-B153-4C8F-BF6D-1D02D55509AB}" destId="{1BDF9CD8-359F-4F98-A320-D19166E34896}" srcOrd="0" destOrd="0" presId="urn:microsoft.com/office/officeart/2005/8/layout/hProcess9"/>
    <dgm:cxn modelId="{3E145365-5CAC-4E12-BBAD-BC178246314E}" type="presParOf" srcId="{FDB4FB1B-B153-4C8F-BF6D-1D02D55509AB}" destId="{BB4CFEBA-7888-4A63-A283-7B6674BC1DAA}" srcOrd="1" destOrd="0" presId="urn:microsoft.com/office/officeart/2005/8/layout/hProcess9"/>
    <dgm:cxn modelId="{35CCA291-EA58-41B5-941A-BA1020BBF593}" type="presParOf" srcId="{BB4CFEBA-7888-4A63-A283-7B6674BC1DAA}" destId="{C71D1AF7-8748-4E69-A972-59E99158550D}" srcOrd="0" destOrd="0" presId="urn:microsoft.com/office/officeart/2005/8/layout/hProcess9"/>
    <dgm:cxn modelId="{310EE393-75E4-41EC-9C6D-3CF3E1B0C22E}" type="presParOf" srcId="{BB4CFEBA-7888-4A63-A283-7B6674BC1DAA}" destId="{8FED7A1A-0071-42B7-B5CB-BFF17C950DBC}" srcOrd="1" destOrd="0" presId="urn:microsoft.com/office/officeart/2005/8/layout/hProcess9"/>
    <dgm:cxn modelId="{D203496D-C508-4911-8ECF-33CEAB1D0764}" type="presParOf" srcId="{BB4CFEBA-7888-4A63-A283-7B6674BC1DAA}" destId="{84C1E143-4364-4EDD-AEEE-F17C2948AD9E}" srcOrd="2" destOrd="0" presId="urn:microsoft.com/office/officeart/2005/8/layout/hProcess9"/>
    <dgm:cxn modelId="{113C1AF9-073F-4298-82FF-630CE9DAFB4A}" type="presParOf" srcId="{BB4CFEBA-7888-4A63-A283-7B6674BC1DAA}" destId="{C58A538B-66DD-4A8C-8009-3E00AA0BDEAF}" srcOrd="3" destOrd="0" presId="urn:microsoft.com/office/officeart/2005/8/layout/hProcess9"/>
    <dgm:cxn modelId="{DF63622E-C9C6-4E8F-9E6F-65301C71A6E0}" type="presParOf" srcId="{BB4CFEBA-7888-4A63-A283-7B6674BC1DAA}" destId="{349699C5-08C7-4AC5-9890-762FD01F0790}" srcOrd="4" destOrd="0" presId="urn:microsoft.com/office/officeart/2005/8/layout/hProcess9"/>
    <dgm:cxn modelId="{DB5A36A9-3984-4B62-AB91-BC590AD53FAA}" type="presParOf" srcId="{BB4CFEBA-7888-4A63-A283-7B6674BC1DAA}" destId="{EE7510F9-2F3E-4087-80B2-088148FCBED8}" srcOrd="5" destOrd="0" presId="urn:microsoft.com/office/officeart/2005/8/layout/hProcess9"/>
    <dgm:cxn modelId="{224D4263-4867-425C-8125-4AC2611D8578}" type="presParOf" srcId="{BB4CFEBA-7888-4A63-A283-7B6674BC1DAA}" destId="{F828F700-BB67-40A5-AA13-4AF305827CE1}" srcOrd="6" destOrd="0" presId="urn:microsoft.com/office/officeart/2005/8/layout/hProcess9"/>
    <dgm:cxn modelId="{487AF4C1-9F3D-42B7-A3A5-2AA14626CA3B}" type="presParOf" srcId="{BB4CFEBA-7888-4A63-A283-7B6674BC1DAA}" destId="{1B1FB0E1-3DBC-4A46-BF50-FAE59E76428D}" srcOrd="7" destOrd="0" presId="urn:microsoft.com/office/officeart/2005/8/layout/hProcess9"/>
    <dgm:cxn modelId="{792FC923-58D6-4D0C-8F33-B1DDC9D6ADFA}" type="presParOf" srcId="{BB4CFEBA-7888-4A63-A283-7B6674BC1DAA}" destId="{F33F1B1F-C652-4BB5-ADE7-2A6E9FB32225}" srcOrd="8" destOrd="0" presId="urn:microsoft.com/office/officeart/2005/8/layout/hProcess9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F9CD8-359F-4F98-A320-D19166E34896}">
      <dsp:nvSpPr>
        <dsp:cNvPr id="0" name=""/>
        <dsp:cNvSpPr/>
      </dsp:nvSpPr>
      <dsp:spPr>
        <a:xfrm>
          <a:off x="2" y="0"/>
          <a:ext cx="8407714" cy="3272931"/>
        </a:xfrm>
        <a:prstGeom prst="rightArrow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D1AF7-8748-4E69-A972-59E99158550D}">
      <dsp:nvSpPr>
        <dsp:cNvPr id="0" name=""/>
        <dsp:cNvSpPr/>
      </dsp:nvSpPr>
      <dsp:spPr>
        <a:xfrm>
          <a:off x="30025" y="1036524"/>
          <a:ext cx="1608998" cy="130917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Planejamento</a:t>
          </a:r>
          <a:endParaRPr lang="pt-BR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934" y="1100433"/>
        <a:ext cx="1481180" cy="1181354"/>
      </dsp:txXfrm>
    </dsp:sp>
    <dsp:sp modelId="{84C1E143-4364-4EDD-AEEE-F17C2948AD9E}">
      <dsp:nvSpPr>
        <dsp:cNvPr id="0" name=""/>
        <dsp:cNvSpPr/>
      </dsp:nvSpPr>
      <dsp:spPr>
        <a:xfrm>
          <a:off x="1711163" y="1027085"/>
          <a:ext cx="1400778" cy="130917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Mapeamento da Situação Atual </a:t>
          </a:r>
          <a:endParaRPr lang="pt-BR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5072" y="1090994"/>
        <a:ext cx="1272960" cy="1181354"/>
      </dsp:txXfrm>
    </dsp:sp>
    <dsp:sp modelId="{349699C5-08C7-4AC5-9890-762FD01F0790}">
      <dsp:nvSpPr>
        <dsp:cNvPr id="0" name=""/>
        <dsp:cNvSpPr/>
      </dsp:nvSpPr>
      <dsp:spPr>
        <a:xfrm>
          <a:off x="3173559" y="1025671"/>
          <a:ext cx="1399865" cy="130917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Identificação  de lacunas : Situação atual e futura </a:t>
          </a:r>
          <a:endParaRPr lang="pt-BR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7468" y="1089580"/>
        <a:ext cx="1272047" cy="1181354"/>
      </dsp:txXfrm>
    </dsp:sp>
    <dsp:sp modelId="{F828F700-BB67-40A5-AA13-4AF305827CE1}">
      <dsp:nvSpPr>
        <dsp:cNvPr id="0" name=""/>
        <dsp:cNvSpPr/>
      </dsp:nvSpPr>
      <dsp:spPr>
        <a:xfrm>
          <a:off x="4645863" y="1025671"/>
          <a:ext cx="1198409" cy="130917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Desenho do Modelo Futuro</a:t>
          </a:r>
          <a:endParaRPr lang="pt-BR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4365" y="1084173"/>
        <a:ext cx="1081405" cy="1192168"/>
      </dsp:txXfrm>
    </dsp:sp>
    <dsp:sp modelId="{F33F1B1F-C652-4BB5-ADE7-2A6E9FB32225}">
      <dsp:nvSpPr>
        <dsp:cNvPr id="0" name=""/>
        <dsp:cNvSpPr/>
      </dsp:nvSpPr>
      <dsp:spPr>
        <a:xfrm>
          <a:off x="5934323" y="1025671"/>
          <a:ext cx="1648995" cy="130917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Elaboração de Requerimentos Funcionais </a:t>
          </a:r>
          <a:endParaRPr lang="pt-BR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8232" y="1089580"/>
        <a:ext cx="1521177" cy="1181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CB8-647B-4D1B-ACDC-E82CC989CB46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0672-1103-47BF-9685-67D22745F7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8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15B1-D7FA-F745-8CED-05D83333552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FC4-BE0D-7348-9192-12EC8A7EE2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0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15B1-D7FA-F745-8CED-05D83333552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FC4-BE0D-7348-9192-12EC8A7EE2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15B1-D7FA-F745-8CED-05D83333552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FC4-BE0D-7348-9192-12EC8A7EE2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9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352544" cy="86836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Título do slide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19456" y="1188721"/>
            <a:ext cx="8759952" cy="5413248"/>
          </a:xfrm>
        </p:spPr>
        <p:txBody>
          <a:bodyPr anchor="t">
            <a:normAutofit/>
          </a:bodyPr>
          <a:lstStyle>
            <a:lvl1pPr marL="0" indent="0">
              <a:buNone/>
              <a:defRPr sz="3000">
                <a:solidFill>
                  <a:srgbClr val="0A60C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188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9456" y="1193927"/>
            <a:ext cx="8759952" cy="4603369"/>
          </a:xfrm>
        </p:spPr>
        <p:txBody>
          <a:bodyPr anchor="t">
            <a:normAutofit/>
          </a:bodyPr>
          <a:lstStyle>
            <a:lvl1pPr marL="0" indent="0">
              <a:buNone/>
              <a:defRPr sz="3000" baseline="0">
                <a:solidFill>
                  <a:srgbClr val="0A60C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Inserir texto...</a:t>
            </a:r>
            <a:endParaRPr lang="x-none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456" y="162782"/>
            <a:ext cx="8759952" cy="868363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A60CA"/>
                </a:solidFill>
              </a:defRPr>
            </a:lvl1pPr>
          </a:lstStyle>
          <a:p>
            <a:r>
              <a:rPr lang="pt-BR" dirty="0" smtClean="0"/>
              <a:t>TÍTULO DO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4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" y="1554480"/>
            <a:ext cx="8759952" cy="5047488"/>
          </a:xfrm>
        </p:spPr>
        <p:txBody>
          <a:bodyPr anchor="t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9456" y="146304"/>
            <a:ext cx="4005072" cy="11521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Título do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4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15B1-D7FA-F745-8CED-05D83333552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FC4-BE0D-7348-9192-12EC8A7EE2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8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15B1-D7FA-F745-8CED-05D83333552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FC4-BE0D-7348-9192-12EC8A7EE2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1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15B1-D7FA-F745-8CED-05D83333552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FC4-BE0D-7348-9192-12EC8A7EE2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15B1-D7FA-F745-8CED-05D83333552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FC4-BE0D-7348-9192-12EC8A7EE2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5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15B1-D7FA-F745-8CED-05D83333552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FC4-BE0D-7348-9192-12EC8A7EE2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5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15B1-D7FA-F745-8CED-05D83333552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FC4-BE0D-7348-9192-12EC8A7EE2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6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15B1-D7FA-F745-8CED-05D83333552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FC4-BE0D-7348-9192-12EC8A7EE2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6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15B1-D7FA-F745-8CED-05D83333552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FC4-BE0D-7348-9192-12EC8A7EE2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E15B1-D7FA-F745-8CED-05D83333552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BFC4-BE0D-7348-9192-12EC8A7EE2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3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1" r:id="rId13"/>
    <p:sldLayoutId id="214748365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lucyfreitas4@oi.com.b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r029619\Meus documentos\Minhas imagens\Template PB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8"/>
          <a:stretch/>
        </p:blipFill>
        <p:spPr bwMode="auto">
          <a:xfrm>
            <a:off x="39412" y="-1"/>
            <a:ext cx="9128234" cy="31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" y="3100787"/>
            <a:ext cx="9167646" cy="37548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600" b="1" i="1" dirty="0" smtClean="0">
                <a:latin typeface="Verdana" panose="020B0604030504040204" pitchFamily="34" charset="0"/>
                <a:cs typeface="Arial" panose="020B0604020202020204" pitchFamily="34" charset="0"/>
              </a:rPr>
              <a:t>Contabilidade Aplicada ao Setor Público no Brasil :  Dificuldades e Ganhos com </a:t>
            </a:r>
            <a:r>
              <a:rPr lang="pt-BR" sz="2600" b="1" i="1" dirty="0">
                <a:latin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pt-BR" sz="2600" b="1" i="1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600" b="1" i="1" dirty="0">
                <a:latin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pt-BR" sz="2600" b="1" i="1" dirty="0" smtClean="0">
                <a:latin typeface="Verdana" panose="020B0604030504040204" pitchFamily="34" charset="0"/>
                <a:cs typeface="Arial" panose="020B0604020202020204" pitchFamily="34" charset="0"/>
              </a:rPr>
              <a:t>ua inovação.</a:t>
            </a:r>
          </a:p>
          <a:p>
            <a:pPr algn="ctr"/>
            <a:endParaRPr lang="pt-BR" sz="2800" b="1" i="1" dirty="0" smtClean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Verdana" panose="020B0604030504040204" pitchFamily="34" charset="0"/>
                <a:cs typeface="Arial" panose="020B0604020202020204" pitchFamily="34" charset="0"/>
              </a:rPr>
              <a:t>Lucy Fátima de Assis Freitas</a:t>
            </a:r>
          </a:p>
          <a:p>
            <a:pPr algn="ctr">
              <a:lnSpc>
                <a:spcPct val="150000"/>
              </a:lnSpc>
            </a:pPr>
            <a:r>
              <a:rPr lang="pt-BR" sz="2000" b="1" i="1" dirty="0" smtClean="0">
                <a:latin typeface="Verdana" panose="020B0604030504040204" pitchFamily="34" charset="0"/>
                <a:cs typeface="Arial" panose="020B0604020202020204" pitchFamily="34" charset="0"/>
              </a:rPr>
              <a:t>Contadora Geral  da Prefeitura Municipal de Belo Horizonte</a:t>
            </a:r>
            <a:endParaRPr lang="pt-BR" sz="2000" b="1" i="1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1438" y="1365981"/>
            <a:ext cx="9037637" cy="230832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RECEITA POR COMPETÊNCIA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Wingdings 3"/>
              </a:rPr>
              <a:t>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IPTU, ITBI, TAXAS ISS AUTONOMO –   </a:t>
            </a: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Contabilização desde Jan/2014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Wingdings 3"/>
              </a:rPr>
              <a:t>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 EMPRESAS /NFS-e      </a:t>
            </a: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Desenvolvimento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Receitas :   2ª  etapa do Projeto</a:t>
            </a:r>
            <a:r>
              <a:rPr lang="pt-B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pt-B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5250" y="3784133"/>
            <a:ext cx="9013825" cy="300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DESPESA POR COMPETÊNCIA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DE TÍTULOS :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Registro de todas as modalidades de títulos para o registro tempestivo da despesa /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apropriação da despesa  em liquidação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		</a:t>
            </a:r>
            <a:r>
              <a:rPr lang="pt-BR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Concluido</a:t>
            </a:r>
            <a:r>
              <a:rPr lang="pt-BR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APROPRIAÇÃO DA FOLHA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Apropriação mensal da despesa com pessoal e encargos .						</a:t>
            </a:r>
            <a:r>
              <a:rPr lang="pt-BR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homologação</a:t>
            </a:r>
            <a:endParaRPr lang="pt-BR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4644" y="225816"/>
            <a:ext cx="2579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 smtClean="0"/>
              <a:t>ESTÁGIO ATUAL </a:t>
            </a:r>
            <a:endParaRPr lang="pt-BR" sz="2800" b="1" u="sng" dirty="0"/>
          </a:p>
        </p:txBody>
      </p:sp>
      <p:pic>
        <p:nvPicPr>
          <p:cNvPr id="6" name="Imagem 5" descr="BH-SLOGAN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708553" y="135231"/>
            <a:ext cx="2561014" cy="136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548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5" animBg="1"/>
      <p:bldP spid="2" grpId="0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344510" cy="868363"/>
          </a:xfrm>
        </p:spPr>
        <p:txBody>
          <a:bodyPr>
            <a:normAutofit fontScale="90000"/>
          </a:bodyPr>
          <a:lstStyle/>
          <a:p>
            <a:r>
              <a:rPr lang="pt-BR" b="1" u="sng" dirty="0" smtClean="0">
                <a:solidFill>
                  <a:schemeClr val="tx1"/>
                </a:solidFill>
              </a:rPr>
              <a:t/>
            </a:r>
            <a:br>
              <a:rPr lang="pt-BR" b="1" u="sng" dirty="0" smtClean="0">
                <a:solidFill>
                  <a:schemeClr val="tx1"/>
                </a:solidFill>
              </a:rPr>
            </a:br>
            <a:r>
              <a:rPr lang="pt-BR" b="1" u="sng" dirty="0" smtClean="0">
                <a:solidFill>
                  <a:schemeClr val="tx1"/>
                </a:solidFill>
              </a:rPr>
              <a:t>Próximos </a:t>
            </a:r>
            <a:r>
              <a:rPr lang="pt-BR" b="1" u="sng" dirty="0">
                <a:solidFill>
                  <a:schemeClr val="tx1"/>
                </a:solidFill>
              </a:rPr>
              <a:t>P</a:t>
            </a:r>
            <a:r>
              <a:rPr lang="pt-BR" b="1" u="sng" dirty="0" smtClean="0">
                <a:solidFill>
                  <a:schemeClr val="tx1"/>
                </a:solidFill>
              </a:rPr>
              <a:t>assos</a:t>
            </a:r>
            <a:br>
              <a:rPr lang="pt-BR" b="1" u="sng" dirty="0" smtClean="0">
                <a:solidFill>
                  <a:schemeClr val="tx1"/>
                </a:solidFill>
              </a:rPr>
            </a:br>
            <a:endParaRPr lang="pt-BR" b="1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7924" y="1109891"/>
            <a:ext cx="8759952" cy="5413248"/>
          </a:xfrm>
          <a:ln>
            <a:solidFill>
              <a:srgbClr val="0A60CA"/>
            </a:solidFill>
          </a:ln>
        </p:spPr>
        <p:txBody>
          <a:bodyPr/>
          <a:lstStyle/>
          <a:p>
            <a:endParaRPr lang="pt-BR" b="1" dirty="0" smtClean="0"/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b="1" dirty="0" smtClean="0">
                <a:solidFill>
                  <a:schemeClr val="tx1"/>
                </a:solidFill>
              </a:rPr>
              <a:t>Apropriação do ISS  </a:t>
            </a:r>
            <a:r>
              <a:rPr lang="pt-BR" sz="2800" b="1" dirty="0" err="1" smtClean="0">
                <a:solidFill>
                  <a:schemeClr val="tx1"/>
                </a:solidFill>
              </a:rPr>
              <a:t>NFS.e</a:t>
            </a:r>
            <a:endParaRPr lang="pt-BR" sz="2800" b="1" dirty="0" smtClean="0">
              <a:solidFill>
                <a:schemeClr val="tx1"/>
              </a:solidFill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b="1" dirty="0" smtClean="0">
                <a:solidFill>
                  <a:schemeClr val="tx1"/>
                </a:solidFill>
              </a:rPr>
              <a:t>Apropriação das Receitas não Tributárias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b="1" dirty="0" smtClean="0">
                <a:solidFill>
                  <a:schemeClr val="tx1"/>
                </a:solidFill>
              </a:rPr>
              <a:t>Controle e Contabilização das </a:t>
            </a:r>
            <a:r>
              <a:rPr lang="pt-BR" sz="2800" b="1" dirty="0" err="1" smtClean="0">
                <a:solidFill>
                  <a:schemeClr val="tx1"/>
                </a:solidFill>
              </a:rPr>
              <a:t>PPP’s</a:t>
            </a:r>
            <a:endParaRPr lang="pt-BR" sz="2800" b="1" dirty="0" smtClean="0">
              <a:solidFill>
                <a:schemeClr val="tx1"/>
              </a:solidFill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b="1" dirty="0" smtClean="0">
                <a:solidFill>
                  <a:schemeClr val="tx1"/>
                </a:solidFill>
              </a:rPr>
              <a:t>Controle e Contabilização dos Precatórios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b="1" dirty="0" smtClean="0">
                <a:solidFill>
                  <a:schemeClr val="tx1"/>
                </a:solidFill>
              </a:rPr>
              <a:t>Obras em andamento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b="1" dirty="0" smtClean="0">
                <a:solidFill>
                  <a:schemeClr val="tx1"/>
                </a:solidFill>
              </a:rPr>
              <a:t>Bens de Infraestrutura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b="1" dirty="0" smtClean="0">
                <a:solidFill>
                  <a:schemeClr val="tx1"/>
                </a:solidFill>
              </a:rPr>
              <a:t>Intangíveis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pt-BR" sz="2800" b="1" dirty="0" smtClean="0">
                <a:solidFill>
                  <a:schemeClr val="tx1"/>
                </a:solidFill>
              </a:rPr>
              <a:t>Desenvolvimento e Integração dos novos Sistemas de </a:t>
            </a:r>
            <a:r>
              <a:rPr lang="pt-BR" sz="2800" b="1" dirty="0" smtClean="0">
                <a:solidFill>
                  <a:schemeClr val="tx1"/>
                </a:solidFill>
              </a:rPr>
              <a:t>Gestão  /Custos </a:t>
            </a:r>
            <a:endParaRPr lang="pt-BR" sz="2800" b="1" dirty="0" smtClean="0">
              <a:solidFill>
                <a:schemeClr val="tx1"/>
              </a:solidFill>
            </a:endParaRPr>
          </a:p>
          <a:p>
            <a:endParaRPr lang="pt-BR" b="1" dirty="0"/>
          </a:p>
        </p:txBody>
      </p:sp>
      <p:pic>
        <p:nvPicPr>
          <p:cNvPr id="5" name="Imagem 4" descr="BH-SLOGAN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415039" y="117686"/>
            <a:ext cx="2819133" cy="15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Problemas </a:t>
            </a: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49715" y="1862528"/>
            <a:ext cx="8229600" cy="452596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A60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Softwares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 ( Sistemas, Processos)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Indiretas : Sistemas diferenciados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Pessoal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Escassez 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Recursos Financeiros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Prazos *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816" y="126108"/>
            <a:ext cx="6348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u="sng" dirty="0" smtClean="0">
                <a:solidFill>
                  <a:srgbClr val="0000FF"/>
                </a:solidFill>
              </a:rPr>
              <a:t>IMPLEMENTAÇÃO DA  “ NOVA CONTABILIDADE “</a:t>
            </a:r>
          </a:p>
          <a:p>
            <a:pPr>
              <a:lnSpc>
                <a:spcPct val="150000"/>
              </a:lnSpc>
            </a:pPr>
            <a:r>
              <a:rPr lang="pt-BR" sz="2400" b="1" u="sng" dirty="0" smtClean="0">
                <a:solidFill>
                  <a:srgbClr val="0000FF"/>
                </a:solidFill>
              </a:rPr>
              <a:t>PRINCIPAIS DIFICULDADES NA PBH.</a:t>
            </a:r>
            <a:endParaRPr lang="pt-BR" sz="2400" b="1" u="sng" dirty="0">
              <a:solidFill>
                <a:srgbClr val="0000FF"/>
              </a:solidFill>
            </a:endParaRPr>
          </a:p>
        </p:txBody>
      </p:sp>
      <p:pic>
        <p:nvPicPr>
          <p:cNvPr id="6" name="Imagem 5" descr="BH-SLOGAN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534072" y="131036"/>
            <a:ext cx="2768999" cy="147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7" t="35130" r="32695" b="35132"/>
          <a:stretch/>
        </p:blipFill>
        <p:spPr bwMode="auto">
          <a:xfrm>
            <a:off x="0" y="1709738"/>
            <a:ext cx="62865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 bwMode="auto">
          <a:xfrm>
            <a:off x="47500" y="1122423"/>
            <a:ext cx="9021370" cy="564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2581" y="263214"/>
            <a:ext cx="3063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600" b="1" u="sng" dirty="0"/>
              <a:t>Módulo PCASP </a:t>
            </a:r>
          </a:p>
        </p:txBody>
      </p:sp>
      <p:pic>
        <p:nvPicPr>
          <p:cNvPr id="7" name="Imagem 6" descr="BH-SLOGAN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406707" y="104340"/>
            <a:ext cx="2783773" cy="148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5659821" cy="868363"/>
          </a:xfrm>
        </p:spPr>
        <p:txBody>
          <a:bodyPr>
            <a:normAutofit/>
          </a:bodyPr>
          <a:lstStyle/>
          <a:p>
            <a:r>
              <a:rPr lang="pt-BR" sz="2800" b="1" u="sng" dirty="0" smtClean="0">
                <a:solidFill>
                  <a:schemeClr val="tx1"/>
                </a:solidFill>
              </a:rPr>
              <a:t>CONTA CORRENTE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4" y="1181582"/>
            <a:ext cx="8408163" cy="499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4" y="1294045"/>
            <a:ext cx="8505825" cy="4881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6" name="Imagem 5" descr="BH-SLOGAN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486302" y="95569"/>
            <a:ext cx="2736318" cy="14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4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9" y="1904062"/>
            <a:ext cx="8709746" cy="4733235"/>
          </a:xfrm>
          <a:prstGeom prst="rect">
            <a:avLst/>
          </a:prstGeom>
        </p:spPr>
      </p:pic>
      <p:pic>
        <p:nvPicPr>
          <p:cNvPr id="6" name="Imagem 5" descr="BH-SLOGAN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549532" y="118017"/>
            <a:ext cx="2681543" cy="142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5941657" cy="868363"/>
          </a:xfrm>
        </p:spPr>
        <p:txBody>
          <a:bodyPr>
            <a:normAutofit/>
          </a:bodyPr>
          <a:lstStyle/>
          <a:p>
            <a:r>
              <a:rPr lang="pt-BR" u="sng" dirty="0" smtClean="0">
                <a:solidFill>
                  <a:schemeClr val="tx1"/>
                </a:solidFill>
              </a:rPr>
              <a:t>D</a:t>
            </a:r>
            <a:r>
              <a:rPr lang="pt-BR" u="sng" dirty="0" smtClean="0">
                <a:solidFill>
                  <a:schemeClr val="tx1"/>
                </a:solidFill>
              </a:rPr>
              <a:t>ados do modulo CASP </a:t>
            </a:r>
            <a:endParaRPr lang="pt-B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5941657" cy="868363"/>
          </a:xfrm>
        </p:spPr>
        <p:txBody>
          <a:bodyPr>
            <a:normAutofit/>
          </a:bodyPr>
          <a:lstStyle/>
          <a:p>
            <a:r>
              <a:rPr lang="pt-BR" u="sng" dirty="0" smtClean="0">
                <a:solidFill>
                  <a:schemeClr val="tx1"/>
                </a:solidFill>
              </a:rPr>
              <a:t>D</a:t>
            </a:r>
            <a:r>
              <a:rPr lang="pt-BR" u="sng" dirty="0" smtClean="0">
                <a:solidFill>
                  <a:schemeClr val="tx1"/>
                </a:solidFill>
              </a:rPr>
              <a:t>ados do modulo CASP </a:t>
            </a:r>
            <a:endParaRPr lang="pt-BR" u="sng" dirty="0">
              <a:solidFill>
                <a:schemeClr val="tx1"/>
              </a:solidFill>
            </a:endParaRPr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83" y="1585828"/>
            <a:ext cx="8467811" cy="3869030"/>
          </a:xfrm>
          <a:prstGeom prst="rect">
            <a:avLst/>
          </a:prstGeom>
        </p:spPr>
      </p:pic>
      <p:pic>
        <p:nvPicPr>
          <p:cNvPr id="6" name="Imagem 5" descr="BH-SLOGAN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104789" y="152672"/>
            <a:ext cx="2927870" cy="15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2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Apropriação Pessoal </a:t>
            </a:r>
            <a:br>
              <a:rPr lang="pt-BR" smtClean="0"/>
            </a:br>
            <a:r>
              <a:rPr lang="pt-BR" smtClean="0"/>
              <a:t>Regime de Competência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" y="1864562"/>
            <a:ext cx="885698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1068770"/>
            <a:ext cx="4964016" cy="56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 descr="BH-SLOGAN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483452" y="334732"/>
            <a:ext cx="2520135" cy="134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1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509120"/>
            <a:ext cx="79208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 !!!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/>
              </a:rPr>
              <a:t>lucy@pbh.gov.br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lucyfreitas4@oi.com.br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B95D-806B-4CE2-8727-9276AF529328}" type="slidenum">
              <a:rPr lang="pt-BR" smtClean="0"/>
              <a:t>18</a:t>
            </a:fld>
            <a:endParaRPr lang="pt-BR"/>
          </a:p>
        </p:txBody>
      </p:sp>
      <p:pic>
        <p:nvPicPr>
          <p:cNvPr id="7" name="Imagem 6" descr="BH-SLOGAN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21" y="855850"/>
            <a:ext cx="6682216" cy="355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17"/>
          <p:cNvSpPr/>
          <p:nvPr/>
        </p:nvSpPr>
        <p:spPr>
          <a:xfrm flipH="1">
            <a:off x="57592" y="1029583"/>
            <a:ext cx="9028816" cy="4934262"/>
          </a:xfrm>
          <a:prstGeom prst="funnel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eta para baixo 16"/>
          <p:cNvSpPr/>
          <p:nvPr/>
        </p:nvSpPr>
        <p:spPr>
          <a:xfrm>
            <a:off x="4101413" y="5768788"/>
            <a:ext cx="1081088" cy="633413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6000" dirty="0"/>
          </a:p>
        </p:txBody>
      </p:sp>
      <p:grpSp>
        <p:nvGrpSpPr>
          <p:cNvPr id="19" name="Grupo 18"/>
          <p:cNvGrpSpPr/>
          <p:nvPr/>
        </p:nvGrpSpPr>
        <p:grpSpPr>
          <a:xfrm>
            <a:off x="1063446" y="5821918"/>
            <a:ext cx="7649570" cy="948447"/>
            <a:chOff x="810858" y="6524815"/>
            <a:chExt cx="7649570" cy="948447"/>
          </a:xfrm>
        </p:grpSpPr>
        <p:sp>
          <p:nvSpPr>
            <p:cNvPr id="20" name="Retângulo 19"/>
            <p:cNvSpPr/>
            <p:nvPr/>
          </p:nvSpPr>
          <p:spPr>
            <a:xfrm>
              <a:off x="858156" y="6524815"/>
              <a:ext cx="7602272" cy="4942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tângulo 20"/>
            <p:cNvSpPr/>
            <p:nvPr/>
          </p:nvSpPr>
          <p:spPr>
            <a:xfrm>
              <a:off x="810858" y="6978970"/>
              <a:ext cx="7602272" cy="494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CONSOLIDAÇÃO  DAS CONTAS MUNICIPAIS</a:t>
              </a:r>
              <a:endParaRPr lang="pt-B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 rot="20958569">
            <a:off x="95902" y="929256"/>
            <a:ext cx="4673652" cy="2155419"/>
            <a:chOff x="110286" y="1375572"/>
            <a:chExt cx="4026027" cy="1873598"/>
          </a:xfrm>
          <a:scene3d>
            <a:camera prst="orthographicFront"/>
            <a:lightRig rig="flat" dir="t"/>
          </a:scene3d>
        </p:grpSpPr>
        <p:sp>
          <p:nvSpPr>
            <p:cNvPr id="12" name="Elipse 11"/>
            <p:cNvSpPr/>
            <p:nvPr/>
          </p:nvSpPr>
          <p:spPr>
            <a:xfrm>
              <a:off x="110286" y="1375572"/>
              <a:ext cx="4026027" cy="187359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Elipse 4"/>
            <p:cNvSpPr/>
            <p:nvPr/>
          </p:nvSpPr>
          <p:spPr>
            <a:xfrm>
              <a:off x="603892" y="1426635"/>
              <a:ext cx="3100928" cy="1398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  SECRETARIAS MUNICIPAIS  </a:t>
              </a:r>
            </a:p>
            <a:p>
              <a:pPr lvl="0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09 REGIONAIS </a:t>
              </a:r>
            </a:p>
            <a:p>
              <a:pPr lvl="0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  FUNDOS MUNICIPAIS</a:t>
              </a:r>
              <a:endParaRPr lang="pt-BR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 rot="253116">
            <a:off x="4389605" y="884272"/>
            <a:ext cx="4646774" cy="2786544"/>
            <a:chOff x="4139954" y="1243839"/>
            <a:chExt cx="4549971" cy="2129834"/>
          </a:xfrm>
          <a:scene3d>
            <a:camera prst="orthographicFront"/>
            <a:lightRig rig="flat" dir="t"/>
          </a:scene3d>
        </p:grpSpPr>
        <p:sp>
          <p:nvSpPr>
            <p:cNvPr id="7" name="Elipse 6"/>
            <p:cNvSpPr/>
            <p:nvPr/>
          </p:nvSpPr>
          <p:spPr>
            <a:xfrm>
              <a:off x="4139954" y="1243839"/>
              <a:ext cx="4549971" cy="212983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Elipse 4"/>
            <p:cNvSpPr/>
            <p:nvPr/>
          </p:nvSpPr>
          <p:spPr>
            <a:xfrm>
              <a:off x="4760753" y="1493474"/>
              <a:ext cx="3217315" cy="1570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r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 AUTARQUIAS</a:t>
              </a:r>
            </a:p>
            <a:p>
              <a:pPr lvl="0" algn="r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 FUNDAÇÕES</a:t>
              </a:r>
            </a:p>
            <a:p>
              <a:pPr lvl="0" algn="r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 EMPRESAS DEPENDENTES</a:t>
              </a:r>
            </a:p>
            <a:p>
              <a:pPr lvl="0" algn="r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 EMPRESA INDEPENDENTE</a:t>
              </a:r>
            </a:p>
            <a:p>
              <a:pPr lvl="0" algn="r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 CONSÓRCIOS PÚBLICOS  </a:t>
              </a:r>
              <a:endParaRPr lang="pt-BR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397899" y="2116929"/>
            <a:ext cx="3293442" cy="1418014"/>
            <a:chOff x="2272054" y="1490825"/>
            <a:chExt cx="1956766" cy="1956766"/>
          </a:xfrm>
          <a:scene3d>
            <a:camera prst="orthographicFront"/>
            <a:lightRig rig="flat" dir="t"/>
          </a:scene3d>
        </p:grpSpPr>
        <p:sp>
          <p:nvSpPr>
            <p:cNvPr id="15" name="Elipse 14"/>
            <p:cNvSpPr/>
            <p:nvPr/>
          </p:nvSpPr>
          <p:spPr>
            <a:xfrm>
              <a:off x="2272054" y="1490825"/>
              <a:ext cx="1956766" cy="1956766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pt-BR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  MILHÕES   HAB</a:t>
              </a:r>
            </a:p>
            <a:p>
              <a:pPr algn="ctr">
                <a:lnSpc>
                  <a:spcPct val="150000"/>
                </a:lnSpc>
              </a:pPr>
              <a:r>
                <a:rPr lang="pt-BR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ORÇAMENTO : 12 BI</a:t>
              </a:r>
              <a:endPara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Elipse 4"/>
            <p:cNvSpPr/>
            <p:nvPr/>
          </p:nvSpPr>
          <p:spPr>
            <a:xfrm>
              <a:off x="2558616" y="1777387"/>
              <a:ext cx="1383642" cy="13836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lvl="0"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3641630" y="1483368"/>
            <a:ext cx="27195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CÂMARA MUNICIPAL  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Imagem 23" descr="BH-SLOGAN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329">
            <a:off x="-89812" y="56386"/>
            <a:ext cx="2668192" cy="142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5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Diagrama 37"/>
          <p:cNvGraphicFramePr/>
          <p:nvPr>
            <p:extLst>
              <p:ext uri="{D42A27DB-BD31-4B8C-83A1-F6EECF244321}">
                <p14:modId xmlns:p14="http://schemas.microsoft.com/office/powerpoint/2010/main" val="742657759"/>
              </p:ext>
            </p:extLst>
          </p:nvPr>
        </p:nvGraphicFramePr>
        <p:xfrm>
          <a:off x="427509" y="3156107"/>
          <a:ext cx="8407719" cy="3272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60003" y="1017082"/>
            <a:ext cx="8561483" cy="18372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lnSpc>
                <a:spcPct val="150000"/>
              </a:lnSpc>
              <a:spcAft>
                <a:spcPts val="0"/>
              </a:spcAft>
              <a:buAutoNum type="arabicPlain" startAt="2010"/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 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Diagnostico das mudanças necessárias 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esenho do modelo futuro dos processos para o atendimento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do novo modelo  contábil  (CASP).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3421" y="99109"/>
            <a:ext cx="2208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 smtClean="0"/>
              <a:t>Projeto CASP </a:t>
            </a:r>
            <a:endParaRPr lang="pt-BR" sz="2800" b="1" u="sng" dirty="0"/>
          </a:p>
        </p:txBody>
      </p:sp>
      <p:pic>
        <p:nvPicPr>
          <p:cNvPr id="6" name="Imagem 5" descr="BH-SLOGAN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138166" y="164440"/>
            <a:ext cx="3183137" cy="16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696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1BDF9CD8-359F-4F98-A320-D19166E34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graphicEl>
                                              <a:dgm id="{1BDF9CD8-359F-4F98-A320-D19166E34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C71D1AF7-8748-4E69-A972-59E991585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graphicEl>
                                              <a:dgm id="{C71D1AF7-8748-4E69-A972-59E991585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84C1E143-4364-4EDD-AEEE-F17C2948A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graphicEl>
                                              <a:dgm id="{84C1E143-4364-4EDD-AEEE-F17C2948A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349699C5-08C7-4AC5-9890-762FD01F0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graphicEl>
                                              <a:dgm id="{349699C5-08C7-4AC5-9890-762FD01F0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F828F700-BB67-40A5-AA13-4AF305827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>
                                            <p:graphicEl>
                                              <a:dgm id="{F828F700-BB67-40A5-AA13-4AF305827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F33F1B1F-C652-4BB5-ADE7-2A6E9FB32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graphicEl>
                                              <a:dgm id="{F33F1B1F-C652-4BB5-ADE7-2A6E9FB32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1860204" y="1570334"/>
            <a:ext cx="7127472" cy="507831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t-BR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defasados , diversas linguagens  </a:t>
            </a:r>
            <a:r>
              <a:rPr lang="pt-BR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falta </a:t>
            </a:r>
            <a:r>
              <a:rPr lang="pt-BR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interface entre os sistemas ,  sistemas diferenciados na Adm</a:t>
            </a:r>
            <a:r>
              <a:rPr lang="pt-BR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Indireta ( </a:t>
            </a:r>
            <a:r>
              <a:rPr lang="pt-BR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Patrimônio, </a:t>
            </a:r>
            <a:r>
              <a:rPr lang="pt-BR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Folha, Estoques</a:t>
            </a:r>
            <a:r>
              <a:rPr lang="pt-BR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endParaRPr lang="pt-BR" sz="20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t-BR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procedimentos manuais para alimentação de  algumas </a:t>
            </a:r>
            <a:r>
              <a:rPr lang="pt-BR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informações;</a:t>
            </a:r>
            <a:endParaRPr lang="pt-BR" sz="20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endParaRPr lang="pt-BR" sz="20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t-BR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Necessidade de customização de </a:t>
            </a:r>
            <a:r>
              <a:rPr lang="pt-BR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os sistemas para adequação  </a:t>
            </a:r>
            <a:r>
              <a:rPr lang="pt-BR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CASP;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endParaRPr lang="pt-BR" sz="20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t-BR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de </a:t>
            </a:r>
            <a:r>
              <a:rPr lang="pt-BR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novo </a:t>
            </a:r>
            <a:r>
              <a:rPr lang="pt-BR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</a:t>
            </a:r>
            <a:r>
              <a:rPr lang="pt-BR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Contábil.</a:t>
            </a:r>
            <a:endParaRPr lang="pt-BR" sz="20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79511" y="1916832"/>
            <a:ext cx="811213" cy="44743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Pentagon 6"/>
          <p:cNvSpPr/>
          <p:nvPr>
            <p:custDataLst>
              <p:tags r:id="rId1"/>
            </p:custDataLst>
          </p:nvPr>
        </p:nvSpPr>
        <p:spPr>
          <a:xfrm>
            <a:off x="539552" y="2370584"/>
            <a:ext cx="1368152" cy="914400"/>
          </a:xfrm>
          <a:prstGeom prst="homePlate">
            <a:avLst>
              <a:gd name="adj" fmla="val 2142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CASP</a:t>
            </a:r>
          </a:p>
        </p:txBody>
      </p:sp>
      <p:sp>
        <p:nvSpPr>
          <p:cNvPr id="6" name="Retângulo 5"/>
          <p:cNvSpPr/>
          <p:nvPr/>
        </p:nvSpPr>
        <p:spPr>
          <a:xfrm>
            <a:off x="9168" y="365033"/>
            <a:ext cx="6248265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Bef>
                <a:spcPct val="0"/>
              </a:spcBef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DIAGNÓSTICO  DOS  SISTEMAS  </a:t>
            </a:r>
            <a:endParaRPr lang="pt-BR" sz="2800" b="1" u="sn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9512" y="1916832"/>
            <a:ext cx="8112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2010</a:t>
            </a:r>
          </a:p>
        </p:txBody>
      </p:sp>
      <p:pic>
        <p:nvPicPr>
          <p:cNvPr id="8" name="Imagem 7" descr="BH-SLOGAN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414709" y="138643"/>
            <a:ext cx="2822780" cy="150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82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78861" y="1643644"/>
            <a:ext cx="6696744" cy="470898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Processos não padronizados e não integrados entre </a:t>
            </a:r>
            <a:r>
              <a:rPr lang="pt-BR" alt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órgãos;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</a:t>
            </a: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redução de trabalho manual de entrada de dados e de duplicidades (retrabalho</a:t>
            </a:r>
            <a:r>
              <a:rPr lang="pt-BR" alt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Necessidade de aumento de eficiência para redução do </a:t>
            </a:r>
            <a:r>
              <a:rPr lang="pt-BR" alt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custeio;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Necessidade de modernização dos processos atuais para melhoria da percepção de nível de serviço por parte da </a:t>
            </a:r>
            <a:r>
              <a:rPr lang="pt-BR" alt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população.</a:t>
            </a:r>
            <a:endParaRPr lang="en-US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79511" y="1679332"/>
            <a:ext cx="811213" cy="44743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Pentagon 6"/>
          <p:cNvSpPr/>
          <p:nvPr>
            <p:custDataLst>
              <p:tags r:id="rId1"/>
            </p:custDataLst>
          </p:nvPr>
        </p:nvSpPr>
        <p:spPr>
          <a:xfrm>
            <a:off x="539552" y="2133084"/>
            <a:ext cx="1368152" cy="914400"/>
          </a:xfrm>
          <a:prstGeom prst="homePlate">
            <a:avLst>
              <a:gd name="adj" fmla="val 2142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CASP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79512" y="1679332"/>
            <a:ext cx="8112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2010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32" y="47298"/>
            <a:ext cx="5470634" cy="868363"/>
          </a:xfrm>
        </p:spPr>
        <p:txBody>
          <a:bodyPr>
            <a:noAutofit/>
          </a:bodyPr>
          <a:lstStyle/>
          <a:p>
            <a:r>
              <a:rPr lang="pt-BR" sz="2800" b="1" u="sng" dirty="0" smtClean="0">
                <a:solidFill>
                  <a:schemeClr val="tx1"/>
                </a:solidFill>
              </a:rPr>
              <a:t/>
            </a:r>
            <a:br>
              <a:rPr lang="pt-BR" sz="2800" b="1" u="sng" dirty="0" smtClean="0">
                <a:solidFill>
                  <a:schemeClr val="tx1"/>
                </a:solidFill>
              </a:rPr>
            </a:br>
            <a:r>
              <a:rPr lang="pt-BR" sz="2800" b="1" u="sng" dirty="0" smtClean="0">
                <a:solidFill>
                  <a:schemeClr val="tx1"/>
                </a:solidFill>
              </a:rPr>
              <a:t>PROCESSSOS</a:t>
            </a:r>
            <a:br>
              <a:rPr lang="pt-BR" sz="2800" b="1" u="sng" dirty="0" smtClean="0">
                <a:solidFill>
                  <a:schemeClr val="tx1"/>
                </a:solidFill>
              </a:rPr>
            </a:br>
            <a:endParaRPr lang="pt-BR" sz="2800" b="1" u="sng" dirty="0">
              <a:solidFill>
                <a:schemeClr val="tx1"/>
              </a:solidFill>
            </a:endParaRPr>
          </a:p>
        </p:txBody>
      </p:sp>
      <p:pic>
        <p:nvPicPr>
          <p:cNvPr id="8" name="Imagem 7" descr="BH-SLOGAN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275438" y="190807"/>
            <a:ext cx="2978938" cy="158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11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36490"/>
            <a:ext cx="4352544" cy="868363"/>
          </a:xfrm>
        </p:spPr>
        <p:txBody>
          <a:bodyPr>
            <a:normAutofit fontScale="90000"/>
          </a:bodyPr>
          <a:lstStyle/>
          <a:p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Planejamento das Ações 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219456" y="952231"/>
            <a:ext cx="8759952" cy="5413248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30" y="1033510"/>
            <a:ext cx="8351838" cy="452596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25" y="1372460"/>
            <a:ext cx="8207375" cy="452596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CaixaDeTexto 5"/>
          <p:cNvSpPr txBox="1"/>
          <p:nvPr/>
        </p:nvSpPr>
        <p:spPr>
          <a:xfrm>
            <a:off x="514343" y="848205"/>
            <a:ext cx="122413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0089" y="63341"/>
            <a:ext cx="3546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Verdana" panose="020B0604030504040204" pitchFamily="34" charset="0"/>
              </a:rPr>
              <a:t>PLANEJAMENTO </a:t>
            </a:r>
            <a:endParaRPr lang="pt-BR" sz="2800" b="1" dirty="0">
              <a:latin typeface="Verdana" panose="020B0604030504040204" pitchFamily="34" charset="0"/>
            </a:endParaRPr>
          </a:p>
        </p:txBody>
      </p:sp>
      <p:pic>
        <p:nvPicPr>
          <p:cNvPr id="11" name="Imagem 10" descr="BH-SLOGAN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666957" y="95043"/>
            <a:ext cx="2502832" cy="133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111" y="1641135"/>
            <a:ext cx="8207375" cy="4525963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318" y="1971560"/>
            <a:ext cx="8351837" cy="4525963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7714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275" y="651123"/>
            <a:ext cx="8954835" cy="62478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 Mapa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Apropriação dos Lançamentos Tributários;</a:t>
            </a:r>
          </a:p>
          <a:p>
            <a:pPr>
              <a:lnSpc>
                <a:spcPct val="20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Mapa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Apropriação da Dívida Ativa;</a:t>
            </a:r>
          </a:p>
          <a:p>
            <a:pPr>
              <a:lnSpc>
                <a:spcPct val="20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Mapa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Apropriação de Bens Móveis; </a:t>
            </a:r>
          </a:p>
          <a:p>
            <a:pPr>
              <a:lnSpc>
                <a:spcPct val="20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Mapa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Apropriação de Bens Imóveis; </a:t>
            </a:r>
          </a:p>
          <a:p>
            <a:pPr>
              <a:lnSpc>
                <a:spcPct val="20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Mapa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Apropriação dos Almoxarifados; </a:t>
            </a:r>
          </a:p>
          <a:p>
            <a:pPr>
              <a:lnSpc>
                <a:spcPct val="20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Mapa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Apropriação de Contratos e Convênios; </a:t>
            </a:r>
          </a:p>
          <a:p>
            <a:pPr>
              <a:lnSpc>
                <a:spcPct val="20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Mapa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Apropriação Patrimonial da Folha de Pagamento; </a:t>
            </a:r>
          </a:p>
          <a:p>
            <a:pPr>
              <a:lnSpc>
                <a:spcPct val="20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Mapa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Apropriação da Dívida Fundada;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Apropriação Patrimonial das Empresas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Mapa de  Apropriação da Câmara Municipal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10362"/>
            <a:ext cx="5328745" cy="868363"/>
          </a:xfrm>
        </p:spPr>
        <p:txBody>
          <a:bodyPr>
            <a:normAutofit fontScale="90000"/>
          </a:bodyPr>
          <a:lstStyle/>
          <a:p>
            <a:r>
              <a:rPr lang="pt-BR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Mapas </a:t>
            </a:r>
            <a:r>
              <a:rPr lang="pt-BR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Apropriação </a:t>
            </a:r>
            <a:r>
              <a:rPr lang="pt-BR" dirty="0" smtClean="0"/>
              <a:t>temas de interface </a:t>
            </a:r>
            <a:endParaRPr lang="pt-BR" dirty="0"/>
          </a:p>
        </p:txBody>
      </p:sp>
      <p:pic>
        <p:nvPicPr>
          <p:cNvPr id="6" name="Imagem 5" descr="BH-SLOGAN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426945" y="58987"/>
            <a:ext cx="2698423" cy="143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8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124984" y="1563530"/>
            <a:ext cx="810195" cy="44743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Pentagon 6"/>
          <p:cNvSpPr/>
          <p:nvPr>
            <p:custDataLst>
              <p:tags r:id="rId1"/>
            </p:custDataLst>
          </p:nvPr>
        </p:nvSpPr>
        <p:spPr>
          <a:xfrm>
            <a:off x="343241" y="1305365"/>
            <a:ext cx="1512000" cy="914400"/>
          </a:xfrm>
          <a:prstGeom prst="homePlate">
            <a:avLst>
              <a:gd name="adj" fmla="val 2142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CASP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5555" y="2365949"/>
            <a:ext cx="809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2011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25555" y="3300987"/>
            <a:ext cx="809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25555" y="4328099"/>
            <a:ext cx="809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25555" y="5371087"/>
            <a:ext cx="809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46417" y="1141987"/>
            <a:ext cx="4264025" cy="1938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GRUPO DE TRABALHO PARA IMPLANTAÇÃO DA NOVA CONTABILIDADE APLICADA AO SETOR PÚBLICO - GTCASP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Decreto 14.468 de 29/06/2011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160730" y="1500762"/>
            <a:ext cx="4659312" cy="1939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CRIAÇÃO DE GERÊNCIAS PARA PROJETO CASP :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GERENCIA DE 1º NÍVEL  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GERÊNCIA DE 2º NÍVEL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Decreto 14.585 /2011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37259" y="1871085"/>
            <a:ext cx="4346575" cy="1568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CONCURSO PÚBLICO PARA CONTRATAÇÃO DE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15  CONTADORES (ANALISTA FAZENDÁRIO) -  </a:t>
            </a:r>
            <a:r>
              <a:rPr lang="pt-BR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2011/2013</a:t>
            </a:r>
          </a:p>
        </p:txBody>
      </p:sp>
      <p:sp>
        <p:nvSpPr>
          <p:cNvPr id="6" name="Retângulo 5"/>
          <p:cNvSpPr/>
          <p:nvPr/>
        </p:nvSpPr>
        <p:spPr>
          <a:xfrm>
            <a:off x="2636018" y="2111155"/>
            <a:ext cx="4789488" cy="1662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</a:rPr>
              <a:t>COMISSÃO DE BENS   -    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</a:rPr>
              <a:t>Definição de critérios para </a:t>
            </a:r>
            <a:r>
              <a:rPr lang="pt-BR" sz="1400" b="1" dirty="0" err="1">
                <a:solidFill>
                  <a:prstClr val="black"/>
                </a:solidFill>
                <a:latin typeface="Comic Sans MS" pitchFamily="66" charset="0"/>
              </a:rPr>
              <a:t>realiação</a:t>
            </a: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</a:rPr>
              <a:t> e depreciação dos Bens - PORTARIA Nº 5.808/12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200" b="1" dirty="0">
                <a:solidFill>
                  <a:prstClr val="black"/>
                </a:solidFill>
                <a:latin typeface="Comic Sans MS" pitchFamily="66" charset="0"/>
              </a:rPr>
              <a:t>Relatório –  Maio/2013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</a:rPr>
              <a:t>Adequação Sistema SGBI e SISBEM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421239" y="2390264"/>
            <a:ext cx="4319587" cy="2141537"/>
          </a:xfr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68434"/>
              </p:ext>
            </p:extLst>
          </p:nvPr>
        </p:nvGraphicFramePr>
        <p:xfrm>
          <a:off x="3319060" y="2724724"/>
          <a:ext cx="4824411" cy="1993902"/>
        </p:xfrm>
        <a:graphic>
          <a:graphicData uri="http://schemas.openxmlformats.org/drawingml/2006/table">
            <a:tbl>
              <a:tblPr firstRow="1" firstCol="1" bandRow="1"/>
              <a:tblGrid>
                <a:gridCol w="1512129"/>
                <a:gridCol w="1080092"/>
                <a:gridCol w="1152098"/>
                <a:gridCol w="1080092"/>
              </a:tblGrid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DÍVIDA ATIVA 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ESTOQUE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Provisão para Perdas 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SALDO 31/12/2013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6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Dívida Ativa de IPTU 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1.410.122.217,64 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81.467.619,72 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1.328.654.597,92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6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Dívida Ativa de ITBI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23.986.778,45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13.954.752,82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10.032.025,63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6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Dívida Ativa de ISSQN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2.896.305.704,47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38.502.807,43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2.857.802.897,04 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6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Outras Receitas Tributárias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522.344.147,16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28.494.041,96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493.850.105,20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6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Dívida Ativa Não Tributária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1.727.532.745,62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1.591.542.425,06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135.990.320,56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03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6.580.291.593,34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1.753.961.646,99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4.826.329.946,35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6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Conta do Ativo Financeiro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271.931.597,13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             -  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271.931.597,13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6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Conta do Ativo Permanente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6.308.359.996,21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1.753.961.646,99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4.554.398.349,22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TOTAL 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6.580.291.593,34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1.753.961.646,99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4.826.329.946,35 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9" name="Imagem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82" y="3013649"/>
            <a:ext cx="45021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48" y="3300987"/>
            <a:ext cx="4295775" cy="20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4269493" y="3843587"/>
            <a:ext cx="423733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prstClr val="black"/>
                </a:solidFill>
                <a:latin typeface="Comic Sans MS" pitchFamily="66" charset="0"/>
              </a:rPr>
              <a:t>CAPACITAÇÃO DOS </a:t>
            </a: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</a:rPr>
              <a:t>CONTADORES/SERVIDORES DA  </a:t>
            </a:r>
            <a:r>
              <a:rPr lang="pt-BR" sz="1400" b="1" dirty="0" smtClean="0">
                <a:solidFill>
                  <a:prstClr val="black"/>
                </a:solidFill>
                <a:latin typeface="Comic Sans MS" pitchFamily="66" charset="0"/>
              </a:rPr>
              <a:t>CONTADORIA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prstClr val="black"/>
                </a:solidFill>
                <a:latin typeface="Comic Sans MS" pitchFamily="66" charset="0"/>
              </a:rPr>
              <a:t>PARTICIPAÇÃO NAS REUNIÕES </a:t>
            </a: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</a:rPr>
              <a:t>DOS GRUPOS TÉCNICOS DE PROCEDIMENTOS CONTÁBEIS DA STN. </a:t>
            </a:r>
            <a:endParaRPr lang="pt-BR" sz="1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104" y="143958"/>
            <a:ext cx="494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Evolução do Projeto  CASP </a:t>
            </a:r>
            <a:endParaRPr lang="pt-B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455395" y="4326349"/>
            <a:ext cx="4319588" cy="1708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</a:rPr>
              <a:t>ADEQUAÇÃO DOS SISTEMAS</a:t>
            </a: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</a:rPr>
              <a:t>PPP PARA DESENVOLVIMENTO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</a:rPr>
              <a:t>DE NOVOS SISTEMAS DE GESTÃO (PATRIMÔNIO,RH,ORÇAMENTÁRIO)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PROJETO SIG    </a:t>
            </a:r>
            <a:r>
              <a:rPr lang="pt-BR" sz="1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2013/2016</a:t>
            </a:r>
            <a:endParaRPr lang="pt-BR" sz="1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Imagem 20" descr="BH-SLOGAN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282001" y="140134"/>
            <a:ext cx="2959262" cy="15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907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9" grpId="0" animBg="1"/>
      <p:bldP spid="6" grpId="0" animBg="1"/>
      <p:bldP spid="2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Bens Móveis e Imóveis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4" y="3913164"/>
            <a:ext cx="8242983" cy="277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2" y="823025"/>
            <a:ext cx="8242983" cy="291013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33920" y="52390"/>
            <a:ext cx="2579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 smtClean="0"/>
              <a:t>ESTÁGIO ATUAL </a:t>
            </a:r>
            <a:endParaRPr lang="pt-BR" sz="2800" b="1" u="sng" dirty="0"/>
          </a:p>
        </p:txBody>
      </p:sp>
      <p:pic>
        <p:nvPicPr>
          <p:cNvPr id="7" name="Imagem 6" descr="BH-SLOGAN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24">
            <a:off x="6675959" y="89371"/>
            <a:ext cx="2571782" cy="136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1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rLm0BLBE2nEGO.cgjz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rLm0BLBE2nEGO.cgjz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rLm0BLBE2nEGO.cgjzwA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677</Words>
  <Application>Microsoft Office PowerPoint</Application>
  <PresentationFormat>Apresentação na tela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PROCESSSOS </vt:lpstr>
      <vt:lpstr> Planejamento das Ações </vt:lpstr>
      <vt:lpstr>Mapas de Apropriação temas de interface </vt:lpstr>
      <vt:lpstr>Apresentação do PowerPoint</vt:lpstr>
      <vt:lpstr>Bens Móveis e Imóveis</vt:lpstr>
      <vt:lpstr>Apresentação do PowerPoint</vt:lpstr>
      <vt:lpstr> Próximos Passos </vt:lpstr>
      <vt:lpstr>Principais Problemas </vt:lpstr>
      <vt:lpstr>Apresentação do PowerPoint</vt:lpstr>
      <vt:lpstr>CONTA CORRENTE</vt:lpstr>
      <vt:lpstr>Dados do modulo CASP </vt:lpstr>
      <vt:lpstr>Dados do modulo CASP </vt:lpstr>
      <vt:lpstr>Apropriação Pessoal  Regime de Competência</vt:lpstr>
      <vt:lpstr>Apresentação do PowerPoint</vt:lpstr>
    </vt:vector>
  </TitlesOfParts>
  <Company>THEMAZ COMUNICACAO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C R VIANA</dc:creator>
  <cp:lastModifiedBy>LUCY FATIMA DE ASSIS FREITAS</cp:lastModifiedBy>
  <cp:revision>86</cp:revision>
  <dcterms:created xsi:type="dcterms:W3CDTF">2015-04-16T21:16:16Z</dcterms:created>
  <dcterms:modified xsi:type="dcterms:W3CDTF">2015-06-09T16:36:53Z</dcterms:modified>
</cp:coreProperties>
</file>