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68" r:id="rId2"/>
    <p:sldId id="261" r:id="rId3"/>
    <p:sldId id="259" r:id="rId4"/>
    <p:sldId id="262" r:id="rId5"/>
    <p:sldId id="263" r:id="rId6"/>
    <p:sldId id="264" r:id="rId7"/>
    <p:sldId id="266" r:id="rId8"/>
    <p:sldId id="272" r:id="rId9"/>
    <p:sldId id="267" r:id="rId10"/>
    <p:sldId id="269" r:id="rId11"/>
    <p:sldId id="276" r:id="rId12"/>
    <p:sldId id="270" r:id="rId13"/>
    <p:sldId id="27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B240D"/>
    <a:srgbClr val="FF4343"/>
    <a:srgbClr val="D75D49"/>
    <a:srgbClr val="FFFFCC"/>
    <a:srgbClr val="CDBA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4" autoAdjust="0"/>
    <p:restoredTop sz="94624" autoAdjust="0"/>
  </p:normalViewPr>
  <p:slideViewPr>
    <p:cSldViewPr>
      <p:cViewPr>
        <p:scale>
          <a:sx n="80" d="100"/>
          <a:sy n="80" d="100"/>
        </p:scale>
        <p:origin x="-1002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64DD4-63FA-4F56-88AC-084269F37C14}" type="doc">
      <dgm:prSet loTypeId="urn:microsoft.com/office/officeart/2005/8/layout/vProcess5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A69EF5B-9EEE-4B7F-ABA0-8BDCDE58D8BC}">
      <dgm:prSet phldrT="[Texto]" custT="1"/>
      <dgm:spPr/>
      <dgm:t>
        <a:bodyPr/>
        <a:lstStyle/>
        <a:p>
          <a:pPr algn="ctr"/>
          <a:r>
            <a:rPr lang="pt-BR" sz="2000" b="1" baseline="0" dirty="0" smtClean="0">
              <a:latin typeface="+mj-lt"/>
            </a:rPr>
            <a:t>Criação de Grupo de Trabalho</a:t>
          </a:r>
          <a:endParaRPr lang="pt-BR" sz="2000" b="1" baseline="0" dirty="0">
            <a:latin typeface="+mj-lt"/>
          </a:endParaRPr>
        </a:p>
      </dgm:t>
    </dgm:pt>
    <dgm:pt modelId="{5B69EC50-2CDB-44E7-B8D5-C615F36F3E41}" type="parTrans" cxnId="{3AF2D4FA-7802-44E1-9F5F-82C5C8600B51}">
      <dgm:prSet/>
      <dgm:spPr/>
      <dgm:t>
        <a:bodyPr/>
        <a:lstStyle/>
        <a:p>
          <a:endParaRPr lang="pt-BR"/>
        </a:p>
      </dgm:t>
    </dgm:pt>
    <dgm:pt modelId="{E89E87B2-F19D-4536-99CB-3DDE1C5C0BC9}" type="sibTrans" cxnId="{3AF2D4FA-7802-44E1-9F5F-82C5C8600B51}">
      <dgm:prSet/>
      <dgm:spPr/>
      <dgm:t>
        <a:bodyPr/>
        <a:lstStyle/>
        <a:p>
          <a:endParaRPr lang="pt-BR" dirty="0"/>
        </a:p>
      </dgm:t>
    </dgm:pt>
    <dgm:pt modelId="{31E72D52-6762-461A-B969-6C6B9C18B137}">
      <dgm:prSet phldrT="[Texto]" custT="1"/>
      <dgm:spPr/>
      <dgm:t>
        <a:bodyPr/>
        <a:lstStyle/>
        <a:p>
          <a:pPr algn="ctr"/>
          <a:r>
            <a:rPr lang="pt-BR" sz="2000" b="1" baseline="0" dirty="0" smtClean="0">
              <a:latin typeface="+mj-lt"/>
            </a:rPr>
            <a:t>Mobilização das equipes  da Contadoria Geral e da Coordenadoria Geral de Diretrizes e Informações</a:t>
          </a:r>
          <a:endParaRPr lang="pt-BR" sz="2000" b="1" baseline="0" dirty="0">
            <a:latin typeface="+mj-lt"/>
          </a:endParaRPr>
        </a:p>
      </dgm:t>
    </dgm:pt>
    <dgm:pt modelId="{D824E148-36F6-46B9-8AFB-85C4D8A42AC1}" type="parTrans" cxnId="{39957D98-8CD9-4BD6-9F42-FB05910BBF64}">
      <dgm:prSet/>
      <dgm:spPr/>
      <dgm:t>
        <a:bodyPr/>
        <a:lstStyle/>
        <a:p>
          <a:endParaRPr lang="pt-BR"/>
        </a:p>
      </dgm:t>
    </dgm:pt>
    <dgm:pt modelId="{228B6E53-EDD1-43A3-9A6D-2B66A95D5B00}" type="sibTrans" cxnId="{39957D98-8CD9-4BD6-9F42-FB05910BBF64}">
      <dgm:prSet/>
      <dgm:spPr/>
      <dgm:t>
        <a:bodyPr/>
        <a:lstStyle/>
        <a:p>
          <a:endParaRPr lang="pt-BR" dirty="0"/>
        </a:p>
      </dgm:t>
    </dgm:pt>
    <dgm:pt modelId="{5EE727E5-EB9F-4045-83B3-1693D57EFC0D}">
      <dgm:prSet phldrT="[Texto]" custT="1"/>
      <dgm:spPr/>
      <dgm:t>
        <a:bodyPr/>
        <a:lstStyle/>
        <a:p>
          <a:pPr algn="ctr"/>
          <a:r>
            <a:rPr lang="pt-BR" sz="2000" b="1" baseline="0" dirty="0" smtClean="0">
              <a:latin typeface="+mj-lt"/>
            </a:rPr>
            <a:t>Novo Plano de Contas – PCASP – 5ª edição</a:t>
          </a:r>
        </a:p>
      </dgm:t>
    </dgm:pt>
    <dgm:pt modelId="{45D4600C-C172-42B9-97D1-99AF7388D137}" type="parTrans" cxnId="{B0A3EDCC-F955-4909-AE50-287F40E4275A}">
      <dgm:prSet/>
      <dgm:spPr/>
      <dgm:t>
        <a:bodyPr/>
        <a:lstStyle/>
        <a:p>
          <a:endParaRPr lang="pt-BR"/>
        </a:p>
      </dgm:t>
    </dgm:pt>
    <dgm:pt modelId="{0F19E8B6-7A46-42A7-9BA9-4ACF49C49B97}" type="sibTrans" cxnId="{B0A3EDCC-F955-4909-AE50-287F40E4275A}">
      <dgm:prSet/>
      <dgm:spPr/>
      <dgm:t>
        <a:bodyPr/>
        <a:lstStyle/>
        <a:p>
          <a:endParaRPr lang="pt-BR" dirty="0"/>
        </a:p>
      </dgm:t>
    </dgm:pt>
    <dgm:pt modelId="{B7577830-9F1D-433B-AB4A-0BB4829C2C89}">
      <dgm:prSet phldrT="[Texto]" custT="1"/>
      <dgm:spPr/>
      <dgm:t>
        <a:bodyPr/>
        <a:lstStyle/>
        <a:p>
          <a:pPr algn="ctr"/>
          <a:r>
            <a:rPr lang="pt-BR" sz="2000" b="1" baseline="0" dirty="0" smtClean="0">
              <a:latin typeface="+mj-lt"/>
            </a:rPr>
            <a:t>Elaboração de eventos, transações, regras de contabilização, especificação das DCASP e treinamento.</a:t>
          </a:r>
        </a:p>
      </dgm:t>
    </dgm:pt>
    <dgm:pt modelId="{DAD4C2A2-65FC-4FE1-B962-5B825CF42A63}" type="parTrans" cxnId="{4CBB4ED4-F648-4128-B313-1AF03384F9F3}">
      <dgm:prSet/>
      <dgm:spPr/>
      <dgm:t>
        <a:bodyPr/>
        <a:lstStyle/>
        <a:p>
          <a:endParaRPr lang="pt-BR"/>
        </a:p>
      </dgm:t>
    </dgm:pt>
    <dgm:pt modelId="{798003FE-C471-40BD-B66D-0854CF184F83}" type="sibTrans" cxnId="{4CBB4ED4-F648-4128-B313-1AF03384F9F3}">
      <dgm:prSet/>
      <dgm:spPr/>
      <dgm:t>
        <a:bodyPr/>
        <a:lstStyle/>
        <a:p>
          <a:endParaRPr lang="pt-BR"/>
        </a:p>
      </dgm:t>
    </dgm:pt>
    <dgm:pt modelId="{CB20EFCE-E889-41B0-88C5-1B495D06F212}">
      <dgm:prSet phldrT="[Texto]" custT="1"/>
      <dgm:spPr/>
      <dgm:t>
        <a:bodyPr/>
        <a:lstStyle/>
        <a:p>
          <a:endParaRPr lang="pt-BR" dirty="0"/>
        </a:p>
      </dgm:t>
    </dgm:pt>
    <dgm:pt modelId="{372046AF-3495-4620-8956-EC02F44D808D}" type="parTrans" cxnId="{44064E09-F26D-4950-AA9F-A1275C41EDDD}">
      <dgm:prSet/>
      <dgm:spPr/>
      <dgm:t>
        <a:bodyPr/>
        <a:lstStyle/>
        <a:p>
          <a:endParaRPr lang="pt-BR"/>
        </a:p>
      </dgm:t>
    </dgm:pt>
    <dgm:pt modelId="{F0E76E8B-5082-498F-89E8-FD0BD60FD7A2}" type="sibTrans" cxnId="{44064E09-F26D-4950-AA9F-A1275C41EDDD}">
      <dgm:prSet/>
      <dgm:spPr/>
      <dgm:t>
        <a:bodyPr/>
        <a:lstStyle/>
        <a:p>
          <a:endParaRPr lang="pt-BR"/>
        </a:p>
      </dgm:t>
    </dgm:pt>
    <dgm:pt modelId="{A9F1C8A2-2606-4768-8046-3E2F8111AABF}">
      <dgm:prSet phldrT="[Texto]" custT="1"/>
      <dgm:spPr/>
      <dgm:t>
        <a:bodyPr/>
        <a:lstStyle/>
        <a:p>
          <a:pPr algn="ctr"/>
          <a:r>
            <a:rPr lang="pt-BR" sz="2000" b="1" baseline="0" dirty="0" smtClean="0">
              <a:latin typeface="+mj-lt"/>
            </a:rPr>
            <a:t>Acompanhamento e participação nos GT’s</a:t>
          </a:r>
          <a:endParaRPr lang="pt-BR" sz="2000" b="1" baseline="0" dirty="0">
            <a:latin typeface="+mj-lt"/>
          </a:endParaRPr>
        </a:p>
      </dgm:t>
    </dgm:pt>
    <dgm:pt modelId="{6F029224-C016-4435-A45B-7B887BE9DAD1}" type="parTrans" cxnId="{D5D4AC2D-9B96-4517-AF34-0B3BDFC6AC7B}">
      <dgm:prSet/>
      <dgm:spPr/>
      <dgm:t>
        <a:bodyPr/>
        <a:lstStyle/>
        <a:p>
          <a:endParaRPr lang="pt-BR"/>
        </a:p>
      </dgm:t>
    </dgm:pt>
    <dgm:pt modelId="{D0066C54-C9C2-408F-85DD-CE0BB589DD24}" type="sibTrans" cxnId="{D5D4AC2D-9B96-4517-AF34-0B3BDFC6AC7B}">
      <dgm:prSet/>
      <dgm:spPr/>
      <dgm:t>
        <a:bodyPr/>
        <a:lstStyle/>
        <a:p>
          <a:endParaRPr lang="pt-BR" dirty="0"/>
        </a:p>
      </dgm:t>
    </dgm:pt>
    <dgm:pt modelId="{AD263DCB-780E-43CC-BC55-08DB4A1DF336}" type="pres">
      <dgm:prSet presAssocID="{93C64DD4-63FA-4F56-88AC-084269F37C1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6B20751-1AC6-4425-8CF3-2189A2298861}" type="pres">
      <dgm:prSet presAssocID="{93C64DD4-63FA-4F56-88AC-084269F37C14}" presName="dummyMaxCanvas" presStyleCnt="0">
        <dgm:presLayoutVars/>
      </dgm:prSet>
      <dgm:spPr/>
      <dgm:t>
        <a:bodyPr/>
        <a:lstStyle/>
        <a:p>
          <a:endParaRPr lang="pt-BR"/>
        </a:p>
      </dgm:t>
    </dgm:pt>
    <dgm:pt modelId="{EB9C18A9-50DC-4705-B8C6-887488EADD78}" type="pres">
      <dgm:prSet presAssocID="{93C64DD4-63FA-4F56-88AC-084269F37C14}" presName="FiveNodes_1" presStyleLbl="node1" presStyleIdx="0" presStyleCnt="5" custLinFactNeighborX="1203" custLinFactNeighborY="-228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501742-D0AD-478F-A20A-BC140A9585C7}" type="pres">
      <dgm:prSet presAssocID="{93C64DD4-63FA-4F56-88AC-084269F37C1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FF38AB-61EF-4431-82A5-205B148C37B0}" type="pres">
      <dgm:prSet presAssocID="{93C64DD4-63FA-4F56-88AC-084269F37C1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449420-7949-4354-ACC4-4D618A45FD5B}" type="pres">
      <dgm:prSet presAssocID="{93C64DD4-63FA-4F56-88AC-084269F37C1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54344A-973B-44F7-AB29-D933FB6C4FFD}" type="pres">
      <dgm:prSet presAssocID="{93C64DD4-63FA-4F56-88AC-084269F37C1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5EB9-AD12-4082-BC80-62566CFE5F7D}" type="pres">
      <dgm:prSet presAssocID="{93C64DD4-63FA-4F56-88AC-084269F37C1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FCD1CE-9BB9-4443-B800-460B3B121A85}" type="pres">
      <dgm:prSet presAssocID="{93C64DD4-63FA-4F56-88AC-084269F37C1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CB1FEE-3749-4F50-880C-78B48A70AA53}" type="pres">
      <dgm:prSet presAssocID="{93C64DD4-63FA-4F56-88AC-084269F37C1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3CB764-CFB6-4911-93E9-11F0D6002D8C}" type="pres">
      <dgm:prSet presAssocID="{93C64DD4-63FA-4F56-88AC-084269F37C1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552AD8-49B7-4183-9F87-B2D6F0E71AF9}" type="pres">
      <dgm:prSet presAssocID="{93C64DD4-63FA-4F56-88AC-084269F37C1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750EAD-3883-4830-85AD-9F31A7A0813E}" type="pres">
      <dgm:prSet presAssocID="{93C64DD4-63FA-4F56-88AC-084269F37C1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BFD0EB-23D7-42B5-B85D-7EFFDB5A4766}" type="pres">
      <dgm:prSet presAssocID="{93C64DD4-63FA-4F56-88AC-084269F37C1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81B775-77A5-4B93-8DF9-F0DB46650CE5}" type="pres">
      <dgm:prSet presAssocID="{93C64DD4-63FA-4F56-88AC-084269F37C1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5C9E41-26DD-4546-B994-3B8516BF0460}" type="pres">
      <dgm:prSet presAssocID="{93C64DD4-63FA-4F56-88AC-084269F37C1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0A3EDCC-F955-4909-AE50-287F40E4275A}" srcId="{93C64DD4-63FA-4F56-88AC-084269F37C14}" destId="{5EE727E5-EB9F-4045-83B3-1693D57EFC0D}" srcOrd="3" destOrd="0" parTransId="{45D4600C-C172-42B9-97D1-99AF7388D137}" sibTransId="{0F19E8B6-7A46-42A7-9BA9-4ACF49C49B97}"/>
    <dgm:cxn modelId="{BC5DF719-A71C-41F7-B76A-2AC086D21431}" type="presOf" srcId="{31E72D52-6762-461A-B969-6C6B9C18B137}" destId="{FCFF38AB-61EF-4431-82A5-205B148C37B0}" srcOrd="0" destOrd="0" presId="urn:microsoft.com/office/officeart/2005/8/layout/vProcess5"/>
    <dgm:cxn modelId="{B9466D42-04F2-49DF-B8CC-C31F65C763BE}" type="presOf" srcId="{93C64DD4-63FA-4F56-88AC-084269F37C14}" destId="{AD263DCB-780E-43CC-BC55-08DB4A1DF336}" srcOrd="0" destOrd="0" presId="urn:microsoft.com/office/officeart/2005/8/layout/vProcess5"/>
    <dgm:cxn modelId="{39744A78-6000-4557-8C91-BA170C73CCBB}" type="presOf" srcId="{A9F1C8A2-2606-4768-8046-3E2F8111AABF}" destId="{AD750EAD-3883-4830-85AD-9F31A7A0813E}" srcOrd="1" destOrd="0" presId="urn:microsoft.com/office/officeart/2005/8/layout/vProcess5"/>
    <dgm:cxn modelId="{C132ECDB-ABB3-4541-9303-4F3D4DC90980}" type="presOf" srcId="{31E72D52-6762-461A-B969-6C6B9C18B137}" destId="{09BFD0EB-23D7-42B5-B85D-7EFFDB5A4766}" srcOrd="1" destOrd="0" presId="urn:microsoft.com/office/officeart/2005/8/layout/vProcess5"/>
    <dgm:cxn modelId="{D5D4AC2D-9B96-4517-AF34-0B3BDFC6AC7B}" srcId="{93C64DD4-63FA-4F56-88AC-084269F37C14}" destId="{A9F1C8A2-2606-4768-8046-3E2F8111AABF}" srcOrd="1" destOrd="0" parTransId="{6F029224-C016-4435-A45B-7B887BE9DAD1}" sibTransId="{D0066C54-C9C2-408F-85DD-CE0BB589DD24}"/>
    <dgm:cxn modelId="{5D314F32-0933-43EA-B96C-B2FCCAD21B48}" type="presOf" srcId="{0F19E8B6-7A46-42A7-9BA9-4ACF49C49B97}" destId="{0D3CB764-CFB6-4911-93E9-11F0D6002D8C}" srcOrd="0" destOrd="0" presId="urn:microsoft.com/office/officeart/2005/8/layout/vProcess5"/>
    <dgm:cxn modelId="{7FF959EB-33C0-49F3-ABEB-D4BCE1FB10CB}" type="presOf" srcId="{B7577830-9F1D-433B-AB4A-0BB4829C2C89}" destId="{0E5C9E41-26DD-4546-B994-3B8516BF0460}" srcOrd="1" destOrd="0" presId="urn:microsoft.com/office/officeart/2005/8/layout/vProcess5"/>
    <dgm:cxn modelId="{64A54248-6629-4B7A-9F1F-7863B56849B2}" type="presOf" srcId="{B7577830-9F1D-433B-AB4A-0BB4829C2C89}" destId="{8054344A-973B-44F7-AB29-D933FB6C4FFD}" srcOrd="0" destOrd="0" presId="urn:microsoft.com/office/officeart/2005/8/layout/vProcess5"/>
    <dgm:cxn modelId="{B8B4ACBC-5FCF-4FAC-B76D-5DA70F00B48B}" type="presOf" srcId="{D0066C54-C9C2-408F-85DD-CE0BB589DD24}" destId="{E5FCD1CE-9BB9-4443-B800-460B3B121A85}" srcOrd="0" destOrd="0" presId="urn:microsoft.com/office/officeart/2005/8/layout/vProcess5"/>
    <dgm:cxn modelId="{CD076DEB-4CE5-416B-AE1A-F4FB8730F932}" type="presOf" srcId="{228B6E53-EDD1-43A3-9A6D-2B66A95D5B00}" destId="{A8CB1FEE-3749-4F50-880C-78B48A70AA53}" srcOrd="0" destOrd="0" presId="urn:microsoft.com/office/officeart/2005/8/layout/vProcess5"/>
    <dgm:cxn modelId="{44064E09-F26D-4950-AA9F-A1275C41EDDD}" srcId="{93C64DD4-63FA-4F56-88AC-084269F37C14}" destId="{CB20EFCE-E889-41B0-88C5-1B495D06F212}" srcOrd="5" destOrd="0" parTransId="{372046AF-3495-4620-8956-EC02F44D808D}" sibTransId="{F0E76E8B-5082-498F-89E8-FD0BD60FD7A2}"/>
    <dgm:cxn modelId="{3EB7801C-2049-4BE7-B5F0-237EE395BDBA}" type="presOf" srcId="{1A69EF5B-9EEE-4B7F-ABA0-8BDCDE58D8BC}" destId="{21552AD8-49B7-4183-9F87-B2D6F0E71AF9}" srcOrd="1" destOrd="0" presId="urn:microsoft.com/office/officeart/2005/8/layout/vProcess5"/>
    <dgm:cxn modelId="{DE4D0E97-998C-4782-8759-18356C4CA203}" type="presOf" srcId="{5EE727E5-EB9F-4045-83B3-1693D57EFC0D}" destId="{52449420-7949-4354-ACC4-4D618A45FD5B}" srcOrd="0" destOrd="0" presId="urn:microsoft.com/office/officeart/2005/8/layout/vProcess5"/>
    <dgm:cxn modelId="{24E27D21-B716-4AE0-B988-C533422A95C1}" type="presOf" srcId="{1A69EF5B-9EEE-4B7F-ABA0-8BDCDE58D8BC}" destId="{EB9C18A9-50DC-4705-B8C6-887488EADD78}" srcOrd="0" destOrd="0" presId="urn:microsoft.com/office/officeart/2005/8/layout/vProcess5"/>
    <dgm:cxn modelId="{5BB07FC6-BF55-4827-BCFC-B454A464078D}" type="presOf" srcId="{5EE727E5-EB9F-4045-83B3-1693D57EFC0D}" destId="{1781B775-77A5-4B93-8DF9-F0DB46650CE5}" srcOrd="1" destOrd="0" presId="urn:microsoft.com/office/officeart/2005/8/layout/vProcess5"/>
    <dgm:cxn modelId="{3AF2D4FA-7802-44E1-9F5F-82C5C8600B51}" srcId="{93C64DD4-63FA-4F56-88AC-084269F37C14}" destId="{1A69EF5B-9EEE-4B7F-ABA0-8BDCDE58D8BC}" srcOrd="0" destOrd="0" parTransId="{5B69EC50-2CDB-44E7-B8D5-C615F36F3E41}" sibTransId="{E89E87B2-F19D-4536-99CB-3DDE1C5C0BC9}"/>
    <dgm:cxn modelId="{0BDAD02A-2207-4EF4-AB36-CB783339DB83}" type="presOf" srcId="{A9F1C8A2-2606-4768-8046-3E2F8111AABF}" destId="{9F501742-D0AD-478F-A20A-BC140A9585C7}" srcOrd="0" destOrd="0" presId="urn:microsoft.com/office/officeart/2005/8/layout/vProcess5"/>
    <dgm:cxn modelId="{471A081C-65B7-44C0-A414-F18E18F25E6C}" type="presOf" srcId="{E89E87B2-F19D-4536-99CB-3DDE1C5C0BC9}" destId="{EC7A5EB9-AD12-4082-BC80-62566CFE5F7D}" srcOrd="0" destOrd="0" presId="urn:microsoft.com/office/officeart/2005/8/layout/vProcess5"/>
    <dgm:cxn modelId="{39957D98-8CD9-4BD6-9F42-FB05910BBF64}" srcId="{93C64DD4-63FA-4F56-88AC-084269F37C14}" destId="{31E72D52-6762-461A-B969-6C6B9C18B137}" srcOrd="2" destOrd="0" parTransId="{D824E148-36F6-46B9-8AFB-85C4D8A42AC1}" sibTransId="{228B6E53-EDD1-43A3-9A6D-2B66A95D5B00}"/>
    <dgm:cxn modelId="{4CBB4ED4-F648-4128-B313-1AF03384F9F3}" srcId="{93C64DD4-63FA-4F56-88AC-084269F37C14}" destId="{B7577830-9F1D-433B-AB4A-0BB4829C2C89}" srcOrd="4" destOrd="0" parTransId="{DAD4C2A2-65FC-4FE1-B962-5B825CF42A63}" sibTransId="{798003FE-C471-40BD-B66D-0854CF184F83}"/>
    <dgm:cxn modelId="{877A5602-D74E-4266-9E91-0DEC9BE2EB41}" type="presParOf" srcId="{AD263DCB-780E-43CC-BC55-08DB4A1DF336}" destId="{56B20751-1AC6-4425-8CF3-2189A2298861}" srcOrd="0" destOrd="0" presId="urn:microsoft.com/office/officeart/2005/8/layout/vProcess5"/>
    <dgm:cxn modelId="{AA443A49-6103-47CA-8B28-ED526FE3B2FF}" type="presParOf" srcId="{AD263DCB-780E-43CC-BC55-08DB4A1DF336}" destId="{EB9C18A9-50DC-4705-B8C6-887488EADD78}" srcOrd="1" destOrd="0" presId="urn:microsoft.com/office/officeart/2005/8/layout/vProcess5"/>
    <dgm:cxn modelId="{95A65944-92B7-4D61-AECA-360EE4285211}" type="presParOf" srcId="{AD263DCB-780E-43CC-BC55-08DB4A1DF336}" destId="{9F501742-D0AD-478F-A20A-BC140A9585C7}" srcOrd="2" destOrd="0" presId="urn:microsoft.com/office/officeart/2005/8/layout/vProcess5"/>
    <dgm:cxn modelId="{49EF02A9-EC00-4C7E-94F4-B5444DC02D67}" type="presParOf" srcId="{AD263DCB-780E-43CC-BC55-08DB4A1DF336}" destId="{FCFF38AB-61EF-4431-82A5-205B148C37B0}" srcOrd="3" destOrd="0" presId="urn:microsoft.com/office/officeart/2005/8/layout/vProcess5"/>
    <dgm:cxn modelId="{11FBF8E6-563A-4A6A-92EA-B91938835E3D}" type="presParOf" srcId="{AD263DCB-780E-43CC-BC55-08DB4A1DF336}" destId="{52449420-7949-4354-ACC4-4D618A45FD5B}" srcOrd="4" destOrd="0" presId="urn:microsoft.com/office/officeart/2005/8/layout/vProcess5"/>
    <dgm:cxn modelId="{73B93E59-014C-4B1B-857C-8066D7316BE1}" type="presParOf" srcId="{AD263DCB-780E-43CC-BC55-08DB4A1DF336}" destId="{8054344A-973B-44F7-AB29-D933FB6C4FFD}" srcOrd="5" destOrd="0" presId="urn:microsoft.com/office/officeart/2005/8/layout/vProcess5"/>
    <dgm:cxn modelId="{96FB8CA8-CE1D-4276-9C3D-174707DE69C4}" type="presParOf" srcId="{AD263DCB-780E-43CC-BC55-08DB4A1DF336}" destId="{EC7A5EB9-AD12-4082-BC80-62566CFE5F7D}" srcOrd="6" destOrd="0" presId="urn:microsoft.com/office/officeart/2005/8/layout/vProcess5"/>
    <dgm:cxn modelId="{99E01776-92C3-4B19-B1A9-172CAB5F949C}" type="presParOf" srcId="{AD263DCB-780E-43CC-BC55-08DB4A1DF336}" destId="{E5FCD1CE-9BB9-4443-B800-460B3B121A85}" srcOrd="7" destOrd="0" presId="urn:microsoft.com/office/officeart/2005/8/layout/vProcess5"/>
    <dgm:cxn modelId="{43C4A62D-C708-400A-A99E-CFDCE5038379}" type="presParOf" srcId="{AD263DCB-780E-43CC-BC55-08DB4A1DF336}" destId="{A8CB1FEE-3749-4F50-880C-78B48A70AA53}" srcOrd="8" destOrd="0" presId="urn:microsoft.com/office/officeart/2005/8/layout/vProcess5"/>
    <dgm:cxn modelId="{183D085F-8D97-4498-ADF2-DC08C1531D79}" type="presParOf" srcId="{AD263DCB-780E-43CC-BC55-08DB4A1DF336}" destId="{0D3CB764-CFB6-4911-93E9-11F0D6002D8C}" srcOrd="9" destOrd="0" presId="urn:microsoft.com/office/officeart/2005/8/layout/vProcess5"/>
    <dgm:cxn modelId="{39A95963-DEDF-4685-8198-708676211287}" type="presParOf" srcId="{AD263DCB-780E-43CC-BC55-08DB4A1DF336}" destId="{21552AD8-49B7-4183-9F87-B2D6F0E71AF9}" srcOrd="10" destOrd="0" presId="urn:microsoft.com/office/officeart/2005/8/layout/vProcess5"/>
    <dgm:cxn modelId="{9BDAB712-246E-47DC-B58D-857504D72755}" type="presParOf" srcId="{AD263DCB-780E-43CC-BC55-08DB4A1DF336}" destId="{AD750EAD-3883-4830-85AD-9F31A7A0813E}" srcOrd="11" destOrd="0" presId="urn:microsoft.com/office/officeart/2005/8/layout/vProcess5"/>
    <dgm:cxn modelId="{265BC088-15EE-4CBE-A7F7-3550EED81F97}" type="presParOf" srcId="{AD263DCB-780E-43CC-BC55-08DB4A1DF336}" destId="{09BFD0EB-23D7-42B5-B85D-7EFFDB5A4766}" srcOrd="12" destOrd="0" presId="urn:microsoft.com/office/officeart/2005/8/layout/vProcess5"/>
    <dgm:cxn modelId="{05084AEE-ABD2-4184-A8FF-2F409893AEBC}" type="presParOf" srcId="{AD263DCB-780E-43CC-BC55-08DB4A1DF336}" destId="{1781B775-77A5-4B93-8DF9-F0DB46650CE5}" srcOrd="13" destOrd="0" presId="urn:microsoft.com/office/officeart/2005/8/layout/vProcess5"/>
    <dgm:cxn modelId="{60A1922B-BA93-4348-8351-8E3AB7F1F8E8}" type="presParOf" srcId="{AD263DCB-780E-43CC-BC55-08DB4A1DF336}" destId="{0E5C9E41-26DD-4546-B994-3B8516BF046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C64DD4-63FA-4F56-88AC-084269F37C14}" type="doc">
      <dgm:prSet loTypeId="urn:microsoft.com/office/officeart/2005/8/layout/vProcess5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A69EF5B-9EEE-4B7F-ABA0-8BDCDE58D8BC}">
      <dgm:prSet phldrT="[Texto]" custT="1"/>
      <dgm:spPr/>
      <dgm:t>
        <a:bodyPr/>
        <a:lstStyle/>
        <a:p>
          <a:pPr algn="ctr"/>
          <a:r>
            <a:rPr lang="pt-BR" sz="2600" b="1" baseline="0" dirty="0" smtClean="0">
              <a:latin typeface="+mj-lt"/>
            </a:rPr>
            <a:t>Migração para o PCASP – 5ª edição (Administração Direta e Indireta)</a:t>
          </a:r>
          <a:endParaRPr lang="pt-BR" sz="2600" b="1" baseline="0" dirty="0">
            <a:latin typeface="+mj-lt"/>
          </a:endParaRPr>
        </a:p>
      </dgm:t>
    </dgm:pt>
    <dgm:pt modelId="{5B69EC50-2CDB-44E7-B8D5-C615F36F3E41}" type="parTrans" cxnId="{3AF2D4FA-7802-44E1-9F5F-82C5C8600B51}">
      <dgm:prSet/>
      <dgm:spPr/>
      <dgm:t>
        <a:bodyPr/>
        <a:lstStyle/>
        <a:p>
          <a:endParaRPr lang="pt-BR"/>
        </a:p>
      </dgm:t>
    </dgm:pt>
    <dgm:pt modelId="{E89E87B2-F19D-4536-99CB-3DDE1C5C0BC9}" type="sibTrans" cxnId="{3AF2D4FA-7802-44E1-9F5F-82C5C8600B51}">
      <dgm:prSet/>
      <dgm:spPr/>
      <dgm:t>
        <a:bodyPr/>
        <a:lstStyle/>
        <a:p>
          <a:endParaRPr lang="pt-BR" dirty="0"/>
        </a:p>
      </dgm:t>
    </dgm:pt>
    <dgm:pt modelId="{31E72D52-6762-461A-B969-6C6B9C18B137}">
      <dgm:prSet phldrT="[Texto]" custT="1"/>
      <dgm:spPr/>
      <dgm:t>
        <a:bodyPr/>
        <a:lstStyle/>
        <a:p>
          <a:pPr algn="ctr"/>
          <a:r>
            <a:rPr lang="pt-BR" sz="2600" b="1" baseline="0" dirty="0" smtClean="0">
              <a:latin typeface="+mj-lt"/>
            </a:rPr>
            <a:t>Validação de relatórios emitidos pelo Sistema Fincon</a:t>
          </a:r>
          <a:endParaRPr lang="pt-BR" sz="2600" b="1" baseline="0" dirty="0">
            <a:latin typeface="+mj-lt"/>
          </a:endParaRPr>
        </a:p>
      </dgm:t>
    </dgm:pt>
    <dgm:pt modelId="{D824E148-36F6-46B9-8AFB-85C4D8A42AC1}" type="parTrans" cxnId="{39957D98-8CD9-4BD6-9F42-FB05910BBF64}">
      <dgm:prSet/>
      <dgm:spPr/>
      <dgm:t>
        <a:bodyPr/>
        <a:lstStyle/>
        <a:p>
          <a:endParaRPr lang="pt-BR"/>
        </a:p>
      </dgm:t>
    </dgm:pt>
    <dgm:pt modelId="{228B6E53-EDD1-43A3-9A6D-2B66A95D5B00}" type="sibTrans" cxnId="{39957D98-8CD9-4BD6-9F42-FB05910BBF64}">
      <dgm:prSet/>
      <dgm:spPr/>
      <dgm:t>
        <a:bodyPr/>
        <a:lstStyle/>
        <a:p>
          <a:endParaRPr lang="pt-BR" dirty="0"/>
        </a:p>
      </dgm:t>
    </dgm:pt>
    <dgm:pt modelId="{5EE727E5-EB9F-4045-83B3-1693D57EFC0D}">
      <dgm:prSet phldrT="[Texto]" custT="1"/>
      <dgm:spPr/>
      <dgm:t>
        <a:bodyPr/>
        <a:lstStyle/>
        <a:p>
          <a:pPr algn="ctr"/>
          <a:r>
            <a:rPr lang="pt-BR" sz="2600" b="1" baseline="0" dirty="0" smtClean="0">
              <a:latin typeface="+mj-lt"/>
            </a:rPr>
            <a:t>Procedimentos Contábeis Específicos: FUNDEB e Operações de Crédito</a:t>
          </a:r>
        </a:p>
      </dgm:t>
    </dgm:pt>
    <dgm:pt modelId="{45D4600C-C172-42B9-97D1-99AF7388D137}" type="parTrans" cxnId="{B0A3EDCC-F955-4909-AE50-287F40E4275A}">
      <dgm:prSet/>
      <dgm:spPr/>
      <dgm:t>
        <a:bodyPr/>
        <a:lstStyle/>
        <a:p>
          <a:endParaRPr lang="pt-BR"/>
        </a:p>
      </dgm:t>
    </dgm:pt>
    <dgm:pt modelId="{0F19E8B6-7A46-42A7-9BA9-4ACF49C49B97}" type="sibTrans" cxnId="{B0A3EDCC-F955-4909-AE50-287F40E4275A}">
      <dgm:prSet/>
      <dgm:spPr/>
      <dgm:t>
        <a:bodyPr/>
        <a:lstStyle/>
        <a:p>
          <a:endParaRPr lang="pt-BR" dirty="0"/>
        </a:p>
      </dgm:t>
    </dgm:pt>
    <dgm:pt modelId="{B7577830-9F1D-433B-AB4A-0BB4829C2C89}">
      <dgm:prSet phldrT="[Texto]" custT="1"/>
      <dgm:spPr/>
      <dgm:t>
        <a:bodyPr/>
        <a:lstStyle/>
        <a:p>
          <a:pPr algn="ctr"/>
          <a:r>
            <a:rPr lang="pt-BR" sz="2600" b="1" baseline="0" dirty="0" smtClean="0">
              <a:latin typeface="+mj-lt"/>
            </a:rPr>
            <a:t>Revisão e validação das especificações das DCASP no Sistema Fincon</a:t>
          </a:r>
        </a:p>
      </dgm:t>
    </dgm:pt>
    <dgm:pt modelId="{DAD4C2A2-65FC-4FE1-B962-5B825CF42A63}" type="parTrans" cxnId="{4CBB4ED4-F648-4128-B313-1AF03384F9F3}">
      <dgm:prSet/>
      <dgm:spPr/>
      <dgm:t>
        <a:bodyPr/>
        <a:lstStyle/>
        <a:p>
          <a:endParaRPr lang="pt-BR"/>
        </a:p>
      </dgm:t>
    </dgm:pt>
    <dgm:pt modelId="{798003FE-C471-40BD-B66D-0854CF184F83}" type="sibTrans" cxnId="{4CBB4ED4-F648-4128-B313-1AF03384F9F3}">
      <dgm:prSet/>
      <dgm:spPr/>
      <dgm:t>
        <a:bodyPr/>
        <a:lstStyle/>
        <a:p>
          <a:endParaRPr lang="pt-BR"/>
        </a:p>
      </dgm:t>
    </dgm:pt>
    <dgm:pt modelId="{CB20EFCE-E889-41B0-88C5-1B495D06F212}">
      <dgm:prSet phldrT="[Texto]" custT="1"/>
      <dgm:spPr/>
      <dgm:t>
        <a:bodyPr/>
        <a:lstStyle/>
        <a:p>
          <a:endParaRPr lang="pt-BR" dirty="0"/>
        </a:p>
      </dgm:t>
    </dgm:pt>
    <dgm:pt modelId="{372046AF-3495-4620-8956-EC02F44D808D}" type="parTrans" cxnId="{44064E09-F26D-4950-AA9F-A1275C41EDDD}">
      <dgm:prSet/>
      <dgm:spPr/>
      <dgm:t>
        <a:bodyPr/>
        <a:lstStyle/>
        <a:p>
          <a:endParaRPr lang="pt-BR"/>
        </a:p>
      </dgm:t>
    </dgm:pt>
    <dgm:pt modelId="{F0E76E8B-5082-498F-89E8-FD0BD60FD7A2}" type="sibTrans" cxnId="{44064E09-F26D-4950-AA9F-A1275C41EDDD}">
      <dgm:prSet/>
      <dgm:spPr/>
      <dgm:t>
        <a:bodyPr/>
        <a:lstStyle/>
        <a:p>
          <a:endParaRPr lang="pt-BR"/>
        </a:p>
      </dgm:t>
    </dgm:pt>
    <dgm:pt modelId="{A9F1C8A2-2606-4768-8046-3E2F8111AABF}">
      <dgm:prSet phldrT="[Texto]" custT="1"/>
      <dgm:spPr/>
      <dgm:t>
        <a:bodyPr/>
        <a:lstStyle/>
        <a:p>
          <a:pPr algn="ctr"/>
          <a:r>
            <a:rPr lang="pt-BR" sz="2600" b="1" baseline="0" dirty="0" smtClean="0">
              <a:latin typeface="+mj-lt"/>
            </a:rPr>
            <a:t>Revisão de parte das regras de contabilização (uniformização de critérios)</a:t>
          </a:r>
          <a:endParaRPr lang="pt-BR" sz="2600" b="1" baseline="0" dirty="0">
            <a:latin typeface="+mj-lt"/>
          </a:endParaRPr>
        </a:p>
      </dgm:t>
    </dgm:pt>
    <dgm:pt modelId="{6F029224-C016-4435-A45B-7B887BE9DAD1}" type="parTrans" cxnId="{D5D4AC2D-9B96-4517-AF34-0B3BDFC6AC7B}">
      <dgm:prSet/>
      <dgm:spPr/>
      <dgm:t>
        <a:bodyPr/>
        <a:lstStyle/>
        <a:p>
          <a:endParaRPr lang="pt-BR"/>
        </a:p>
      </dgm:t>
    </dgm:pt>
    <dgm:pt modelId="{D0066C54-C9C2-408F-85DD-CE0BB589DD24}" type="sibTrans" cxnId="{D5D4AC2D-9B96-4517-AF34-0B3BDFC6AC7B}">
      <dgm:prSet/>
      <dgm:spPr/>
      <dgm:t>
        <a:bodyPr/>
        <a:lstStyle/>
        <a:p>
          <a:endParaRPr lang="pt-BR" dirty="0"/>
        </a:p>
      </dgm:t>
    </dgm:pt>
    <dgm:pt modelId="{AD263DCB-780E-43CC-BC55-08DB4A1DF336}" type="pres">
      <dgm:prSet presAssocID="{93C64DD4-63FA-4F56-88AC-084269F37C1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6B20751-1AC6-4425-8CF3-2189A2298861}" type="pres">
      <dgm:prSet presAssocID="{93C64DD4-63FA-4F56-88AC-084269F37C14}" presName="dummyMaxCanvas" presStyleCnt="0">
        <dgm:presLayoutVars/>
      </dgm:prSet>
      <dgm:spPr/>
      <dgm:t>
        <a:bodyPr/>
        <a:lstStyle/>
        <a:p>
          <a:endParaRPr lang="pt-BR"/>
        </a:p>
      </dgm:t>
    </dgm:pt>
    <dgm:pt modelId="{EB9C18A9-50DC-4705-B8C6-887488EADD78}" type="pres">
      <dgm:prSet presAssocID="{93C64DD4-63FA-4F56-88AC-084269F37C14}" presName="FiveNodes_1" presStyleLbl="node1" presStyleIdx="0" presStyleCnt="5" custLinFactNeighborX="12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501742-D0AD-478F-A20A-BC140A9585C7}" type="pres">
      <dgm:prSet presAssocID="{93C64DD4-63FA-4F56-88AC-084269F37C1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FF38AB-61EF-4431-82A5-205B148C37B0}" type="pres">
      <dgm:prSet presAssocID="{93C64DD4-63FA-4F56-88AC-084269F37C1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449420-7949-4354-ACC4-4D618A45FD5B}" type="pres">
      <dgm:prSet presAssocID="{93C64DD4-63FA-4F56-88AC-084269F37C1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54344A-973B-44F7-AB29-D933FB6C4FFD}" type="pres">
      <dgm:prSet presAssocID="{93C64DD4-63FA-4F56-88AC-084269F37C1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5EB9-AD12-4082-BC80-62566CFE5F7D}" type="pres">
      <dgm:prSet presAssocID="{93C64DD4-63FA-4F56-88AC-084269F37C1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FCD1CE-9BB9-4443-B800-460B3B121A85}" type="pres">
      <dgm:prSet presAssocID="{93C64DD4-63FA-4F56-88AC-084269F37C1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CB1FEE-3749-4F50-880C-78B48A70AA53}" type="pres">
      <dgm:prSet presAssocID="{93C64DD4-63FA-4F56-88AC-084269F37C1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3CB764-CFB6-4911-93E9-11F0D6002D8C}" type="pres">
      <dgm:prSet presAssocID="{93C64DD4-63FA-4F56-88AC-084269F37C1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552AD8-49B7-4183-9F87-B2D6F0E71AF9}" type="pres">
      <dgm:prSet presAssocID="{93C64DD4-63FA-4F56-88AC-084269F37C1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750EAD-3883-4830-85AD-9F31A7A0813E}" type="pres">
      <dgm:prSet presAssocID="{93C64DD4-63FA-4F56-88AC-084269F37C1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BFD0EB-23D7-42B5-B85D-7EFFDB5A4766}" type="pres">
      <dgm:prSet presAssocID="{93C64DD4-63FA-4F56-88AC-084269F37C1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81B775-77A5-4B93-8DF9-F0DB46650CE5}" type="pres">
      <dgm:prSet presAssocID="{93C64DD4-63FA-4F56-88AC-084269F37C1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5C9E41-26DD-4546-B994-3B8516BF0460}" type="pres">
      <dgm:prSet presAssocID="{93C64DD4-63FA-4F56-88AC-084269F37C1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0A3EDCC-F955-4909-AE50-287F40E4275A}" srcId="{93C64DD4-63FA-4F56-88AC-084269F37C14}" destId="{5EE727E5-EB9F-4045-83B3-1693D57EFC0D}" srcOrd="3" destOrd="0" parTransId="{45D4600C-C172-42B9-97D1-99AF7388D137}" sibTransId="{0F19E8B6-7A46-42A7-9BA9-4ACF49C49B97}"/>
    <dgm:cxn modelId="{7A372FC8-3CAA-47D4-B011-C24A632CEC91}" type="presOf" srcId="{93C64DD4-63FA-4F56-88AC-084269F37C14}" destId="{AD263DCB-780E-43CC-BC55-08DB4A1DF336}" srcOrd="0" destOrd="0" presId="urn:microsoft.com/office/officeart/2005/8/layout/vProcess5"/>
    <dgm:cxn modelId="{84F20ECD-9B60-4971-BB6A-EECD9C0165BF}" type="presOf" srcId="{A9F1C8A2-2606-4768-8046-3E2F8111AABF}" destId="{9F501742-D0AD-478F-A20A-BC140A9585C7}" srcOrd="0" destOrd="0" presId="urn:microsoft.com/office/officeart/2005/8/layout/vProcess5"/>
    <dgm:cxn modelId="{D8E69D44-8F51-44EE-9FBE-94A31CC9B6FD}" type="presOf" srcId="{0F19E8B6-7A46-42A7-9BA9-4ACF49C49B97}" destId="{0D3CB764-CFB6-4911-93E9-11F0D6002D8C}" srcOrd="0" destOrd="0" presId="urn:microsoft.com/office/officeart/2005/8/layout/vProcess5"/>
    <dgm:cxn modelId="{D5D4AC2D-9B96-4517-AF34-0B3BDFC6AC7B}" srcId="{93C64DD4-63FA-4F56-88AC-084269F37C14}" destId="{A9F1C8A2-2606-4768-8046-3E2F8111AABF}" srcOrd="1" destOrd="0" parTransId="{6F029224-C016-4435-A45B-7B887BE9DAD1}" sibTransId="{D0066C54-C9C2-408F-85DD-CE0BB589DD24}"/>
    <dgm:cxn modelId="{AF181CBC-A53D-47BB-9918-0615EBD4B516}" type="presOf" srcId="{B7577830-9F1D-433B-AB4A-0BB4829C2C89}" destId="{8054344A-973B-44F7-AB29-D933FB6C4FFD}" srcOrd="0" destOrd="0" presId="urn:microsoft.com/office/officeart/2005/8/layout/vProcess5"/>
    <dgm:cxn modelId="{1207F93C-D44E-41FF-A7B5-F9CAB08D39E0}" type="presOf" srcId="{D0066C54-C9C2-408F-85DD-CE0BB589DD24}" destId="{E5FCD1CE-9BB9-4443-B800-460B3B121A85}" srcOrd="0" destOrd="0" presId="urn:microsoft.com/office/officeart/2005/8/layout/vProcess5"/>
    <dgm:cxn modelId="{7AAF66F7-9674-4345-9D48-98DEFB292CBD}" type="presOf" srcId="{31E72D52-6762-461A-B969-6C6B9C18B137}" destId="{09BFD0EB-23D7-42B5-B85D-7EFFDB5A4766}" srcOrd="1" destOrd="0" presId="urn:microsoft.com/office/officeart/2005/8/layout/vProcess5"/>
    <dgm:cxn modelId="{3390D62A-B1B8-4A98-9573-F167D29C4DD0}" type="presOf" srcId="{E89E87B2-F19D-4536-99CB-3DDE1C5C0BC9}" destId="{EC7A5EB9-AD12-4082-BC80-62566CFE5F7D}" srcOrd="0" destOrd="0" presId="urn:microsoft.com/office/officeart/2005/8/layout/vProcess5"/>
    <dgm:cxn modelId="{88B00F39-4744-4B0B-BEFC-3991AFC23102}" type="presOf" srcId="{B7577830-9F1D-433B-AB4A-0BB4829C2C89}" destId="{0E5C9E41-26DD-4546-B994-3B8516BF0460}" srcOrd="1" destOrd="0" presId="urn:microsoft.com/office/officeart/2005/8/layout/vProcess5"/>
    <dgm:cxn modelId="{074A4B4E-586C-4BB8-A5AA-C2BB090A1F45}" type="presOf" srcId="{1A69EF5B-9EEE-4B7F-ABA0-8BDCDE58D8BC}" destId="{EB9C18A9-50DC-4705-B8C6-887488EADD78}" srcOrd="0" destOrd="0" presId="urn:microsoft.com/office/officeart/2005/8/layout/vProcess5"/>
    <dgm:cxn modelId="{44064E09-F26D-4950-AA9F-A1275C41EDDD}" srcId="{93C64DD4-63FA-4F56-88AC-084269F37C14}" destId="{CB20EFCE-E889-41B0-88C5-1B495D06F212}" srcOrd="5" destOrd="0" parTransId="{372046AF-3495-4620-8956-EC02F44D808D}" sibTransId="{F0E76E8B-5082-498F-89E8-FD0BD60FD7A2}"/>
    <dgm:cxn modelId="{4B298F0D-BBF0-4A98-93C4-AF1A7DD48B29}" type="presOf" srcId="{5EE727E5-EB9F-4045-83B3-1693D57EFC0D}" destId="{1781B775-77A5-4B93-8DF9-F0DB46650CE5}" srcOrd="1" destOrd="0" presId="urn:microsoft.com/office/officeart/2005/8/layout/vProcess5"/>
    <dgm:cxn modelId="{3864AB54-1B9A-4E0C-84BF-204D9E89E382}" type="presOf" srcId="{1A69EF5B-9EEE-4B7F-ABA0-8BDCDE58D8BC}" destId="{21552AD8-49B7-4183-9F87-B2D6F0E71AF9}" srcOrd="1" destOrd="0" presId="urn:microsoft.com/office/officeart/2005/8/layout/vProcess5"/>
    <dgm:cxn modelId="{4A07EB89-5D7B-4CA9-B537-888FFA6DAB23}" type="presOf" srcId="{A9F1C8A2-2606-4768-8046-3E2F8111AABF}" destId="{AD750EAD-3883-4830-85AD-9F31A7A0813E}" srcOrd="1" destOrd="0" presId="urn:microsoft.com/office/officeart/2005/8/layout/vProcess5"/>
    <dgm:cxn modelId="{3AF2D4FA-7802-44E1-9F5F-82C5C8600B51}" srcId="{93C64DD4-63FA-4F56-88AC-084269F37C14}" destId="{1A69EF5B-9EEE-4B7F-ABA0-8BDCDE58D8BC}" srcOrd="0" destOrd="0" parTransId="{5B69EC50-2CDB-44E7-B8D5-C615F36F3E41}" sibTransId="{E89E87B2-F19D-4536-99CB-3DDE1C5C0BC9}"/>
    <dgm:cxn modelId="{10AF9B79-B6BD-4AA8-B7BB-31B76F6CC2BB}" type="presOf" srcId="{228B6E53-EDD1-43A3-9A6D-2B66A95D5B00}" destId="{A8CB1FEE-3749-4F50-880C-78B48A70AA53}" srcOrd="0" destOrd="0" presId="urn:microsoft.com/office/officeart/2005/8/layout/vProcess5"/>
    <dgm:cxn modelId="{39957D98-8CD9-4BD6-9F42-FB05910BBF64}" srcId="{93C64DD4-63FA-4F56-88AC-084269F37C14}" destId="{31E72D52-6762-461A-B969-6C6B9C18B137}" srcOrd="2" destOrd="0" parTransId="{D824E148-36F6-46B9-8AFB-85C4D8A42AC1}" sibTransId="{228B6E53-EDD1-43A3-9A6D-2B66A95D5B00}"/>
    <dgm:cxn modelId="{4CBB4ED4-F648-4128-B313-1AF03384F9F3}" srcId="{93C64DD4-63FA-4F56-88AC-084269F37C14}" destId="{B7577830-9F1D-433B-AB4A-0BB4829C2C89}" srcOrd="4" destOrd="0" parTransId="{DAD4C2A2-65FC-4FE1-B962-5B825CF42A63}" sibTransId="{798003FE-C471-40BD-B66D-0854CF184F83}"/>
    <dgm:cxn modelId="{2B1D14E5-ED24-4C14-AEC5-747576CD677F}" type="presOf" srcId="{31E72D52-6762-461A-B969-6C6B9C18B137}" destId="{FCFF38AB-61EF-4431-82A5-205B148C37B0}" srcOrd="0" destOrd="0" presId="urn:microsoft.com/office/officeart/2005/8/layout/vProcess5"/>
    <dgm:cxn modelId="{FF96D782-6D43-46D5-92AF-F5B8BFF77B76}" type="presOf" srcId="{5EE727E5-EB9F-4045-83B3-1693D57EFC0D}" destId="{52449420-7949-4354-ACC4-4D618A45FD5B}" srcOrd="0" destOrd="0" presId="urn:microsoft.com/office/officeart/2005/8/layout/vProcess5"/>
    <dgm:cxn modelId="{E1FF3108-51A8-419E-B3FB-029B7C97D4CF}" type="presParOf" srcId="{AD263DCB-780E-43CC-BC55-08DB4A1DF336}" destId="{56B20751-1AC6-4425-8CF3-2189A2298861}" srcOrd="0" destOrd="0" presId="urn:microsoft.com/office/officeart/2005/8/layout/vProcess5"/>
    <dgm:cxn modelId="{31B5CBC7-01BA-47FA-B4F9-5F820397D67A}" type="presParOf" srcId="{AD263DCB-780E-43CC-BC55-08DB4A1DF336}" destId="{EB9C18A9-50DC-4705-B8C6-887488EADD78}" srcOrd="1" destOrd="0" presId="urn:microsoft.com/office/officeart/2005/8/layout/vProcess5"/>
    <dgm:cxn modelId="{5CA32FFF-DD0B-4BB0-85C6-D4C67A29D34E}" type="presParOf" srcId="{AD263DCB-780E-43CC-BC55-08DB4A1DF336}" destId="{9F501742-D0AD-478F-A20A-BC140A9585C7}" srcOrd="2" destOrd="0" presId="urn:microsoft.com/office/officeart/2005/8/layout/vProcess5"/>
    <dgm:cxn modelId="{EB34CFE6-4FCB-4ED6-B6F5-B0F8289640F4}" type="presParOf" srcId="{AD263DCB-780E-43CC-BC55-08DB4A1DF336}" destId="{FCFF38AB-61EF-4431-82A5-205B148C37B0}" srcOrd="3" destOrd="0" presId="urn:microsoft.com/office/officeart/2005/8/layout/vProcess5"/>
    <dgm:cxn modelId="{D5EAF993-1396-42A2-B534-818786339CA7}" type="presParOf" srcId="{AD263DCB-780E-43CC-BC55-08DB4A1DF336}" destId="{52449420-7949-4354-ACC4-4D618A45FD5B}" srcOrd="4" destOrd="0" presId="urn:microsoft.com/office/officeart/2005/8/layout/vProcess5"/>
    <dgm:cxn modelId="{AED33BB6-7332-4A8A-9F58-6C43C1D92D71}" type="presParOf" srcId="{AD263DCB-780E-43CC-BC55-08DB4A1DF336}" destId="{8054344A-973B-44F7-AB29-D933FB6C4FFD}" srcOrd="5" destOrd="0" presId="urn:microsoft.com/office/officeart/2005/8/layout/vProcess5"/>
    <dgm:cxn modelId="{D1F0FC75-CB0D-4D0E-AAFD-8D1B39CB58AD}" type="presParOf" srcId="{AD263DCB-780E-43CC-BC55-08DB4A1DF336}" destId="{EC7A5EB9-AD12-4082-BC80-62566CFE5F7D}" srcOrd="6" destOrd="0" presId="urn:microsoft.com/office/officeart/2005/8/layout/vProcess5"/>
    <dgm:cxn modelId="{E48E2B16-FE0F-494D-96AF-B747E9F124C3}" type="presParOf" srcId="{AD263DCB-780E-43CC-BC55-08DB4A1DF336}" destId="{E5FCD1CE-9BB9-4443-B800-460B3B121A85}" srcOrd="7" destOrd="0" presId="urn:microsoft.com/office/officeart/2005/8/layout/vProcess5"/>
    <dgm:cxn modelId="{D5A09CE1-9B1F-453B-A004-79801A9B4708}" type="presParOf" srcId="{AD263DCB-780E-43CC-BC55-08DB4A1DF336}" destId="{A8CB1FEE-3749-4F50-880C-78B48A70AA53}" srcOrd="8" destOrd="0" presId="urn:microsoft.com/office/officeart/2005/8/layout/vProcess5"/>
    <dgm:cxn modelId="{9953DE73-AA97-4305-9BCA-E8E77FDD843E}" type="presParOf" srcId="{AD263DCB-780E-43CC-BC55-08DB4A1DF336}" destId="{0D3CB764-CFB6-4911-93E9-11F0D6002D8C}" srcOrd="9" destOrd="0" presId="urn:microsoft.com/office/officeart/2005/8/layout/vProcess5"/>
    <dgm:cxn modelId="{64D6E56A-7787-4A25-9935-C96DBDF00BEB}" type="presParOf" srcId="{AD263DCB-780E-43CC-BC55-08DB4A1DF336}" destId="{21552AD8-49B7-4183-9F87-B2D6F0E71AF9}" srcOrd="10" destOrd="0" presId="urn:microsoft.com/office/officeart/2005/8/layout/vProcess5"/>
    <dgm:cxn modelId="{E1297C96-EF56-4094-8FBB-EA98EBD4E721}" type="presParOf" srcId="{AD263DCB-780E-43CC-BC55-08DB4A1DF336}" destId="{AD750EAD-3883-4830-85AD-9F31A7A0813E}" srcOrd="11" destOrd="0" presId="urn:microsoft.com/office/officeart/2005/8/layout/vProcess5"/>
    <dgm:cxn modelId="{7F91EB89-387A-49F6-8769-B6CD5D1CDB9A}" type="presParOf" srcId="{AD263DCB-780E-43CC-BC55-08DB4A1DF336}" destId="{09BFD0EB-23D7-42B5-B85D-7EFFDB5A4766}" srcOrd="12" destOrd="0" presId="urn:microsoft.com/office/officeart/2005/8/layout/vProcess5"/>
    <dgm:cxn modelId="{B8A92585-85D2-4304-9ADE-89BCA069257D}" type="presParOf" srcId="{AD263DCB-780E-43CC-BC55-08DB4A1DF336}" destId="{1781B775-77A5-4B93-8DF9-F0DB46650CE5}" srcOrd="13" destOrd="0" presId="urn:microsoft.com/office/officeart/2005/8/layout/vProcess5"/>
    <dgm:cxn modelId="{E2EA6F66-79BD-4E2D-90EB-98013F86651B}" type="presParOf" srcId="{AD263DCB-780E-43CC-BC55-08DB4A1DF336}" destId="{0E5C9E41-26DD-4546-B994-3B8516BF0460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17CFB2-3C3D-4E4D-B27A-C4AB6FD27079}" type="doc">
      <dgm:prSet loTypeId="urn:microsoft.com/office/officeart/2005/8/layout/vList2" loCatId="list" qsTypeId="urn:microsoft.com/office/officeart/2005/8/quickstyle/3d8" qsCatId="3D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61CFD9D3-C324-4E79-86CD-C7AA77EDB749}">
      <dgm:prSet phldrT="[Texto]" custT="1"/>
      <dgm:spPr/>
      <dgm:t>
        <a:bodyPr/>
        <a:lstStyle/>
        <a:p>
          <a:r>
            <a:rPr lang="pt-BR" sz="3200" dirty="0" smtClean="0">
              <a:latin typeface="+mj-lt"/>
            </a:rPr>
            <a:t>Revisões conforme alterações da 5ª p/ 6ª Edição do MCASP</a:t>
          </a:r>
          <a:endParaRPr lang="pt-BR" sz="3200" dirty="0">
            <a:latin typeface="+mj-lt"/>
          </a:endParaRPr>
        </a:p>
      </dgm:t>
    </dgm:pt>
    <dgm:pt modelId="{094B2226-593E-48B4-AEFA-9A4553FCC040}" type="parTrans" cxnId="{88A5F68B-429A-4A79-A2E5-E56C6771589C}">
      <dgm:prSet/>
      <dgm:spPr/>
      <dgm:t>
        <a:bodyPr/>
        <a:lstStyle/>
        <a:p>
          <a:endParaRPr lang="pt-BR"/>
        </a:p>
      </dgm:t>
    </dgm:pt>
    <dgm:pt modelId="{17B6A3EC-D0F5-4479-A66F-80D683563229}" type="sibTrans" cxnId="{88A5F68B-429A-4A79-A2E5-E56C6771589C}">
      <dgm:prSet/>
      <dgm:spPr/>
      <dgm:t>
        <a:bodyPr/>
        <a:lstStyle/>
        <a:p>
          <a:endParaRPr lang="pt-BR"/>
        </a:p>
      </dgm:t>
    </dgm:pt>
    <dgm:pt modelId="{2B382B11-3901-42B2-B870-098CD3B8D2D9}">
      <dgm:prSet phldrT="[Texto]" custT="1"/>
      <dgm:spPr/>
      <dgm:t>
        <a:bodyPr/>
        <a:lstStyle/>
        <a:p>
          <a:r>
            <a:rPr lang="pt-BR" sz="3200" dirty="0" smtClean="0">
              <a:latin typeface="+mj-lt"/>
            </a:rPr>
            <a:t>Elaboração de estudo sobre a Dívida Ativa</a:t>
          </a:r>
          <a:endParaRPr lang="pt-BR" sz="3200" dirty="0">
            <a:latin typeface="+mj-lt"/>
          </a:endParaRPr>
        </a:p>
      </dgm:t>
    </dgm:pt>
    <dgm:pt modelId="{9D4205FC-78C8-4536-B5CD-C3C9F356687C}" type="parTrans" cxnId="{9C075B40-2118-4655-AFEE-7FC10C855375}">
      <dgm:prSet/>
      <dgm:spPr/>
      <dgm:t>
        <a:bodyPr/>
        <a:lstStyle/>
        <a:p>
          <a:endParaRPr lang="pt-BR"/>
        </a:p>
      </dgm:t>
    </dgm:pt>
    <dgm:pt modelId="{B95C41A8-CC92-4CB2-B29E-822333DA799F}" type="sibTrans" cxnId="{9C075B40-2118-4655-AFEE-7FC10C855375}">
      <dgm:prSet/>
      <dgm:spPr/>
      <dgm:t>
        <a:bodyPr/>
        <a:lstStyle/>
        <a:p>
          <a:endParaRPr lang="pt-BR"/>
        </a:p>
      </dgm:t>
    </dgm:pt>
    <dgm:pt modelId="{CE344392-D880-4810-8ECB-5136885794DC}">
      <dgm:prSet phldrT="[Texto]" custT="1"/>
      <dgm:spPr/>
      <dgm:t>
        <a:bodyPr/>
        <a:lstStyle/>
        <a:p>
          <a:r>
            <a:rPr lang="pt-BR" sz="3200" dirty="0" smtClean="0">
              <a:latin typeface="+mj-lt"/>
            </a:rPr>
            <a:t>Validação do controle da Disponibilidade por Destinação de Recursos</a:t>
          </a:r>
          <a:endParaRPr lang="pt-BR" sz="3200" dirty="0">
            <a:latin typeface="+mj-lt"/>
          </a:endParaRPr>
        </a:p>
      </dgm:t>
    </dgm:pt>
    <dgm:pt modelId="{3BD78A08-5A46-48CF-B720-C857B2B065ED}" type="parTrans" cxnId="{133C3669-9758-4243-AA07-A3FEBC1DBBA5}">
      <dgm:prSet/>
      <dgm:spPr/>
      <dgm:t>
        <a:bodyPr/>
        <a:lstStyle/>
        <a:p>
          <a:endParaRPr lang="pt-BR"/>
        </a:p>
      </dgm:t>
    </dgm:pt>
    <dgm:pt modelId="{489EB101-51EE-4D0C-924A-41944091D45B}" type="sibTrans" cxnId="{133C3669-9758-4243-AA07-A3FEBC1DBBA5}">
      <dgm:prSet/>
      <dgm:spPr/>
      <dgm:t>
        <a:bodyPr/>
        <a:lstStyle/>
        <a:p>
          <a:endParaRPr lang="pt-BR"/>
        </a:p>
      </dgm:t>
    </dgm:pt>
    <dgm:pt modelId="{6004BAE5-2AC4-44E9-8A77-B6CBDD77B71C}">
      <dgm:prSet phldrT="[Texto]" custT="1"/>
      <dgm:spPr/>
      <dgm:t>
        <a:bodyPr/>
        <a:lstStyle/>
        <a:p>
          <a:r>
            <a:rPr lang="pt-BR" sz="3200" dirty="0" smtClean="0">
              <a:latin typeface="+mj-lt"/>
            </a:rPr>
            <a:t>Aprimoramento na elaboração das DCASP dos Fundos Especiais</a:t>
          </a:r>
          <a:endParaRPr lang="pt-BR" sz="3200" dirty="0">
            <a:latin typeface="+mj-lt"/>
          </a:endParaRPr>
        </a:p>
      </dgm:t>
    </dgm:pt>
    <dgm:pt modelId="{7BE49100-F9EB-4026-B659-83410128B922}" type="parTrans" cxnId="{E779543B-081A-48B5-819B-9D8BE2B70997}">
      <dgm:prSet/>
      <dgm:spPr/>
      <dgm:t>
        <a:bodyPr/>
        <a:lstStyle/>
        <a:p>
          <a:endParaRPr lang="pt-BR"/>
        </a:p>
      </dgm:t>
    </dgm:pt>
    <dgm:pt modelId="{E9D4C911-002C-49EB-A0BD-475F24C9267C}" type="sibTrans" cxnId="{E779543B-081A-48B5-819B-9D8BE2B70997}">
      <dgm:prSet/>
      <dgm:spPr/>
      <dgm:t>
        <a:bodyPr/>
        <a:lstStyle/>
        <a:p>
          <a:endParaRPr lang="pt-BR"/>
        </a:p>
      </dgm:t>
    </dgm:pt>
    <dgm:pt modelId="{ECC6079F-AA0A-4F19-85DA-F8175D965C38}" type="pres">
      <dgm:prSet presAssocID="{6617CFB2-3C3D-4E4D-B27A-C4AB6FD270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AC65E8-A1A8-424F-AA4D-6708D07E8BCE}" type="pres">
      <dgm:prSet presAssocID="{61CFD9D3-C324-4E79-86CD-C7AA77EDB74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F9683E-D73E-4973-A3DA-BB5FB397A611}" type="pres">
      <dgm:prSet presAssocID="{17B6A3EC-D0F5-4479-A66F-80D683563229}" presName="spacer" presStyleCnt="0"/>
      <dgm:spPr/>
      <dgm:t>
        <a:bodyPr/>
        <a:lstStyle/>
        <a:p>
          <a:endParaRPr lang="pt-BR"/>
        </a:p>
      </dgm:t>
    </dgm:pt>
    <dgm:pt modelId="{908A3FA7-3C85-4E94-AB32-AE8FF8236A8D}" type="pres">
      <dgm:prSet presAssocID="{2B382B11-3901-42B2-B870-098CD3B8D2D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17A87A-F19D-4EB3-B8B0-FA9A937733D7}" type="pres">
      <dgm:prSet presAssocID="{B95C41A8-CC92-4CB2-B29E-822333DA799F}" presName="spacer" presStyleCnt="0"/>
      <dgm:spPr/>
      <dgm:t>
        <a:bodyPr/>
        <a:lstStyle/>
        <a:p>
          <a:endParaRPr lang="pt-BR"/>
        </a:p>
      </dgm:t>
    </dgm:pt>
    <dgm:pt modelId="{8873CBFC-CE9F-469C-9B16-79B23F9F7006}" type="pres">
      <dgm:prSet presAssocID="{CE344392-D880-4810-8ECB-5136885794D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39E62F-CA57-4701-8987-0D8E5677B4B4}" type="pres">
      <dgm:prSet presAssocID="{489EB101-51EE-4D0C-924A-41944091D45B}" presName="spacer" presStyleCnt="0"/>
      <dgm:spPr/>
      <dgm:t>
        <a:bodyPr/>
        <a:lstStyle/>
        <a:p>
          <a:endParaRPr lang="pt-BR"/>
        </a:p>
      </dgm:t>
    </dgm:pt>
    <dgm:pt modelId="{E0C5EBF3-7466-40B8-BB30-DB3B7CB8B246}" type="pres">
      <dgm:prSet presAssocID="{6004BAE5-2AC4-44E9-8A77-B6CBDD77B71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79543B-081A-48B5-819B-9D8BE2B70997}" srcId="{6617CFB2-3C3D-4E4D-B27A-C4AB6FD27079}" destId="{6004BAE5-2AC4-44E9-8A77-B6CBDD77B71C}" srcOrd="3" destOrd="0" parTransId="{7BE49100-F9EB-4026-B659-83410128B922}" sibTransId="{E9D4C911-002C-49EB-A0BD-475F24C9267C}"/>
    <dgm:cxn modelId="{88A5F68B-429A-4A79-A2E5-E56C6771589C}" srcId="{6617CFB2-3C3D-4E4D-B27A-C4AB6FD27079}" destId="{61CFD9D3-C324-4E79-86CD-C7AA77EDB749}" srcOrd="0" destOrd="0" parTransId="{094B2226-593E-48B4-AEFA-9A4553FCC040}" sibTransId="{17B6A3EC-D0F5-4479-A66F-80D683563229}"/>
    <dgm:cxn modelId="{B7A9F760-E498-4563-ABDF-08BD8FA73EA9}" type="presOf" srcId="{6617CFB2-3C3D-4E4D-B27A-C4AB6FD27079}" destId="{ECC6079F-AA0A-4F19-85DA-F8175D965C38}" srcOrd="0" destOrd="0" presId="urn:microsoft.com/office/officeart/2005/8/layout/vList2"/>
    <dgm:cxn modelId="{133C3669-9758-4243-AA07-A3FEBC1DBBA5}" srcId="{6617CFB2-3C3D-4E4D-B27A-C4AB6FD27079}" destId="{CE344392-D880-4810-8ECB-5136885794DC}" srcOrd="2" destOrd="0" parTransId="{3BD78A08-5A46-48CF-B720-C857B2B065ED}" sibTransId="{489EB101-51EE-4D0C-924A-41944091D45B}"/>
    <dgm:cxn modelId="{9C075B40-2118-4655-AFEE-7FC10C855375}" srcId="{6617CFB2-3C3D-4E4D-B27A-C4AB6FD27079}" destId="{2B382B11-3901-42B2-B870-098CD3B8D2D9}" srcOrd="1" destOrd="0" parTransId="{9D4205FC-78C8-4536-B5CD-C3C9F356687C}" sibTransId="{B95C41A8-CC92-4CB2-B29E-822333DA799F}"/>
    <dgm:cxn modelId="{40A76D5C-B8E2-40A4-ADEA-2D815BAFC319}" type="presOf" srcId="{6004BAE5-2AC4-44E9-8A77-B6CBDD77B71C}" destId="{E0C5EBF3-7466-40B8-BB30-DB3B7CB8B246}" srcOrd="0" destOrd="0" presId="urn:microsoft.com/office/officeart/2005/8/layout/vList2"/>
    <dgm:cxn modelId="{E1A17B3E-B96E-4692-AB19-B2C33035CBA7}" type="presOf" srcId="{2B382B11-3901-42B2-B870-098CD3B8D2D9}" destId="{908A3FA7-3C85-4E94-AB32-AE8FF8236A8D}" srcOrd="0" destOrd="0" presId="urn:microsoft.com/office/officeart/2005/8/layout/vList2"/>
    <dgm:cxn modelId="{E3426BC7-FDF6-4F9E-8044-70288827693F}" type="presOf" srcId="{61CFD9D3-C324-4E79-86CD-C7AA77EDB749}" destId="{C2AC65E8-A1A8-424F-AA4D-6708D07E8BCE}" srcOrd="0" destOrd="0" presId="urn:microsoft.com/office/officeart/2005/8/layout/vList2"/>
    <dgm:cxn modelId="{88567873-54F4-4FD5-9302-DA194F10A49B}" type="presOf" srcId="{CE344392-D880-4810-8ECB-5136885794DC}" destId="{8873CBFC-CE9F-469C-9B16-79B23F9F7006}" srcOrd="0" destOrd="0" presId="urn:microsoft.com/office/officeart/2005/8/layout/vList2"/>
    <dgm:cxn modelId="{6D16C531-0E2A-40A0-A170-1ECD9033FA55}" type="presParOf" srcId="{ECC6079F-AA0A-4F19-85DA-F8175D965C38}" destId="{C2AC65E8-A1A8-424F-AA4D-6708D07E8BCE}" srcOrd="0" destOrd="0" presId="urn:microsoft.com/office/officeart/2005/8/layout/vList2"/>
    <dgm:cxn modelId="{9F3155C9-CB86-490F-9C73-B1EB34A50049}" type="presParOf" srcId="{ECC6079F-AA0A-4F19-85DA-F8175D965C38}" destId="{7CF9683E-D73E-4973-A3DA-BB5FB397A611}" srcOrd="1" destOrd="0" presId="urn:microsoft.com/office/officeart/2005/8/layout/vList2"/>
    <dgm:cxn modelId="{D45BF162-AB49-4501-B143-7D32F5DD2DBB}" type="presParOf" srcId="{ECC6079F-AA0A-4F19-85DA-F8175D965C38}" destId="{908A3FA7-3C85-4E94-AB32-AE8FF8236A8D}" srcOrd="2" destOrd="0" presId="urn:microsoft.com/office/officeart/2005/8/layout/vList2"/>
    <dgm:cxn modelId="{E6ADCB79-D923-4FB6-92C1-A65CDEDE6BBE}" type="presParOf" srcId="{ECC6079F-AA0A-4F19-85DA-F8175D965C38}" destId="{4617A87A-F19D-4EB3-B8B0-FA9A937733D7}" srcOrd="3" destOrd="0" presId="urn:microsoft.com/office/officeart/2005/8/layout/vList2"/>
    <dgm:cxn modelId="{DA0D7A25-2D9E-491A-83DA-CA6A02ED67B1}" type="presParOf" srcId="{ECC6079F-AA0A-4F19-85DA-F8175D965C38}" destId="{8873CBFC-CE9F-469C-9B16-79B23F9F7006}" srcOrd="4" destOrd="0" presId="urn:microsoft.com/office/officeart/2005/8/layout/vList2"/>
    <dgm:cxn modelId="{423334D0-4A7F-4F53-B19E-3EBE902647DE}" type="presParOf" srcId="{ECC6079F-AA0A-4F19-85DA-F8175D965C38}" destId="{AA39E62F-CA57-4701-8987-0D8E5677B4B4}" srcOrd="5" destOrd="0" presId="urn:microsoft.com/office/officeart/2005/8/layout/vList2"/>
    <dgm:cxn modelId="{DB8A1BB1-0AF2-49CE-9D53-54D1CDEA60F2}" type="presParOf" srcId="{ECC6079F-AA0A-4F19-85DA-F8175D965C38}" destId="{E0C5EBF3-7466-40B8-BB30-DB3B7CB8B2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9C18A9-50DC-4705-B8C6-887488EADD78}">
      <dsp:nvSpPr>
        <dsp:cNvPr id="0" name=""/>
        <dsp:cNvSpPr/>
      </dsp:nvSpPr>
      <dsp:spPr>
        <a:xfrm>
          <a:off x="69369" y="0"/>
          <a:ext cx="5766400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baseline="0" dirty="0" smtClean="0">
              <a:latin typeface="+mj-lt"/>
            </a:rPr>
            <a:t>Criação de Grupo de Trabalho</a:t>
          </a:r>
          <a:endParaRPr lang="pt-BR" sz="2000" b="1" kern="1200" baseline="0" dirty="0">
            <a:latin typeface="+mj-lt"/>
          </a:endParaRPr>
        </a:p>
      </dsp:txBody>
      <dsp:txXfrm>
        <a:off x="69369" y="0"/>
        <a:ext cx="4362225" cy="1234440"/>
      </dsp:txXfrm>
    </dsp:sp>
    <dsp:sp modelId="{9F501742-D0AD-478F-A20A-BC140A9585C7}">
      <dsp:nvSpPr>
        <dsp:cNvPr id="0" name=""/>
        <dsp:cNvSpPr/>
      </dsp:nvSpPr>
      <dsp:spPr>
        <a:xfrm>
          <a:off x="430607" y="1405890"/>
          <a:ext cx="5766400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baseline="0" dirty="0" smtClean="0">
              <a:latin typeface="+mj-lt"/>
            </a:rPr>
            <a:t>Acompanhamento e participação nos GT’s</a:t>
          </a:r>
          <a:endParaRPr lang="pt-BR" sz="2000" b="1" kern="1200" baseline="0" dirty="0">
            <a:latin typeface="+mj-lt"/>
          </a:endParaRPr>
        </a:p>
      </dsp:txBody>
      <dsp:txXfrm>
        <a:off x="430607" y="1405890"/>
        <a:ext cx="4533406" cy="1234440"/>
      </dsp:txXfrm>
    </dsp:sp>
    <dsp:sp modelId="{FCFF38AB-61EF-4431-82A5-205B148C37B0}">
      <dsp:nvSpPr>
        <dsp:cNvPr id="0" name=""/>
        <dsp:cNvSpPr/>
      </dsp:nvSpPr>
      <dsp:spPr>
        <a:xfrm>
          <a:off x="861215" y="2811779"/>
          <a:ext cx="5766400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baseline="0" dirty="0" smtClean="0">
              <a:latin typeface="+mj-lt"/>
            </a:rPr>
            <a:t>Mobilização das equipes  da Contadoria Geral e da Coordenadoria Geral de Diretrizes e Informações</a:t>
          </a:r>
          <a:endParaRPr lang="pt-BR" sz="2000" b="1" kern="1200" baseline="0" dirty="0">
            <a:latin typeface="+mj-lt"/>
          </a:endParaRPr>
        </a:p>
      </dsp:txBody>
      <dsp:txXfrm>
        <a:off x="861215" y="2811779"/>
        <a:ext cx="4533406" cy="1234440"/>
      </dsp:txXfrm>
    </dsp:sp>
    <dsp:sp modelId="{52449420-7949-4354-ACC4-4D618A45FD5B}">
      <dsp:nvSpPr>
        <dsp:cNvPr id="0" name=""/>
        <dsp:cNvSpPr/>
      </dsp:nvSpPr>
      <dsp:spPr>
        <a:xfrm>
          <a:off x="1291823" y="4217670"/>
          <a:ext cx="5766400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baseline="0" dirty="0" smtClean="0">
              <a:latin typeface="+mj-lt"/>
            </a:rPr>
            <a:t>Novo Plano de Contas – PCASP – 5ª edição</a:t>
          </a:r>
        </a:p>
      </dsp:txBody>
      <dsp:txXfrm>
        <a:off x="1291823" y="4217670"/>
        <a:ext cx="4533406" cy="1234440"/>
      </dsp:txXfrm>
    </dsp:sp>
    <dsp:sp modelId="{8054344A-973B-44F7-AB29-D933FB6C4FFD}">
      <dsp:nvSpPr>
        <dsp:cNvPr id="0" name=""/>
        <dsp:cNvSpPr/>
      </dsp:nvSpPr>
      <dsp:spPr>
        <a:xfrm>
          <a:off x="1722431" y="5623559"/>
          <a:ext cx="5766400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baseline="0" dirty="0" smtClean="0">
              <a:latin typeface="+mj-lt"/>
            </a:rPr>
            <a:t>Elaboração de eventos, transações, regras de contabilização, especificação das DCASP e treinamento.</a:t>
          </a:r>
        </a:p>
      </dsp:txBody>
      <dsp:txXfrm>
        <a:off x="1722431" y="5623559"/>
        <a:ext cx="4533406" cy="1234440"/>
      </dsp:txXfrm>
    </dsp:sp>
    <dsp:sp modelId="{EC7A5EB9-AD12-4082-BC80-62566CFE5F7D}">
      <dsp:nvSpPr>
        <dsp:cNvPr id="0" name=""/>
        <dsp:cNvSpPr/>
      </dsp:nvSpPr>
      <dsp:spPr>
        <a:xfrm>
          <a:off x="4964014" y="90182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 dirty="0"/>
        </a:p>
      </dsp:txBody>
      <dsp:txXfrm>
        <a:off x="4964014" y="901827"/>
        <a:ext cx="802386" cy="802386"/>
      </dsp:txXfrm>
    </dsp:sp>
    <dsp:sp modelId="{E5FCD1CE-9BB9-4443-B800-460B3B121A85}">
      <dsp:nvSpPr>
        <dsp:cNvPr id="0" name=""/>
        <dsp:cNvSpPr/>
      </dsp:nvSpPr>
      <dsp:spPr>
        <a:xfrm>
          <a:off x="5394622" y="23077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 dirty="0"/>
        </a:p>
      </dsp:txBody>
      <dsp:txXfrm>
        <a:off x="5394622" y="2307717"/>
        <a:ext cx="802386" cy="802386"/>
      </dsp:txXfrm>
    </dsp:sp>
    <dsp:sp modelId="{A8CB1FEE-3749-4F50-880C-78B48A70AA53}">
      <dsp:nvSpPr>
        <dsp:cNvPr id="0" name=""/>
        <dsp:cNvSpPr/>
      </dsp:nvSpPr>
      <dsp:spPr>
        <a:xfrm>
          <a:off x="5825230" y="3693033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 dirty="0"/>
        </a:p>
      </dsp:txBody>
      <dsp:txXfrm>
        <a:off x="5825230" y="3693033"/>
        <a:ext cx="802386" cy="802386"/>
      </dsp:txXfrm>
    </dsp:sp>
    <dsp:sp modelId="{0D3CB764-CFB6-4911-93E9-11F0D6002D8C}">
      <dsp:nvSpPr>
        <dsp:cNvPr id="0" name=""/>
        <dsp:cNvSpPr/>
      </dsp:nvSpPr>
      <dsp:spPr>
        <a:xfrm>
          <a:off x="6255838" y="5112639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 dirty="0"/>
        </a:p>
      </dsp:txBody>
      <dsp:txXfrm>
        <a:off x="6255838" y="5112639"/>
        <a:ext cx="802386" cy="8023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9C18A9-50DC-4705-B8C6-887488EADD78}">
      <dsp:nvSpPr>
        <dsp:cNvPr id="0" name=""/>
        <dsp:cNvSpPr/>
      </dsp:nvSpPr>
      <dsp:spPr>
        <a:xfrm>
          <a:off x="97324" y="0"/>
          <a:ext cx="7568009" cy="103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baseline="0" dirty="0" smtClean="0">
              <a:latin typeface="+mj-lt"/>
            </a:rPr>
            <a:t>Migração para o PCASP – 5ª edição (Administração Direta e Indireta)</a:t>
          </a:r>
          <a:endParaRPr lang="pt-BR" sz="2600" b="1" kern="1200" baseline="0" dirty="0">
            <a:latin typeface="+mj-lt"/>
          </a:endParaRPr>
        </a:p>
      </dsp:txBody>
      <dsp:txXfrm>
        <a:off x="97324" y="0"/>
        <a:ext cx="6388518" cy="1036915"/>
      </dsp:txXfrm>
    </dsp:sp>
    <dsp:sp modelId="{9F501742-D0AD-478F-A20A-BC140A9585C7}">
      <dsp:nvSpPr>
        <dsp:cNvPr id="0" name=""/>
        <dsp:cNvSpPr/>
      </dsp:nvSpPr>
      <dsp:spPr>
        <a:xfrm>
          <a:off x="565143" y="1180931"/>
          <a:ext cx="7568009" cy="103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baseline="0" dirty="0" smtClean="0">
              <a:latin typeface="+mj-lt"/>
            </a:rPr>
            <a:t>Revisão de parte das regras de contabilização (uniformização de critérios)</a:t>
          </a:r>
          <a:endParaRPr lang="pt-BR" sz="2600" b="1" kern="1200" baseline="0" dirty="0">
            <a:latin typeface="+mj-lt"/>
          </a:endParaRPr>
        </a:p>
      </dsp:txBody>
      <dsp:txXfrm>
        <a:off x="565143" y="1180931"/>
        <a:ext cx="6328871" cy="1036915"/>
      </dsp:txXfrm>
    </dsp:sp>
    <dsp:sp modelId="{FCFF38AB-61EF-4431-82A5-205B148C37B0}">
      <dsp:nvSpPr>
        <dsp:cNvPr id="0" name=""/>
        <dsp:cNvSpPr/>
      </dsp:nvSpPr>
      <dsp:spPr>
        <a:xfrm>
          <a:off x="1130287" y="2361862"/>
          <a:ext cx="7568009" cy="103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baseline="0" dirty="0" smtClean="0">
              <a:latin typeface="+mj-lt"/>
            </a:rPr>
            <a:t>Validação de relatórios emitidos pelo Sistema Fincon</a:t>
          </a:r>
          <a:endParaRPr lang="pt-BR" sz="2600" b="1" kern="1200" baseline="0" dirty="0">
            <a:latin typeface="+mj-lt"/>
          </a:endParaRPr>
        </a:p>
      </dsp:txBody>
      <dsp:txXfrm>
        <a:off x="1130287" y="2361862"/>
        <a:ext cx="6328871" cy="1036915"/>
      </dsp:txXfrm>
    </dsp:sp>
    <dsp:sp modelId="{52449420-7949-4354-ACC4-4D618A45FD5B}">
      <dsp:nvSpPr>
        <dsp:cNvPr id="0" name=""/>
        <dsp:cNvSpPr/>
      </dsp:nvSpPr>
      <dsp:spPr>
        <a:xfrm>
          <a:off x="1695430" y="3542793"/>
          <a:ext cx="7568009" cy="103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baseline="0" dirty="0" smtClean="0">
              <a:latin typeface="+mj-lt"/>
            </a:rPr>
            <a:t>Procedimentos Contábeis Específicos: FUNDEB e Operações de Crédito</a:t>
          </a:r>
        </a:p>
      </dsp:txBody>
      <dsp:txXfrm>
        <a:off x="1695430" y="3542793"/>
        <a:ext cx="6328871" cy="1036915"/>
      </dsp:txXfrm>
    </dsp:sp>
    <dsp:sp modelId="{8054344A-973B-44F7-AB29-D933FB6C4FFD}">
      <dsp:nvSpPr>
        <dsp:cNvPr id="0" name=""/>
        <dsp:cNvSpPr/>
      </dsp:nvSpPr>
      <dsp:spPr>
        <a:xfrm>
          <a:off x="2260574" y="4723724"/>
          <a:ext cx="7568009" cy="103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baseline="0" dirty="0" smtClean="0">
              <a:latin typeface="+mj-lt"/>
            </a:rPr>
            <a:t>Revisão e validação das especificações das DCASP no Sistema Fincon</a:t>
          </a:r>
        </a:p>
      </dsp:txBody>
      <dsp:txXfrm>
        <a:off x="2260574" y="4723724"/>
        <a:ext cx="6328871" cy="1036915"/>
      </dsp:txXfrm>
    </dsp:sp>
    <dsp:sp modelId="{EC7A5EB9-AD12-4082-BC80-62566CFE5F7D}">
      <dsp:nvSpPr>
        <dsp:cNvPr id="0" name=""/>
        <dsp:cNvSpPr/>
      </dsp:nvSpPr>
      <dsp:spPr>
        <a:xfrm>
          <a:off x="6894014" y="757524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 dirty="0"/>
        </a:p>
      </dsp:txBody>
      <dsp:txXfrm>
        <a:off x="6894014" y="757524"/>
        <a:ext cx="673994" cy="673994"/>
      </dsp:txXfrm>
    </dsp:sp>
    <dsp:sp modelId="{E5FCD1CE-9BB9-4443-B800-460B3B121A85}">
      <dsp:nvSpPr>
        <dsp:cNvPr id="0" name=""/>
        <dsp:cNvSpPr/>
      </dsp:nvSpPr>
      <dsp:spPr>
        <a:xfrm>
          <a:off x="7459158" y="1938455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 dirty="0"/>
        </a:p>
      </dsp:txBody>
      <dsp:txXfrm>
        <a:off x="7459158" y="1938455"/>
        <a:ext cx="673994" cy="673994"/>
      </dsp:txXfrm>
    </dsp:sp>
    <dsp:sp modelId="{A8CB1FEE-3749-4F50-880C-78B48A70AA53}">
      <dsp:nvSpPr>
        <dsp:cNvPr id="0" name=""/>
        <dsp:cNvSpPr/>
      </dsp:nvSpPr>
      <dsp:spPr>
        <a:xfrm>
          <a:off x="8024301" y="3102104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 dirty="0"/>
        </a:p>
      </dsp:txBody>
      <dsp:txXfrm>
        <a:off x="8024301" y="3102104"/>
        <a:ext cx="673994" cy="673994"/>
      </dsp:txXfrm>
    </dsp:sp>
    <dsp:sp modelId="{0D3CB764-CFB6-4911-93E9-11F0D6002D8C}">
      <dsp:nvSpPr>
        <dsp:cNvPr id="0" name=""/>
        <dsp:cNvSpPr/>
      </dsp:nvSpPr>
      <dsp:spPr>
        <a:xfrm>
          <a:off x="8589445" y="4294557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 dirty="0"/>
        </a:p>
      </dsp:txBody>
      <dsp:txXfrm>
        <a:off x="8589445" y="4294557"/>
        <a:ext cx="673994" cy="6739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AC65E8-A1A8-424F-AA4D-6708D07E8BCE}">
      <dsp:nvSpPr>
        <dsp:cNvPr id="0" name=""/>
        <dsp:cNvSpPr/>
      </dsp:nvSpPr>
      <dsp:spPr>
        <a:xfrm>
          <a:off x="0" y="38108"/>
          <a:ext cx="10009112" cy="126125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+mj-lt"/>
            </a:rPr>
            <a:t>Revisões conforme alterações da 5ª p/ 6ª Edição do MCASP</a:t>
          </a:r>
          <a:endParaRPr lang="pt-BR" sz="3200" kern="1200" dirty="0">
            <a:latin typeface="+mj-lt"/>
          </a:endParaRPr>
        </a:p>
      </dsp:txBody>
      <dsp:txXfrm>
        <a:off x="0" y="38108"/>
        <a:ext cx="10009112" cy="1261259"/>
      </dsp:txXfrm>
    </dsp:sp>
    <dsp:sp modelId="{908A3FA7-3C85-4E94-AB32-AE8FF8236A8D}">
      <dsp:nvSpPr>
        <dsp:cNvPr id="0" name=""/>
        <dsp:cNvSpPr/>
      </dsp:nvSpPr>
      <dsp:spPr>
        <a:xfrm>
          <a:off x="0" y="1440488"/>
          <a:ext cx="10009112" cy="1261259"/>
        </a:xfrm>
        <a:prstGeom prst="roundRect">
          <a:avLst/>
        </a:prstGeom>
        <a:solidFill>
          <a:schemeClr val="accent1">
            <a:shade val="80000"/>
            <a:hueOff val="236519"/>
            <a:satOff val="-13281"/>
            <a:lumOff val="11454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236519"/>
              <a:satOff val="-13281"/>
              <a:lumOff val="11454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+mj-lt"/>
            </a:rPr>
            <a:t>Elaboração de estudo sobre a Dívida Ativa</a:t>
          </a:r>
          <a:endParaRPr lang="pt-BR" sz="3200" kern="1200" dirty="0">
            <a:latin typeface="+mj-lt"/>
          </a:endParaRPr>
        </a:p>
      </dsp:txBody>
      <dsp:txXfrm>
        <a:off x="0" y="1440488"/>
        <a:ext cx="10009112" cy="1261259"/>
      </dsp:txXfrm>
    </dsp:sp>
    <dsp:sp modelId="{8873CBFC-CE9F-469C-9B16-79B23F9F7006}">
      <dsp:nvSpPr>
        <dsp:cNvPr id="0" name=""/>
        <dsp:cNvSpPr/>
      </dsp:nvSpPr>
      <dsp:spPr>
        <a:xfrm>
          <a:off x="0" y="2842868"/>
          <a:ext cx="10009112" cy="1261259"/>
        </a:xfrm>
        <a:prstGeom prst="roundRect">
          <a:avLst/>
        </a:prstGeom>
        <a:solidFill>
          <a:schemeClr val="accent1">
            <a:shade val="80000"/>
            <a:hueOff val="473037"/>
            <a:satOff val="-26563"/>
            <a:lumOff val="2290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473037"/>
              <a:satOff val="-26563"/>
              <a:lumOff val="22907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+mj-lt"/>
            </a:rPr>
            <a:t>Validação do controle da Disponibilidade por Destinação de Recursos</a:t>
          </a:r>
          <a:endParaRPr lang="pt-BR" sz="3200" kern="1200" dirty="0">
            <a:latin typeface="+mj-lt"/>
          </a:endParaRPr>
        </a:p>
      </dsp:txBody>
      <dsp:txXfrm>
        <a:off x="0" y="2842868"/>
        <a:ext cx="10009112" cy="1261259"/>
      </dsp:txXfrm>
    </dsp:sp>
    <dsp:sp modelId="{E0C5EBF3-7466-40B8-BB30-DB3B7CB8B246}">
      <dsp:nvSpPr>
        <dsp:cNvPr id="0" name=""/>
        <dsp:cNvSpPr/>
      </dsp:nvSpPr>
      <dsp:spPr>
        <a:xfrm>
          <a:off x="0" y="4245248"/>
          <a:ext cx="10009112" cy="1261259"/>
        </a:xfrm>
        <a:prstGeom prst="roundRect">
          <a:avLst/>
        </a:prstGeom>
        <a:solidFill>
          <a:schemeClr val="accent1">
            <a:shade val="80000"/>
            <a:hueOff val="709556"/>
            <a:satOff val="-39844"/>
            <a:lumOff val="3436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709556"/>
              <a:satOff val="-39844"/>
              <a:lumOff val="34361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+mj-lt"/>
            </a:rPr>
            <a:t>Aprimoramento na elaboração das DCASP dos Fundos Especiais</a:t>
          </a:r>
          <a:endParaRPr lang="pt-BR" sz="3200" kern="1200" dirty="0">
            <a:latin typeface="+mj-lt"/>
          </a:endParaRPr>
        </a:p>
      </dsp:txBody>
      <dsp:txXfrm>
        <a:off x="0" y="4245248"/>
        <a:ext cx="10009112" cy="1261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EC3C0-F134-4F18-A30F-891195AC2AFE}" type="datetimeFigureOut">
              <a:rPr lang="pt-BR" smtClean="0"/>
              <a:pPr/>
              <a:t>09/06/2015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552BF-37A1-466B-949A-4B81C009A1F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E2FF3-8B3E-4365-AE59-B55C2A2A5B33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‹nº›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9" descr="2011_05_11 - FONAC BAIX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 descr="2011_05_11 - FONAC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6/9/2015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6/9/2015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‹nº›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572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41044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020272" y="4293096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b="1" dirty="0">
              <a:latin typeface="+mj-lt"/>
            </a:endParaRPr>
          </a:p>
        </p:txBody>
      </p:sp>
      <p:pic>
        <p:nvPicPr>
          <p:cNvPr id="23554" name="Picture 2" descr="http://www.ideiademarketing.com.br/wp-content/uploads/2012/05/3-pilares-1024x9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40960" cy="5805264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</p:pic>
      <p:sp>
        <p:nvSpPr>
          <p:cNvPr id="6" name="CaixaDeTexto 5"/>
          <p:cNvSpPr txBox="1"/>
          <p:nvPr/>
        </p:nvSpPr>
        <p:spPr>
          <a:xfrm>
            <a:off x="323528" y="5589240"/>
            <a:ext cx="2448272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b="1" dirty="0" smtClean="0">
              <a:latin typeface="+mj-lt"/>
            </a:endParaRPr>
          </a:p>
          <a:p>
            <a:pPr algn="ctr"/>
            <a:r>
              <a:rPr lang="pt-BR" sz="2800" b="1" dirty="0" smtClean="0">
                <a:latin typeface="+mj-lt"/>
              </a:rPr>
              <a:t>Estratégia</a:t>
            </a:r>
          </a:p>
          <a:p>
            <a:pPr algn="ctr"/>
            <a:endParaRPr lang="pt-BR" b="1" dirty="0"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419872" y="5589240"/>
            <a:ext cx="2448272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b="1" dirty="0" smtClean="0">
              <a:latin typeface="+mj-lt"/>
            </a:endParaRPr>
          </a:p>
          <a:p>
            <a:pPr algn="ctr"/>
            <a:r>
              <a:rPr lang="pt-BR" sz="2800" b="1" dirty="0" smtClean="0">
                <a:latin typeface="+mj-lt"/>
              </a:rPr>
              <a:t>Tecnologia</a:t>
            </a:r>
          </a:p>
          <a:p>
            <a:pPr algn="ctr"/>
            <a:endParaRPr lang="pt-BR" b="1" dirty="0"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300192" y="5589240"/>
            <a:ext cx="2448272" cy="10464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b="1" dirty="0" smtClean="0">
              <a:latin typeface="+mj-lt"/>
            </a:endParaRPr>
          </a:p>
          <a:p>
            <a:pPr algn="ctr"/>
            <a:r>
              <a:rPr lang="pt-BR" sz="2600" b="1" dirty="0" smtClean="0">
                <a:latin typeface="+mj-lt"/>
              </a:rPr>
              <a:t>Capital Humano</a:t>
            </a:r>
          </a:p>
          <a:p>
            <a:pPr algn="ctr"/>
            <a:endParaRPr lang="pt-BR" b="1" dirty="0"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51520" y="2708920"/>
            <a:ext cx="864096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Investimentos</a:t>
            </a:r>
            <a:endParaRPr lang="pt-BR" sz="2400" b="1" dirty="0">
              <a:latin typeface="+mj-lt"/>
            </a:endParaRPr>
          </a:p>
        </p:txBody>
      </p:sp>
      <p:sp>
        <p:nvSpPr>
          <p:cNvPr id="19" name="Triângulo isósceles 18"/>
          <p:cNvSpPr/>
          <p:nvPr/>
        </p:nvSpPr>
        <p:spPr>
          <a:xfrm>
            <a:off x="179512" y="692696"/>
            <a:ext cx="8856984" cy="2016224"/>
          </a:xfrm>
          <a:prstGeom prst="triangle">
            <a:avLst>
              <a:gd name="adj" fmla="val 486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Processo de Convergência</a:t>
            </a:r>
            <a:endParaRPr lang="pt-B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364088" y="4005065"/>
            <a:ext cx="1495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j-lt"/>
              </a:rPr>
              <a:t>Variáveis Internas</a:t>
            </a:r>
            <a:endParaRPr lang="pt-BR" sz="2000" b="1" dirty="0">
              <a:latin typeface="+mj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380312" y="1196752"/>
            <a:ext cx="151216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j-lt"/>
              </a:rPr>
              <a:t>Variáveis Externas</a:t>
            </a:r>
            <a:endParaRPr lang="pt-BR" sz="2000" b="1" dirty="0">
              <a:latin typeface="+mj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372200" y="2420888"/>
            <a:ext cx="1495400" cy="707886"/>
          </a:xfrm>
          <a:prstGeom prst="rect">
            <a:avLst/>
          </a:prstGeom>
          <a:solidFill>
            <a:srgbClr val="FF43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j-lt"/>
              </a:rPr>
              <a:t>Escassez</a:t>
            </a:r>
          </a:p>
          <a:p>
            <a:pPr algn="ctr"/>
            <a:r>
              <a:rPr lang="pt-BR" sz="2000" b="1" dirty="0" smtClean="0">
                <a:latin typeface="+mj-lt"/>
              </a:rPr>
              <a:t>e Riscos</a:t>
            </a:r>
            <a:endParaRPr lang="pt-BR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Processo de Convergência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63888" y="1844824"/>
            <a:ext cx="2304256" cy="4608512"/>
          </a:xfrm>
          <a:prstGeom prst="rect">
            <a:avLst/>
          </a:prstGeom>
          <a:solidFill>
            <a:srgbClr val="FFF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Tecnologia</a:t>
            </a:r>
          </a:p>
          <a:p>
            <a:pPr algn="ctr"/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 Sistemas corporativos;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unificados e/ou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integrados;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 sólidos e transparentes.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84168" y="1844824"/>
            <a:ext cx="2808312" cy="46085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C000"/>
              </a:buClr>
              <a:buFont typeface="Wingdings" pitchFamily="2" charset="2"/>
              <a:buChar char="ü"/>
            </a:pPr>
            <a:endParaRPr lang="pt-BR" sz="2800" dirty="0" smtClean="0">
              <a:solidFill>
                <a:srgbClr val="002060"/>
              </a:solidFill>
            </a:endParaRPr>
          </a:p>
          <a:p>
            <a:pPr algn="ctr">
              <a:buClr>
                <a:srgbClr val="FFC000"/>
              </a:buClr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Capital Humano</a:t>
            </a:r>
          </a:p>
          <a:p>
            <a:pPr algn="ctr">
              <a:buClr>
                <a:srgbClr val="FFC000"/>
              </a:buClr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 Redefinição de processos e de responsabilidades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 Treinamento contínuo;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conscientização 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+mj-lt"/>
              </a:rPr>
              <a:t>(mudança, desafios e oportunidades).</a:t>
            </a: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1844824"/>
            <a:ext cx="2952328" cy="4608512"/>
          </a:xfrm>
          <a:prstGeom prst="rect">
            <a:avLst/>
          </a:prstGeom>
          <a:solidFill>
            <a:srgbClr val="FFF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Estratégia</a:t>
            </a:r>
          </a:p>
          <a:p>
            <a:pPr algn="ctr"/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 Visão Holística;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 Diagnóstico;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 Plano de ação (conversão e incorporação);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 G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estão de mudança;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Visão de longo Prazo.</a:t>
            </a: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229600" cy="648072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Os Desafios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4077072"/>
            <a:ext cx="6552728" cy="1944216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rgbClr val="FB240D"/>
                </a:solidFill>
                <a:latin typeface="+mj-lt"/>
              </a:rPr>
              <a:t>Custos;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rgbClr val="FB240D"/>
                </a:solidFill>
                <a:latin typeface="+mj-lt"/>
              </a:rPr>
              <a:t>Agregar valor </a:t>
            </a:r>
            <a:r>
              <a:rPr lang="pt-BR" sz="3600" i="1" dirty="0" smtClean="0">
                <a:solidFill>
                  <a:srgbClr val="FB240D"/>
                </a:solidFill>
                <a:latin typeface="+mj-lt"/>
              </a:rPr>
              <a:t>stackeholders</a:t>
            </a:r>
            <a:r>
              <a:rPr lang="pt-BR" sz="3600" dirty="0" smtClean="0">
                <a:solidFill>
                  <a:srgbClr val="FB240D"/>
                </a:solidFill>
                <a:latin typeface="+mj-lt"/>
              </a:rPr>
              <a:t>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rgbClr val="FB240D"/>
                </a:solidFill>
                <a:latin typeface="+mj-lt"/>
              </a:rPr>
              <a:t>Os sistemas e a customização;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rgbClr val="FB240D"/>
                </a:solidFill>
                <a:latin typeface="+mj-lt"/>
              </a:rPr>
              <a:t>Falta de recursos humanos.</a:t>
            </a:r>
            <a:endParaRPr lang="pt-BR" sz="2800" dirty="0">
              <a:solidFill>
                <a:srgbClr val="FB240D"/>
              </a:solidFill>
              <a:latin typeface="+mj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548680"/>
            <a:ext cx="8229600" cy="64807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Os Ganhos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83568" y="1196752"/>
            <a:ext cx="8229600" cy="222888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Informações úteis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relevantes e íntegras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pt-BR" sz="3600" dirty="0" smtClean="0">
                <a:solidFill>
                  <a:srgbClr val="002060"/>
                </a:solidFill>
                <a:latin typeface="+mj-lt"/>
              </a:rPr>
              <a:t> Informações tempestivas, comparáveis;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Processo de tomada de decisões e credibilidade;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pt-BR" sz="3600" dirty="0" smtClean="0">
                <a:solidFill>
                  <a:srgbClr val="002060"/>
                </a:solidFill>
                <a:latin typeface="+mj-lt"/>
              </a:rPr>
              <a:t>Melhor uso dos recursos públicos.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332656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FUTURO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75048" y="980728"/>
            <a:ext cx="8317432" cy="26642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pt-BR" sz="3600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pt-BR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Fortalecimento da capacidade de   planejamento e gestão;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pt-B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Possibilidade</a:t>
            </a:r>
            <a:r>
              <a:rPr kumimoji="0" lang="pt-BR" sz="3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de avaliar a sustentabilidade da política governamental.</a:t>
            </a:r>
            <a:endParaRPr kumimoji="0" lang="pt-BR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04048" y="5373216"/>
            <a:ext cx="38884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solidFill>
                  <a:srgbClr val="FFFF99"/>
                </a:solidFill>
                <a:latin typeface="+mj-lt"/>
              </a:rPr>
              <a:t>“O pessimista se queixa do vento, o otimista espera que ele mude e o realista ajusta as velas.”</a:t>
            </a:r>
          </a:p>
          <a:p>
            <a:r>
              <a:rPr lang="pt-BR" sz="2000" b="1" i="1" dirty="0" smtClean="0">
                <a:solidFill>
                  <a:srgbClr val="FFFF99"/>
                </a:solidFill>
                <a:latin typeface="+mj-lt"/>
              </a:rPr>
              <a:t>                           </a:t>
            </a:r>
            <a:r>
              <a:rPr lang="pt-BR" sz="1600" b="1" i="1" dirty="0" smtClean="0">
                <a:solidFill>
                  <a:srgbClr val="FFFF99"/>
                </a:solidFill>
                <a:latin typeface="+mj-lt"/>
              </a:rPr>
              <a:t>(William George Ward)</a:t>
            </a:r>
            <a:endParaRPr lang="pt-BR" sz="1600" b="1" i="1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4437112"/>
            <a:ext cx="38164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i="1" dirty="0" smtClean="0">
                <a:solidFill>
                  <a:srgbClr val="FFFF99"/>
                </a:solidFill>
                <a:latin typeface="+mj-lt"/>
              </a:rPr>
              <a:t>"Há uma força motriz mais poderosa que o vapor, a eletricidade e a energia atômica: a vontade.”</a:t>
            </a:r>
          </a:p>
          <a:p>
            <a:pPr algn="just"/>
            <a:r>
              <a:rPr lang="pt-BR" sz="2000" b="1" i="1" dirty="0" smtClean="0">
                <a:solidFill>
                  <a:srgbClr val="FFFF99"/>
                </a:solidFill>
                <a:latin typeface="+mj-lt"/>
              </a:rPr>
              <a:t>                                  </a:t>
            </a:r>
            <a:r>
              <a:rPr lang="pt-BR" sz="1600" b="1" i="1" dirty="0" smtClean="0">
                <a:solidFill>
                  <a:srgbClr val="FFFF99"/>
                </a:solidFill>
                <a:latin typeface="+mj-lt"/>
              </a:rPr>
              <a:t>(Albert Einstein) </a:t>
            </a:r>
            <a:r>
              <a:rPr lang="pt-BR" sz="1600" b="1" i="1" dirty="0" smtClean="0">
                <a:solidFill>
                  <a:srgbClr val="FFFF99"/>
                </a:solidFill>
              </a:rPr>
              <a:t> </a:t>
            </a:r>
            <a:endParaRPr lang="pt-BR" sz="1600" b="1" i="1" dirty="0">
              <a:solidFill>
                <a:srgbClr val="FFFF99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76056" y="3717032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40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REFLEXÃO</a:t>
            </a:r>
            <a:endParaRPr lang="pt-BR" sz="4000" b="1" i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 descr="logo controladori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84984"/>
            <a:ext cx="1584176" cy="125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0" y="6742113"/>
            <a:ext cx="9144000" cy="115887"/>
          </a:xfrm>
          <a:prstGeom prst="rect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99592" y="2852936"/>
            <a:ext cx="69127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pt-BR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pt-BR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pt-BR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pt-BR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pt-BR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pt-BR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pt-BR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213285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Obrigada!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25144"/>
            <a:ext cx="4320479" cy="10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429000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https://irs0.4sqi.net/img/general/width960/kUCYZwZGkA_y1leUCgwZ20UB_OF8okxEEWX7adgTAa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0648"/>
            <a:ext cx="33843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Espaço Reservado para Conteúdo 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4619">
            <a:off x="330021" y="4251799"/>
            <a:ext cx="1835686" cy="217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9783">
            <a:off x="3549763" y="4393471"/>
            <a:ext cx="1747177" cy="219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284984"/>
            <a:ext cx="1954584" cy="240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ta dobrada 12"/>
          <p:cNvSpPr/>
          <p:nvPr/>
        </p:nvSpPr>
        <p:spPr>
          <a:xfrm>
            <a:off x="2339752" y="1268760"/>
            <a:ext cx="2520280" cy="792088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95536" y="2060848"/>
            <a:ext cx="4392488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+mj-lt"/>
              </a:rPr>
              <a:t>O processo de convergência na Prefeitura do RJ</a:t>
            </a:r>
            <a:endParaRPr lang="pt-BR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1560036\AppData\Local\Temp\C.Lotus.Notes.Data\Estrutura CGM1 - ATU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7668344" y="6858001"/>
            <a:ext cx="1475656" cy="707886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latin typeface="+mj-lt"/>
              </a:rPr>
              <a:t>IPLAN</a:t>
            </a:r>
          </a:p>
          <a:p>
            <a:pPr algn="ctr"/>
            <a:r>
              <a:rPr lang="pt-BR" sz="1000" b="1" dirty="0" smtClean="0">
                <a:latin typeface="+mj-lt"/>
              </a:rPr>
              <a:t>Sistema de Execução Orçamentária e Contabilidade - FINCON</a:t>
            </a:r>
            <a:endParaRPr lang="pt-BR" sz="1000" b="1" dirty="0">
              <a:latin typeface="+mj-lt"/>
            </a:endParaRPr>
          </a:p>
        </p:txBody>
      </p:sp>
      <p:sp>
        <p:nvSpPr>
          <p:cNvPr id="4" name="Elipse 3"/>
          <p:cNvSpPr/>
          <p:nvPr/>
        </p:nvSpPr>
        <p:spPr>
          <a:xfrm rot="18642932">
            <a:off x="6077908" y="3362304"/>
            <a:ext cx="2695322" cy="3720344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2700000" scaled="0"/>
              <a:tileRect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02552 -0.121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-324544" y="0"/>
          <a:ext cx="748883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967536" y="40466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Breve histórico</a:t>
            </a:r>
            <a:endParaRPr lang="pt-BR" sz="4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96136" y="22048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</a:rPr>
              <a:t>2008/2009</a:t>
            </a:r>
            <a:endParaRPr lang="pt-BR" b="1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28184" y="31409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</a:rPr>
              <a:t>2010</a:t>
            </a:r>
            <a:endParaRPr lang="pt-BR" b="1" dirty="0"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04248" y="42210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</a:rPr>
              <a:t>2011/2012</a:t>
            </a:r>
            <a:endParaRPr lang="pt-BR" b="1" dirty="0"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380312" y="5517232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</a:rPr>
              <a:t>2012/2013</a:t>
            </a:r>
            <a:endParaRPr lang="pt-BR" b="1" dirty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64088" y="13407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</a:rPr>
              <a:t>2008</a:t>
            </a:r>
            <a:endParaRPr lang="pt-BR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484784"/>
            <a:ext cx="83529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+mj-lt"/>
              </a:rPr>
              <a:t> A Controladoria, ao longo dos anos, vem envidando esforços no sentido de aprimorar e implementar procedimentos contábeis de acordo com os princípios e normas que regem a contabilidade, tais como o </a:t>
            </a:r>
            <a:r>
              <a:rPr lang="pt-BR" sz="2800" b="1" dirty="0" smtClean="0">
                <a:solidFill>
                  <a:srgbClr val="FF0000"/>
                </a:solidFill>
                <a:latin typeface="+mj-lt"/>
              </a:rPr>
              <a:t>registro da depreciação e amortização, provisão dos encargos da dívida, diversos créditos a receber, equivalência patrimonial e consolidação com a exclusão das transações intramunicipais</a:t>
            </a: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. </a:t>
            </a:r>
          </a:p>
          <a:p>
            <a:endParaRPr lang="pt-BR" sz="240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+mj-lt"/>
              </a:rPr>
              <a:t> Nesse intuito, vem trabalhando no sentido de adotar procedimentos com o objetivo de </a:t>
            </a:r>
            <a:r>
              <a:rPr lang="pt-BR" sz="2800" b="1" dirty="0" smtClean="0">
                <a:solidFill>
                  <a:srgbClr val="FF0000"/>
                </a:solidFill>
                <a:latin typeface="+mj-lt"/>
              </a:rPr>
              <a:t>gerar informações de custos da Administração Pública Municipal através da implementação do Subsistema Gerencial de Custos</a:t>
            </a: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. </a:t>
            </a:r>
            <a:endParaRPr lang="pt-BR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</a:rPr>
              <a:t>O que já era feito?</a:t>
            </a:r>
            <a:endParaRPr lang="pt-BR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86409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A Implantação em 2014...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4100" name="Picture 4" descr="http://blog.maisestudo.com.br/wp-content/uploads/2010/05/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48883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-684584" y="908720"/>
          <a:ext cx="982858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9"/>
          <p:cNvSpPr/>
          <p:nvPr/>
        </p:nvSpPr>
        <p:spPr>
          <a:xfrm>
            <a:off x="6978696" y="404664"/>
            <a:ext cx="1625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/>
                </a:solidFill>
                <a:latin typeface="+mj-lt"/>
              </a:rPr>
              <a:t>2014</a:t>
            </a:r>
            <a:r>
              <a:rPr lang="pt-BR" sz="36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pt-BR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924712"/>
          </a:xfrm>
        </p:spPr>
        <p:txBody>
          <a:bodyPr>
            <a:normAutofit/>
          </a:bodyPr>
          <a:lstStyle/>
          <a:p>
            <a:pPr algn="r"/>
            <a:r>
              <a:rPr lang="pt-BR" sz="4000" dirty="0" smtClean="0"/>
              <a:t>Em 2015...</a:t>
            </a:r>
            <a:endParaRPr lang="pt-BR" sz="40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39552" y="836712"/>
          <a:ext cx="100091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3754760" cy="3384376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Plano de implantação dos Procedimentos Contábeis Patrimoniais</a:t>
            </a:r>
            <a:br>
              <a:rPr lang="pt-BR" sz="3600" b="1" dirty="0" smtClean="0">
                <a:solidFill>
                  <a:schemeClr val="tx1"/>
                </a:solidFill>
              </a:rPr>
            </a:br>
            <a:r>
              <a:rPr lang="pt-BR" sz="3600" b="1" dirty="0" smtClean="0">
                <a:solidFill>
                  <a:schemeClr val="tx1"/>
                </a:solidFill>
              </a:rPr>
              <a:t/>
            </a:r>
            <a:br>
              <a:rPr lang="pt-BR" sz="36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>Minuta para Consulta Pública</a:t>
            </a:r>
            <a:r>
              <a:rPr lang="pt-BR" sz="3600" b="1" dirty="0" smtClean="0">
                <a:solidFill>
                  <a:schemeClr val="tx1"/>
                </a:solidFill>
              </a:rPr>
              <a:t/>
            </a:r>
            <a:br>
              <a:rPr lang="pt-BR" sz="36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>STN</a:t>
            </a:r>
            <a:r>
              <a:rPr lang="pt-BR" sz="3600" b="1" dirty="0" smtClean="0">
                <a:solidFill>
                  <a:schemeClr val="tx1"/>
                </a:solidFill>
              </a:rPr>
              <a:t> 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764704"/>
            <a:ext cx="4752528" cy="5832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>
        <a:spAutoFit/>
      </a:bodyPr>
      <a:lstStyle>
        <a:defPPr algn="ctr">
          <a:defRPr u="sng" dirty="0" smtClean="0">
            <a:solidFill>
              <a:schemeClr val="tx1">
                <a:lumMod val="95000"/>
                <a:lumOff val="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1748</TotalTime>
  <Words>485</Words>
  <Application>Microsoft Office PowerPoint</Application>
  <PresentationFormat>Apresentação na tela (4:3)</PresentationFormat>
  <Paragraphs>92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Fluxo</vt:lpstr>
      <vt:lpstr>Slide 1</vt:lpstr>
      <vt:lpstr>Slide 2</vt:lpstr>
      <vt:lpstr>Slide 3</vt:lpstr>
      <vt:lpstr>Slide 4</vt:lpstr>
      <vt:lpstr>O que já era feito?</vt:lpstr>
      <vt:lpstr>A Implantação em 2014...</vt:lpstr>
      <vt:lpstr>Slide 7</vt:lpstr>
      <vt:lpstr>Em 2015...</vt:lpstr>
      <vt:lpstr>Plano de implantação dos Procedimentos Contábeis Patrimoniais  Minuta para Consulta Pública STN </vt:lpstr>
      <vt:lpstr>Slide 10</vt:lpstr>
      <vt:lpstr>Processo de Convergência</vt:lpstr>
      <vt:lpstr>Os Desafios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Rosangela</dc:creator>
  <cp:lastModifiedBy>Rosangela</cp:lastModifiedBy>
  <cp:revision>151</cp:revision>
  <dcterms:created xsi:type="dcterms:W3CDTF">2015-06-02T02:05:34Z</dcterms:created>
  <dcterms:modified xsi:type="dcterms:W3CDTF">2015-06-09T19:24:22Z</dcterms:modified>
</cp:coreProperties>
</file>