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handoutMasterIdLst>
    <p:handoutMasterId r:id="rId59"/>
  </p:handout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62" r:id="rId13"/>
    <p:sldId id="283" r:id="rId14"/>
    <p:sldId id="284" r:id="rId15"/>
    <p:sldId id="285" r:id="rId16"/>
    <p:sldId id="286" r:id="rId17"/>
    <p:sldId id="287" r:id="rId18"/>
    <p:sldId id="261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310" r:id="rId42"/>
    <p:sldId id="311" r:id="rId43"/>
    <p:sldId id="312" r:id="rId44"/>
    <p:sldId id="313" r:id="rId45"/>
    <p:sldId id="314" r:id="rId46"/>
    <p:sldId id="315" r:id="rId47"/>
    <p:sldId id="316" r:id="rId48"/>
    <p:sldId id="263" r:id="rId49"/>
    <p:sldId id="317" r:id="rId50"/>
    <p:sldId id="318" r:id="rId51"/>
    <p:sldId id="319" r:id="rId52"/>
    <p:sldId id="320" r:id="rId53"/>
    <p:sldId id="321" r:id="rId54"/>
    <p:sldId id="322" r:id="rId55"/>
    <p:sldId id="323" r:id="rId56"/>
    <p:sldId id="324" r:id="rId57"/>
    <p:sldId id="325" r:id="rId58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45D5B49-B6A8-4487-9CE0-99A77158585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07308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pt-BR">
                <a:latin typeface="Tahoma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Tahoma" charset="0"/>
                </a:endParaRPr>
              </a:p>
            </p:txBody>
          </p:sp>
        </p:grpSp>
      </p:grpSp>
      <p:sp>
        <p:nvSpPr>
          <p:cNvPr id="35856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5857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7A50CA-E4E1-455C-8748-2C25F796E64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9665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F8E51-4B77-4EAF-AEE4-25A39841864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57624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9C181-326B-47C5-AA1D-C5B32DEE46B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33024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6FC9F-0C24-4BDE-BA46-3FCFEE9FEEA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9413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78052-E8C3-4EDE-9201-B7E135BD7C0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24928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7DE69-7817-47DD-A8A7-DEFC1D7060E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8214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6135A-9173-4EA9-96BB-A5AFE0B3543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684471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F9C7E-B557-4BA7-BCAE-54BA00BDCBE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01883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E2170-D2DC-4111-B1D4-5FE7B1165C9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3107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EEA30-F484-4EB6-BF15-C0FC10FD15F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23099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8D070-67AB-4858-B2AE-23A1FB07677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2748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pt-BR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035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36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37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39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4827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Tahoma" charset="0"/>
                </a:endParaRPr>
              </a:p>
            </p:txBody>
          </p:sp>
          <p:sp>
            <p:nvSpPr>
              <p:cNvPr id="1041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42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4830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pt-BR">
                  <a:latin typeface="Tahoma" charset="0"/>
                </a:endParaRPr>
              </a:p>
            </p:txBody>
          </p:sp>
        </p:grpSp>
      </p:grpSp>
      <p:sp>
        <p:nvSpPr>
          <p:cNvPr id="3483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3483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34833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4834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4835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37588FF-9D69-4223-945B-FD1AA3AFD608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4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765175"/>
            <a:ext cx="7826375" cy="1800225"/>
          </a:xfrm>
        </p:spPr>
        <p:txBody>
          <a:bodyPr/>
          <a:lstStyle/>
          <a:p>
            <a:pPr algn="ctr" eaLnBrk="1" hangingPunct="1">
              <a:defRPr/>
            </a:pPr>
            <a:r>
              <a:rPr lang="pt-BR" sz="2800" dirty="0" smtClean="0"/>
              <a:t>AUDITORIA CONTÍNUA: O CASO DE UM HOSPITAL UNIVERSITÁRIO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860800"/>
            <a:ext cx="7826375" cy="23510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pt-BR" sz="2900" dirty="0" smtClean="0"/>
              <a:t>Fabiana dos </a:t>
            </a:r>
            <a:r>
              <a:rPr lang="pt-BR" sz="2900" dirty="0" smtClean="0"/>
              <a:t>Santos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pt-BR" sz="1600" dirty="0"/>
              <a:t>f</a:t>
            </a:r>
            <a:r>
              <a:rPr lang="pt-BR" sz="1600" dirty="0" smtClean="0"/>
              <a:t>a_santos@live.com </a:t>
            </a:r>
            <a:endParaRPr lang="pt-BR" sz="16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pt-BR" sz="1800" dirty="0" smtClean="0">
              <a:effectLst/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pt-BR" sz="2900" dirty="0" smtClean="0"/>
          </a:p>
          <a:p>
            <a:pPr algn="ctr" eaLnBrk="1" hangingPunct="1">
              <a:lnSpc>
                <a:spcPct val="80000"/>
              </a:lnSpc>
              <a:defRPr/>
            </a:pPr>
            <a:r>
              <a:rPr lang="pt-BR" sz="2900" dirty="0" smtClean="0"/>
              <a:t>Universidade Federal do Rio Grande do Sul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pt-BR" sz="2800" dirty="0" smtClean="0"/>
              <a:t>Dissertação Mestrado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pt-BR" sz="2800" dirty="0" smtClean="0"/>
              <a:t>Faculdade Ciências Econômicas</a:t>
            </a:r>
          </a:p>
          <a:p>
            <a:pPr eaLnBrk="1" hangingPunct="1">
              <a:lnSpc>
                <a:spcPct val="80000"/>
              </a:lnSpc>
              <a:defRPr/>
            </a:pPr>
            <a:endParaRPr lang="pt-BR" sz="2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M</a:t>
            </a:r>
            <a:r>
              <a:rPr lang="pt-BR" dirty="0" smtClean="0"/>
              <a:t>aterial e Métodos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pt-BR" sz="2800" dirty="0">
              <a:effectLst/>
            </a:endParaRPr>
          </a:p>
          <a:p>
            <a:pPr>
              <a:defRPr/>
            </a:pPr>
            <a:r>
              <a:rPr lang="pt-BR" sz="2800" dirty="0" smtClean="0">
                <a:effectLst/>
              </a:rPr>
              <a:t>As </a:t>
            </a:r>
            <a:r>
              <a:rPr lang="pt-BR" sz="2800" dirty="0">
                <a:effectLst/>
              </a:rPr>
              <a:t>fontes primárias e secundárias oriundas </a:t>
            </a:r>
            <a:r>
              <a:rPr lang="pt-BR" sz="2800" dirty="0" smtClean="0">
                <a:effectLst/>
              </a:rPr>
              <a:t>do estudo </a:t>
            </a:r>
            <a:r>
              <a:rPr lang="pt-BR" sz="2800" dirty="0">
                <a:effectLst/>
              </a:rPr>
              <a:t>foram analisadas e organizadas em relatórios de forma a serem interpretados através da fundamentação teórica.</a:t>
            </a:r>
          </a:p>
          <a:p>
            <a:pPr>
              <a:defRPr/>
            </a:pPr>
            <a:endParaRPr lang="pt-BR" sz="2800" dirty="0">
              <a:effectLst/>
            </a:endParaRPr>
          </a:p>
          <a:p>
            <a:pPr>
              <a:defRPr/>
            </a:pPr>
            <a:endParaRPr lang="pt-BR" sz="2800" dirty="0">
              <a:effectLst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M</a:t>
            </a:r>
            <a:r>
              <a:rPr lang="pt-BR" dirty="0" smtClean="0"/>
              <a:t>aterial e Métodos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pt-BR" sz="2800" dirty="0">
              <a:effectLst/>
            </a:endParaRPr>
          </a:p>
          <a:p>
            <a:pPr>
              <a:defRPr/>
            </a:pPr>
            <a:r>
              <a:rPr lang="pt-BR" sz="2800" dirty="0" smtClean="0">
                <a:effectLst/>
              </a:rPr>
              <a:t>Parte </a:t>
            </a:r>
            <a:r>
              <a:rPr lang="pt-BR" sz="2800" dirty="0">
                <a:effectLst/>
              </a:rPr>
              <a:t>dos dados foi coletada por meio de entrevistas não estruturadas, via observações com o fornecedor do software de auditoria contínua e por meio de questionário aberto com os colaboradores do HCPA participantes de todo o processo de implantação desde o planejamento até o estágio atual de realização. </a:t>
            </a:r>
          </a:p>
          <a:p>
            <a:pPr>
              <a:defRPr/>
            </a:pPr>
            <a:endParaRPr lang="pt-BR" sz="2800" dirty="0">
              <a:effectLst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Auditoria Contínua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>
                <a:effectLst/>
              </a:rPr>
              <a:t>The </a:t>
            </a:r>
            <a:r>
              <a:rPr lang="pt-BR" altLang="pt-BR" i="1" smtClean="0">
                <a:effectLst/>
              </a:rPr>
              <a:t>Canadian Institute of Chartered Accounts</a:t>
            </a:r>
            <a:r>
              <a:rPr lang="pt-BR" altLang="pt-BR" smtClean="0">
                <a:effectLst/>
              </a:rPr>
              <a:t> conceituou como: “uma metodologia que permite aos auditores independentes reportarem sobre determinado assunto as ocorrências utilizando relatórios simultâneos, ou pouco tempo depois, das ocorrências”. (CICA; AICPA, 1999)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Auditoria Contínua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>
                <a:effectLst/>
              </a:rPr>
              <a:t>Embora Auditoria Continua represente uma evolução da auditoria de técnicas manuais para métodos automatizados, o termo “contínua”, necessariamente não significa realizada em tempo real, uma vez que os processos operacionais tem seu próprio ciclo de vida.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Auditoria Contínua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>
                <a:effectLst/>
              </a:rPr>
              <a:t>De acordo com Pereira e Nascimento  (2005),  os softwares mais comumente utilizados pelos auditores internos para extração de dados são o ACL e o IDEA, sendo que entre os brasileiros, 95% das empresas utiliza o ACL conforme dados obtidos por pesquisa da Delloite em 2007.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Funcionalidades do sistema ACL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Extração de dados de grandes bancos de dados, sem alterar configurações ou impactar nas atividades da área auditada;</a:t>
            </a:r>
          </a:p>
          <a:p>
            <a:r>
              <a:rPr lang="pt-BR" altLang="pt-BR" sz="2800" smtClean="0">
                <a:effectLst/>
              </a:rPr>
              <a:t>Identificação de tendências, exceções e áreas de atenção;</a:t>
            </a:r>
          </a:p>
          <a:p>
            <a:r>
              <a:rPr lang="pt-BR" altLang="pt-BR" sz="2800" smtClean="0">
                <a:effectLst/>
              </a:rPr>
              <a:t>Localização de potenciais erros e fraudes através da comparação de arquivos conforme critérios estabelecidos pelo usuário; </a:t>
            </a:r>
            <a:endParaRPr lang="pt-BR" altLang="pt-BR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Funcionalidades do sistema ACL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Recálculo e verificação de saldos;</a:t>
            </a:r>
          </a:p>
          <a:p>
            <a:r>
              <a:rPr lang="pt-BR" altLang="pt-BR" sz="2800" smtClean="0">
                <a:effectLst/>
              </a:rPr>
              <a:t>Identificação de pontos a serem controlados e asseguramento da aderência às normas internas e externas;</a:t>
            </a:r>
          </a:p>
          <a:p>
            <a:r>
              <a:rPr lang="pt-BR" altLang="pt-BR" sz="2800" smtClean="0">
                <a:effectLst/>
              </a:rPr>
              <a:t>Análise e cálculo de qualquer transação que envolva data;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Funcionalidades do sistema ACL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Detecção de pagamentos duplicados, serviços não cobrados e falhas na sequencia de documentos numerados;</a:t>
            </a:r>
          </a:p>
          <a:p>
            <a:r>
              <a:rPr lang="pt-BR" altLang="pt-BR" sz="2800" smtClean="0">
                <a:effectLst/>
              </a:rPr>
              <a:t>Elaboração de relatórios gerenciais;</a:t>
            </a:r>
          </a:p>
          <a:p>
            <a:r>
              <a:rPr lang="pt-BR" altLang="pt-BR" sz="2800" smtClean="0">
                <a:effectLst/>
              </a:rPr>
              <a:t>Projeção de resultados;</a:t>
            </a:r>
          </a:p>
          <a:p>
            <a:r>
              <a:rPr lang="pt-BR" altLang="pt-BR" sz="2800" smtClean="0">
                <a:effectLst/>
              </a:rPr>
              <a:t>Cálculo de índices de desempenho.</a:t>
            </a:r>
            <a:endParaRPr lang="pt-BR" altLang="pt-BR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Características desejáveis na implantação AC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pt-BR" sz="2800" dirty="0" smtClean="0"/>
              <a:t>Im</a:t>
            </a:r>
            <a:r>
              <a:rPr lang="pt-BR" sz="2800" dirty="0" smtClean="0">
                <a:effectLst/>
              </a:rPr>
              <a:t>plantar </a:t>
            </a:r>
            <a:r>
              <a:rPr lang="pt-BR" sz="2800" dirty="0">
                <a:effectLst/>
              </a:rPr>
              <a:t>uma metodologia baseada em riscos</a:t>
            </a:r>
            <a:r>
              <a:rPr lang="pt-BR" sz="2800" dirty="0" smtClean="0">
                <a:effectLst/>
              </a:rPr>
              <a:t>,</a:t>
            </a:r>
          </a:p>
          <a:p>
            <a:pPr>
              <a:defRPr/>
            </a:pPr>
            <a:r>
              <a:rPr lang="pt-BR" sz="2800" dirty="0" smtClean="0">
                <a:effectLst/>
              </a:rPr>
              <a:t>Criar </a:t>
            </a:r>
            <a:r>
              <a:rPr lang="pt-BR" sz="2800" dirty="0">
                <a:effectLst/>
              </a:rPr>
              <a:t>um inventário permanente de todos os sistemas, </a:t>
            </a:r>
            <a:endParaRPr lang="pt-BR" sz="2800" dirty="0" smtClean="0">
              <a:effectLst/>
            </a:endParaRPr>
          </a:p>
          <a:p>
            <a:pPr>
              <a:defRPr/>
            </a:pPr>
            <a:r>
              <a:rPr lang="pt-BR" sz="2800" dirty="0" smtClean="0">
                <a:effectLst/>
              </a:rPr>
              <a:t>Documentar </a:t>
            </a:r>
            <a:r>
              <a:rPr lang="pt-BR" sz="2800" dirty="0">
                <a:effectLst/>
              </a:rPr>
              <a:t>o ciclo de vida dos dados de cada sistema de forma que se saiba o que pode dar errado, </a:t>
            </a:r>
            <a:endParaRPr lang="pt-BR" sz="2800" dirty="0" smtClean="0">
              <a:effectLst/>
            </a:endParaRPr>
          </a:p>
          <a:p>
            <a:pPr>
              <a:defRPr/>
            </a:pPr>
            <a:r>
              <a:rPr lang="pt-BR" sz="2800" dirty="0" smtClean="0">
                <a:effectLst/>
              </a:rPr>
              <a:t>Desenvolver </a:t>
            </a:r>
            <a:r>
              <a:rPr lang="pt-BR" sz="2800" dirty="0">
                <a:effectLst/>
              </a:rPr>
              <a:t>uma estreita relação com o departamento de </a:t>
            </a:r>
            <a:r>
              <a:rPr lang="pt-BR" sz="2800" dirty="0" smtClean="0">
                <a:effectLst/>
              </a:rPr>
              <a:t>TI, </a:t>
            </a:r>
            <a:endParaRPr lang="pt-BR" sz="2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Características desejáveis na implantação AC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pt-BR" sz="2800" dirty="0" smtClean="0"/>
              <a:t>A</a:t>
            </a:r>
            <a:r>
              <a:rPr lang="pt-BR" sz="2800" dirty="0" smtClean="0">
                <a:effectLst/>
              </a:rPr>
              <a:t>umentar </a:t>
            </a:r>
            <a:r>
              <a:rPr lang="pt-BR" sz="2800" dirty="0">
                <a:effectLst/>
              </a:rPr>
              <a:t>a participação dos administradores no planejamento de auditoria de forma que sejam comunicados quanto a intenção de incorporar auditoria </a:t>
            </a:r>
            <a:r>
              <a:rPr lang="pt-BR" sz="2800" dirty="0" smtClean="0">
                <a:effectLst/>
              </a:rPr>
              <a:t>contínua,</a:t>
            </a:r>
          </a:p>
          <a:p>
            <a:pPr>
              <a:defRPr/>
            </a:pPr>
            <a:r>
              <a:rPr lang="pt-BR" sz="2800" dirty="0">
                <a:effectLst/>
              </a:rPr>
              <a:t>A ferramenta ideal deve operar diretamente nos dados de origem, distribuir os resultados e alertas criados rapidamente, preferencialmente por e-mail,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Introdução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z="2800" dirty="0" smtClean="0">
                <a:effectLst/>
              </a:rPr>
              <a:t>O </a:t>
            </a:r>
            <a:r>
              <a:rPr lang="pt-BR" sz="2800" dirty="0">
                <a:effectLst/>
              </a:rPr>
              <a:t>avanço tecnológico dos processos administrativos tem feito com que as organizações sejam capazes de produzir dados em tempo real, entretanto, se faz necessário um acompanhamento eficiente dessas ações praticadas. A atividade que mede, avalia e indica a correção das práticas de negócio é o controle</a:t>
            </a:r>
            <a:r>
              <a:rPr lang="pt-BR" dirty="0">
                <a:effectLst/>
              </a:rPr>
              <a:t> </a:t>
            </a:r>
            <a:r>
              <a:rPr lang="pt-BR" sz="2800" dirty="0">
                <a:effectLst/>
              </a:rPr>
              <a:t>(SCHMIDT; SANTOS, 2009). </a:t>
            </a:r>
          </a:p>
          <a:p>
            <a:pPr eaLnBrk="1" hangingPunct="1"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Características desejáveis na implantação AC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A ferramenta ideal deve ser fácil de usar de forma que todos os auditores possam usar, ainda que testes mais complexos sejam realizados pelo especialista de TI,</a:t>
            </a:r>
          </a:p>
          <a:p>
            <a:r>
              <a:rPr lang="pt-BR" altLang="pt-BR" sz="2800" smtClean="0">
                <a:effectLst/>
              </a:rPr>
              <a:t>Com relação ao ambiente de controle é esperado que ele fosse bom o suficiente, pois se o ambiente de controle não for razoável, a carga de trabalho pode ser excessiva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Características desejáveis na implantação AC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A equipe de auditoria precisa ser adaptável e flexível o suficiente para concordar com o investimento em treinamento e tempo para desenhar os testes a serem realizados,</a:t>
            </a:r>
          </a:p>
          <a:p>
            <a:r>
              <a:rPr lang="pt-BR" altLang="pt-BR" sz="2800" smtClean="0">
                <a:effectLst/>
              </a:rPr>
              <a:t>Será necessário não só que o auditor entenda a estrutura dos dados, o esquema do banco de dados, mas também possua o entendimento dos controles disponíveis dentro dos sistemas e a interação dentro deles,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Características desejáveis na implantação AC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Identificar o responsável pelo sistema é fundamental para realizar a comunicação dos eventuais problemas encontrados,</a:t>
            </a:r>
          </a:p>
          <a:p>
            <a:r>
              <a:rPr lang="pt-BR" altLang="pt-BR" sz="2800" smtClean="0">
                <a:effectLst/>
              </a:rPr>
              <a:t>O apoio da gerência sênior é fundamental para que os auditores tenham o acesso a todos os sistemas e para que os problemas encontrados tenham uma resposta adequada.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Características desejáveis na implantação AC</a:t>
            </a:r>
            <a:endParaRPr lang="pt-BR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E finalmente, para que o direito de acesso aos dados seja dado - além do envolvimento da gerência sênior - é fundamental o envolvimento da área de TI, pelo menos inicialmente, para garantir o acesso aos dados assegurando a segurança dos mesmos.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Etapas de implantação de Auditoria Contínua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Na fase inicial, o auditor identifica o processo de negócio no qual será aplicado auditoria contínua. A principal consideração para esta escolha deve ser a facilidade de acesso aos dados. Admite-se, portanto, que AC deva ser implantada de forma gradual “</a:t>
            </a:r>
            <a:r>
              <a:rPr lang="pt-BR" altLang="pt-BR" sz="2800" i="1" smtClean="0">
                <a:effectLst/>
              </a:rPr>
              <a:t>low hanging fruit</a:t>
            </a:r>
            <a:r>
              <a:rPr lang="pt-BR" altLang="pt-BR" sz="2800" smtClean="0">
                <a:effectLst/>
              </a:rPr>
              <a:t>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Etapas de implantação de Auditoria Contínua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 A segunda fase diz respeito à criação de </a:t>
            </a:r>
            <a:r>
              <a:rPr lang="pt-BR" altLang="pt-BR" sz="2800" i="1" smtClean="0">
                <a:effectLst/>
              </a:rPr>
              <a:t>benchmarks</a:t>
            </a:r>
            <a:r>
              <a:rPr lang="pt-BR" altLang="pt-BR" sz="2800" smtClean="0">
                <a:effectLst/>
              </a:rPr>
              <a:t> por meio de modelagem de dados com a finalidade de criar modelos para avaliar os futuros saldos de transações e contas. Para tanto, são utilizados estimativas, associações, classificações ou outras técnicas de agrupamento de dados históricos.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Etapas de implantação de Auditoria Contínua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smtClean="0">
                <a:effectLst/>
              </a:rPr>
              <a:t> Na terceira etapa são realizadas as análises dos dados de AC contra os </a:t>
            </a:r>
            <a:r>
              <a:rPr lang="pt-BR" altLang="pt-BR" sz="2800" i="1" smtClean="0">
                <a:effectLst/>
              </a:rPr>
              <a:t>benchmarks</a:t>
            </a:r>
            <a:r>
              <a:rPr lang="pt-BR" altLang="pt-BR" sz="2800" smtClean="0">
                <a:effectLst/>
              </a:rPr>
              <a:t> desenvolvidos na etapa de modelagem, de forma a encontrar desvios ou anomalias. Nesta etapa cabe o julgamento do auditor para verificar se está satisfeito com o resultado encontrado ou se novas informações são necessárias antes da documentação das conclusões e resoluções.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Etapas de implantação de Auditoria Contínua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dirty="0" smtClean="0">
                <a:effectLst/>
              </a:rPr>
              <a:t> Na última etapa, por ser AC uma auditoria por exceção, um relatório ou parecer deve ser emitido </a:t>
            </a:r>
            <a:r>
              <a:rPr lang="pt-BR" altLang="pt-BR" sz="2800" dirty="0" smtClean="0">
                <a:effectLst/>
              </a:rPr>
              <a:t>de forma a comunicar os resultados obtidos.</a:t>
            </a:r>
            <a:endParaRPr lang="pt-BR" altLang="pt-BR" sz="2800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dirty="0" smtClean="0">
                <a:effectLst/>
              </a:rPr>
              <a:t> </a:t>
            </a:r>
            <a:r>
              <a:rPr lang="pt-BR" sz="2800" dirty="0">
                <a:effectLst/>
              </a:rPr>
              <a:t>Uma das vantagens apontadas é a redução do tempo de espera. Com AC os auditores passam a ter disponível a maior parte dos dados que necessitam, não precisando aguardar o levantamento e entrega dos dados 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64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dirty="0" smtClean="0">
                <a:effectLst/>
              </a:rPr>
              <a:t> </a:t>
            </a:r>
            <a:r>
              <a:rPr lang="pt-BR" sz="2800" dirty="0" smtClean="0">
                <a:effectLst/>
              </a:rPr>
              <a:t>A </a:t>
            </a:r>
            <a:r>
              <a:rPr lang="pt-BR" sz="2800" dirty="0">
                <a:effectLst/>
              </a:rPr>
              <a:t>redução do tempo é apontada como vantagem em relação a auditoria tradicional quando mencionado o período de realização dos testes de transação manualmente é muito maior do que quando realizado por AC 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7496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Introdução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dirty="0" smtClean="0"/>
          </a:p>
          <a:p>
            <a:pPr eaLnBrk="1" hangingPunct="1">
              <a:defRPr/>
            </a:pPr>
            <a:r>
              <a:rPr lang="pt-BR" sz="2800" dirty="0" smtClean="0"/>
              <a:t>Nas organizações públicas, a função interna do controle é comumente exercida pela auditoria interna, a qual tem de ser capaz de avaliar a gestão, pelos processos e resultados gerenciais, bem como avaliar a correta aplicação do dinheiro público.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dirty="0" smtClean="0">
                <a:effectLst/>
              </a:rPr>
              <a:t> </a:t>
            </a:r>
            <a:r>
              <a:rPr lang="pt-BR" sz="2800" dirty="0">
                <a:effectLst/>
              </a:rPr>
              <a:t>Ao invés do trabalho de auditoria ser realizado repetidamente, inclusive em controles que funcionam corretamente, AC é uma auditoria de exceção e, portanto, somente serão realizados trabalhos para os controles que tem apresentam as anormalidades levantadas por relatório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9957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800" dirty="0" smtClean="0">
                <a:effectLst/>
              </a:rPr>
              <a:t> </a:t>
            </a:r>
            <a:r>
              <a:rPr lang="pt-BR" sz="2800" dirty="0">
                <a:effectLst/>
              </a:rPr>
              <a:t>Para o mesmo custo ou menor custo, o trabalho por AC é realizado em maior profundidade, ou seja, com maior detalhamento e com toda a base de dados, e não por amostragem 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6284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 smtClean="0">
                <a:effectLst/>
              </a:rPr>
              <a:t>O </a:t>
            </a:r>
            <a:r>
              <a:rPr lang="pt-BR" sz="2800" dirty="0">
                <a:effectLst/>
              </a:rPr>
              <a:t>auditor passa a ter mais alternativas para realizar o trabalho de auditoria, podendo inclusive contar com abordagem preventiva e proativa. </a:t>
            </a:r>
            <a:r>
              <a:rPr lang="pt-BR" sz="2800" dirty="0" smtClean="0">
                <a:effectLst/>
              </a:rPr>
              <a:t>Auditoria Contínua proporciona </a:t>
            </a:r>
            <a:r>
              <a:rPr lang="pt-BR" sz="2800" dirty="0">
                <a:effectLst/>
              </a:rPr>
              <a:t>a continuidade de verificação, tornando o trabalho preventivo, havendo, portanto, mudança na época e extensão da auditoria e fornecendo mais valor ao trabalho realizado através da pronta resolução dos problemas 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497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A visibilidade do trabalho e do auditor, em relação aos auditados, também é apresentada como vantagem. A alta administração toma conhecimento dos problemas rapidamente e a visibilidade também pode acabar por inibir a fraude 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8640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A redução do custo, também é uma vantagem apontada, pois AC proporciona a realização de auditoria em diferentes localidades, reduzindo, portanto os custos com deslocamento e hospedagem, número de auditores necessários para a realização do trabalho e número de horas pagas para a realização dos trabalhos 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8921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Dentre as vantagens encontradas na literatura, está a maior facilidade na detecção e apontamento de falhas e erros. Em decorrência de AC ter avaliações contínuas nos controles e fatores de maior risco, mais facilmente as anomalias e fraudes são descobertas e reportadas 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1634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Outras vantagens citadas </a:t>
            </a:r>
            <a:r>
              <a:rPr lang="pt-BR" sz="2800" dirty="0" smtClean="0">
                <a:effectLst/>
              </a:rPr>
              <a:t>apontam </a:t>
            </a:r>
            <a:r>
              <a:rPr lang="pt-BR" sz="2800" dirty="0">
                <a:effectLst/>
              </a:rPr>
              <a:t>para a evolução do auditor, que passa a realizar seu trabalho de maneira contínua ou mais frequente, em um modelo proativo, com procedimentos automatizados com uso de modelagem e análises de dados provocando mudanças na natureza e tempestividade dos relatórios apresentados. 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400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Vantagens da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Finalmente, aparece como vantagem, a maior assimetria entre as expectativas dos investidores e os auditores que AC proporciona, pois a maior facilidade na detecção de fraudes e maior agilidade na comunicação dos resultados aumenta a confiabilidade do trabalho realizado pelos auditores 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0583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Barreiras para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É</a:t>
            </a:r>
            <a:r>
              <a:rPr lang="pt-BR" sz="2800" dirty="0" smtClean="0">
                <a:effectLst/>
              </a:rPr>
              <a:t> </a:t>
            </a:r>
            <a:r>
              <a:rPr lang="pt-BR" sz="2800" dirty="0">
                <a:effectLst/>
              </a:rPr>
              <a:t>preciso lembrar que AC é totalmente dependente dos sistemas interligados e, portanto, o sistema - a ser auditado - precisa ser confiável</a:t>
            </a:r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38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Barreiras para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DELOITTE (2010) aponta como uma das barreiras à implantação de AC, o impacto percebido pela empresa tanto na área de auditoria quanto nas demais áreas. As principais áreas afetadas são: a auditoria, as funções de TI e as unidades de negócio. Muitas vezes, a implantação gradual pode ser mais facilmente adaptável, causando menos impacto.</a:t>
            </a:r>
          </a:p>
          <a:p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2655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Introdução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dirty="0" smtClean="0"/>
          </a:p>
          <a:p>
            <a:pPr>
              <a:defRPr/>
            </a:pPr>
            <a:r>
              <a:rPr lang="pt-BR" sz="2800" dirty="0" smtClean="0">
                <a:effectLst/>
              </a:rPr>
              <a:t>Conforme </a:t>
            </a:r>
            <a:r>
              <a:rPr lang="pt-BR" sz="2800" dirty="0" err="1">
                <a:effectLst/>
              </a:rPr>
              <a:t>Attie</a:t>
            </a:r>
            <a:r>
              <a:rPr lang="pt-BR" sz="2800" dirty="0">
                <a:effectLst/>
              </a:rPr>
              <a:t> (2009), o auditor interno precisa manter interesse permanente da administração, pois sempre que o auditor tem subsídios suficientes para discutir aspectos gerenciais a administração demonstra maior confiança e interesse nos trabalhos desenvolvidos pela auditoria interna.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Barreiras para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A dificuldade de acesso ao banco de dados é apontada por </a:t>
            </a:r>
            <a:r>
              <a:rPr lang="pt-BR" sz="2800" dirty="0" err="1">
                <a:effectLst/>
              </a:rPr>
              <a:t>Sarva</a:t>
            </a:r>
            <a:r>
              <a:rPr lang="pt-BR" sz="2800" dirty="0">
                <a:effectLst/>
              </a:rPr>
              <a:t> (2006), como um dos maiores obstáculos à utilização de AC, principalmente quando o executor de AC é o auditor externo.  Neste sentido, a anuência da gerência sênior para o projeto e a aceitação por parte do departamento de Ti é fundamental para a implantação.</a:t>
            </a:r>
          </a:p>
          <a:p>
            <a:endParaRPr lang="pt-BR" sz="2800" dirty="0">
              <a:effectLst/>
            </a:endParaRPr>
          </a:p>
          <a:p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58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Barreiras para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A dificuldade de acesso ao banco de dados é apontada por </a:t>
            </a:r>
            <a:r>
              <a:rPr lang="pt-BR" sz="2800" dirty="0" err="1">
                <a:effectLst/>
              </a:rPr>
              <a:t>Sarva</a:t>
            </a:r>
            <a:r>
              <a:rPr lang="pt-BR" sz="2800" dirty="0">
                <a:effectLst/>
              </a:rPr>
              <a:t> (2006), como um dos maiores obstáculos à utilização de AC, principalmente quando o executor de AC é o auditor externo.  Neste sentido, a anuência da gerência sênior para o projeto e a aceitação por parte do departamento de Ti é fundamental para a implantação.</a:t>
            </a:r>
          </a:p>
          <a:p>
            <a:endParaRPr lang="pt-BR" sz="2800" dirty="0">
              <a:effectLst/>
            </a:endParaRPr>
          </a:p>
          <a:p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2455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Barreiras para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Outra barreira apontada pela DELOITTE (2010) se relaciona às expectativas com o retorno de AC. É importante salientar que uma organização de grande porte com sistemas complexos demanda tempo para obter os benefícios que AC pode trazer. Uma boa estratégia a adotar e implantar AC em uma área limitada até que tenha experiência para implantar nas demais áreas. </a:t>
            </a:r>
          </a:p>
          <a:p>
            <a:endParaRPr lang="pt-BR" sz="2800" dirty="0">
              <a:effectLst/>
            </a:endParaRPr>
          </a:p>
          <a:p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2819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Barreiras para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A repartição do esforço inicial de auditoria foi apontada </a:t>
            </a:r>
            <a:r>
              <a:rPr lang="pt-BR" sz="2800" dirty="0" smtClean="0">
                <a:effectLst/>
              </a:rPr>
              <a:t>como </a:t>
            </a:r>
            <a:r>
              <a:rPr lang="pt-BR" sz="2800" dirty="0">
                <a:effectLst/>
              </a:rPr>
              <a:t>sendo uma das dificuldades de implantação. Neste contexto, admite-se que parte da equipe estará trabalhando com auditoria contínua enquanto outra parte da equipe manterá os trabalhos de auditoria sendo realizados de forma tradicional. </a:t>
            </a:r>
          </a:p>
          <a:p>
            <a:endParaRPr lang="pt-BR" sz="2800" dirty="0">
              <a:effectLst/>
            </a:endParaRPr>
          </a:p>
          <a:p>
            <a:endParaRPr lang="pt-BR" sz="2800" dirty="0">
              <a:effectLst/>
            </a:endParaRPr>
          </a:p>
          <a:p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9954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Barreiras para implantação de AC</a:t>
            </a:r>
            <a:endParaRPr lang="pt-BR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Finalmente, aparece como barreira </a:t>
            </a:r>
            <a:r>
              <a:rPr lang="pt-BR" sz="2800" dirty="0" smtClean="0">
                <a:effectLst/>
              </a:rPr>
              <a:t>a </a:t>
            </a:r>
            <a:r>
              <a:rPr lang="pt-BR" sz="2800" dirty="0">
                <a:effectLst/>
              </a:rPr>
              <a:t>questão da maturidade do auditor e da área de auditoria. Quanto mais disponível e adaptável for o departamento de auditoria, bem como, a disponibilidade para utilizar papéis de trabalho totalmente automatizados e planejamento baseado em risco mais facilmente a AC será executada e com maior nível de automação. </a:t>
            </a:r>
            <a:r>
              <a:rPr lang="pt-BR" sz="2800" dirty="0" smtClean="0">
                <a:effectLst/>
              </a:rPr>
              <a:t> </a:t>
            </a:r>
            <a:endParaRPr lang="pt-BR" sz="2800" dirty="0">
              <a:effectLst/>
            </a:endParaRPr>
          </a:p>
          <a:p>
            <a:endParaRPr lang="pt-BR" sz="2800" dirty="0">
              <a:effectLst/>
            </a:endParaRPr>
          </a:p>
          <a:p>
            <a:endParaRPr lang="pt-BR" sz="2800" dirty="0">
              <a:effectLst/>
            </a:endParaRPr>
          </a:p>
          <a:p>
            <a:r>
              <a:rPr lang="pt-BR" altLang="pt-BR" sz="2800" dirty="0" smtClean="0">
                <a:effectLst/>
              </a:rPr>
              <a:t>.</a:t>
            </a:r>
            <a:endParaRPr lang="pt-BR" altLang="pt-BR" sz="28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737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smtClean="0"/>
              <a:t>Resultados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 smtClean="0">
                <a:effectLst/>
              </a:rPr>
              <a:t>O caso objeto </a:t>
            </a:r>
            <a:r>
              <a:rPr lang="pt-BR" sz="2800" dirty="0">
                <a:effectLst/>
              </a:rPr>
              <a:t>deste estudo teve seu início com a apresentação dos resultados obtidos por meio do projeto piloto (2009), apresentado e aprovado pela administração central do HCPA, que concluía com sucesso o desenvolvimento de seis trilhas (testes) de auditoria para o processo de folha de pagamento. </a:t>
            </a: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121362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Resultados (trilhas)</a:t>
            </a:r>
            <a:endParaRPr lang="pt-BR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>
                <a:effectLst/>
              </a:rPr>
              <a:t>Listar funcionários que receberam mais de 20 horas extras no mês</a:t>
            </a:r>
            <a:r>
              <a:rPr lang="pt-BR" sz="2800" dirty="0" smtClean="0">
                <a:effectLst/>
              </a:rPr>
              <a:t>. (mensal) </a:t>
            </a:r>
          </a:p>
          <a:p>
            <a:endParaRPr lang="pt-BR" sz="2800" dirty="0" smtClean="0">
              <a:effectLst/>
            </a:endParaRPr>
          </a:p>
          <a:p>
            <a:r>
              <a:rPr lang="pt-BR" sz="2800" dirty="0" smtClean="0">
                <a:effectLst/>
              </a:rPr>
              <a:t>Listar </a:t>
            </a:r>
            <a:r>
              <a:rPr lang="pt-BR" sz="2800" dirty="0">
                <a:effectLst/>
              </a:rPr>
              <a:t>os funcionários com mais de um recebimento no mês por CPF e conta </a:t>
            </a:r>
            <a:r>
              <a:rPr lang="pt-BR" sz="2800" dirty="0" smtClean="0">
                <a:effectLst/>
              </a:rPr>
              <a:t>bancária (mensal)</a:t>
            </a:r>
          </a:p>
          <a:p>
            <a:endParaRPr lang="pt-BR" sz="2800" dirty="0" smtClean="0">
              <a:effectLst/>
            </a:endParaRPr>
          </a:p>
          <a:p>
            <a:r>
              <a:rPr lang="pt-BR" sz="2800" dirty="0">
                <a:effectLst/>
              </a:rPr>
              <a:t>Listar funcionários com mais de dois períodos aquisitivo de férias </a:t>
            </a:r>
            <a:r>
              <a:rPr lang="pt-BR" sz="2800" dirty="0" smtClean="0">
                <a:effectLst/>
              </a:rPr>
              <a:t>vencidas (mensal)</a:t>
            </a: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13342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Resultados (trilhas)</a:t>
            </a:r>
            <a:endParaRPr lang="pt-BR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2800" dirty="0" smtClean="0">
                <a:effectLst/>
              </a:rPr>
              <a:t>Listar </a:t>
            </a:r>
            <a:r>
              <a:rPr lang="pt-BR" sz="2800" dirty="0">
                <a:effectLst/>
              </a:rPr>
              <a:t>funcionários que constam no cadastro da folha de pagamento e não receberam </a:t>
            </a:r>
            <a:r>
              <a:rPr lang="pt-BR" sz="2800" dirty="0" smtClean="0">
                <a:effectLst/>
              </a:rPr>
              <a:t>salários (mensal)</a:t>
            </a:r>
            <a:r>
              <a:rPr lang="pt-BR" sz="2800" dirty="0">
                <a:effectLst/>
              </a:rPr>
              <a:t> </a:t>
            </a:r>
            <a:endParaRPr lang="pt-BR" sz="2800" dirty="0" smtClean="0">
              <a:effectLst/>
            </a:endParaRPr>
          </a:p>
          <a:p>
            <a:endParaRPr lang="pt-BR" sz="2800" dirty="0" smtClean="0">
              <a:effectLst/>
            </a:endParaRPr>
          </a:p>
          <a:p>
            <a:r>
              <a:rPr lang="pt-BR" sz="2800" dirty="0" smtClean="0">
                <a:effectLst/>
              </a:rPr>
              <a:t>Listar </a:t>
            </a:r>
            <a:r>
              <a:rPr lang="pt-BR" sz="2800" dirty="0">
                <a:effectLst/>
              </a:rPr>
              <a:t>funcionários que não constam no cadastro da folha de pagamento e receberam </a:t>
            </a:r>
            <a:r>
              <a:rPr lang="pt-BR" sz="2800" dirty="0" smtClean="0">
                <a:effectLst/>
              </a:rPr>
              <a:t>salários (mensal)</a:t>
            </a:r>
            <a:r>
              <a:rPr lang="pt-BR" sz="2800" dirty="0">
                <a:effectLst/>
              </a:rPr>
              <a:t> </a:t>
            </a:r>
            <a:endParaRPr lang="pt-BR" sz="2800" dirty="0" smtClean="0">
              <a:effectLst/>
            </a:endParaRPr>
          </a:p>
          <a:p>
            <a:endParaRPr lang="pt-BR" sz="2800" dirty="0" smtClean="0">
              <a:effectLst/>
            </a:endParaRPr>
          </a:p>
          <a:p>
            <a:r>
              <a:rPr lang="pt-BR" sz="2800" dirty="0" smtClean="0">
                <a:effectLst/>
              </a:rPr>
              <a:t>Listar </a:t>
            </a:r>
            <a:r>
              <a:rPr lang="pt-BR" sz="2800" dirty="0">
                <a:effectLst/>
              </a:rPr>
              <a:t>funcionários que receberam mais de 100 horas de sobre </a:t>
            </a:r>
            <a:r>
              <a:rPr lang="pt-BR" sz="2800" dirty="0" smtClean="0">
                <a:effectLst/>
              </a:rPr>
              <a:t>aviso (mensal)</a:t>
            </a:r>
          </a:p>
          <a:p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150829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Conclusões</a:t>
            </a:r>
            <a:endParaRPr lang="pt-BR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>
                <a:effectLst/>
              </a:rPr>
              <a:t>No contexto inserido na instituição, a auditoria contínua foi introduzida como forma de modernizar o processo de trabalho da auditoria interna, principalmente para que os trabalhos fossem mais abrangentes e as análises mais aprofundadas. 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Conclusões</a:t>
            </a:r>
            <a:endParaRPr lang="pt-BR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>
                <a:effectLst/>
              </a:rPr>
              <a:t>De forma, a minimizar os impactos nas diversas áreas da empresa, o HCPA adotou como estratégia a implantação gradual da auditoria contínua, iniciando pelo processo de folha de pagamento e, aos poucos, outros processos e controles passaram a ser verificados por auditoria contínua. </a:t>
            </a:r>
            <a:r>
              <a:rPr lang="pt-BR" dirty="0" smtClean="0">
                <a:effectLst/>
              </a:rPr>
              <a:t>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83374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Introdução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t-BR" dirty="0" smtClean="0"/>
          </a:p>
          <a:p>
            <a:pPr>
              <a:defRPr/>
            </a:pPr>
            <a:r>
              <a:rPr lang="pt-BR" sz="2800" dirty="0" smtClean="0">
                <a:effectLst/>
              </a:rPr>
              <a:t>Assim</a:t>
            </a:r>
            <a:r>
              <a:rPr lang="pt-BR" sz="2800" dirty="0">
                <a:effectLst/>
              </a:rPr>
              <a:t>, a </a:t>
            </a:r>
            <a:r>
              <a:rPr lang="pt-BR" sz="2800" dirty="0" smtClean="0">
                <a:effectLst/>
              </a:rPr>
              <a:t>auditoria interna </a:t>
            </a:r>
            <a:r>
              <a:rPr lang="pt-BR" sz="2800" dirty="0">
                <a:effectLst/>
              </a:rPr>
              <a:t>no exercício de suas funções - precisa responder à velocidade dos negócios e manter eficiência junto às áreas auditadas, de forma a melhor subsidiar o gestor na tomada de decisão. Para tanto, buscou como solução a inclusão de auditoria contínua em seu processo de trabalho.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Conclusões</a:t>
            </a:r>
            <a:endParaRPr lang="pt-BR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>
                <a:effectLst/>
              </a:rPr>
              <a:t>De forma, a minimizar os impactos nas diversas áreas da empresa, o HCPA adotou como estratégia a implantação gradual da auditoria contínua, iniciando pelo processo de folha de pagamento e, aos poucos, outros processos e controles passaram a ser verificados por auditoria contínua. </a:t>
            </a:r>
            <a:r>
              <a:rPr lang="pt-BR" dirty="0" smtClean="0">
                <a:effectLst/>
              </a:rPr>
              <a:t>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54508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Conclusões</a:t>
            </a:r>
            <a:endParaRPr lang="pt-BR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>
                <a:effectLst/>
              </a:rPr>
              <a:t>Outra característica da estratégia de implantação adotada foi a não contratação de consultores da empresa fornecedora para desenhar as trilhas (testes) de auditoria - estratégia comumente adotada pelas empresas segundo o </a:t>
            </a:r>
            <a:r>
              <a:rPr lang="pt-BR" dirty="0" smtClean="0">
                <a:effectLst/>
              </a:rPr>
              <a:t>fornecedor.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53796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Conclusões</a:t>
            </a:r>
            <a:endParaRPr lang="pt-BR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>
                <a:effectLst/>
              </a:rPr>
              <a:t>As vantagens apontadas pela empresa após a implantação são as mesmas esperadas desde o projeto piloto, razão pela qual se verificou satisfação junto ao </a:t>
            </a:r>
            <a:r>
              <a:rPr lang="pt-BR" i="1" dirty="0">
                <a:effectLst/>
              </a:rPr>
              <a:t>software</a:t>
            </a:r>
            <a:r>
              <a:rPr lang="pt-BR" dirty="0">
                <a:effectLst/>
              </a:rPr>
              <a:t> ACL, utilizado para realização de auditoria contínua.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1507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Conclusões</a:t>
            </a:r>
            <a:endParaRPr lang="pt-BR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>
                <a:effectLst/>
              </a:rPr>
              <a:t>Com relação às desvantagens não foi apontada nenhuma desvantagem pelo Coordenador de Auditoria, que teve apoio da alta administração desde o início dos trabalhos, mas foram apontadas, pelo Auditor de Sistemas, as necessidades de conhecimento das tabelas dos sistemas e de apoio inicial dos analistas de bancos de dados</a:t>
            </a:r>
            <a:r>
              <a:rPr lang="pt-BR" dirty="0" smtClean="0">
                <a:effectLst/>
              </a:rPr>
              <a:t>.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13205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Conclusões</a:t>
            </a:r>
            <a:endParaRPr lang="pt-BR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>
                <a:effectLst/>
              </a:rPr>
              <a:t>Com relação às desvantagens não foi apontada nenhuma desvantagem pelo Coordenador de Auditoria, que teve apoio da alta administração desde o início dos trabalhos, mas foram apontadas, pelo Auditor de Sistemas, as necessidades de conhecimento das tabelas dos sistemas e de apoio inicial dos analistas de bancos de dados</a:t>
            </a:r>
            <a:r>
              <a:rPr lang="pt-BR" dirty="0" smtClean="0">
                <a:effectLst/>
              </a:rPr>
              <a:t>.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13531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Conclusões</a:t>
            </a:r>
            <a:endParaRPr lang="pt-BR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>
                <a:effectLst/>
              </a:rPr>
              <a:t>Com relação aos desafios que a auditoria contínua apresenta, verificamos que mesmo que a empresa e o fornecedor considerem o período de seis a doze meses como o de implantação, o trabalho continua sendo implantado em diferentes áreas, o que necessita de aprendizagem constante e empenho da </a:t>
            </a:r>
            <a:r>
              <a:rPr lang="pt-BR" dirty="0" smtClean="0">
                <a:effectLst/>
              </a:rPr>
              <a:t>equipe. 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24903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/>
              <a:t>Sugestão de Trabalho Futuro</a:t>
            </a:r>
            <a:endParaRPr lang="pt-BR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t-BR" dirty="0" smtClean="0">
                <a:effectLst/>
              </a:rPr>
              <a:t>A </a:t>
            </a:r>
            <a:r>
              <a:rPr lang="pt-PT" dirty="0" smtClean="0">
                <a:effectLst/>
              </a:rPr>
              <a:t>elaboração </a:t>
            </a:r>
            <a:r>
              <a:rPr lang="pt-PT" dirty="0">
                <a:effectLst/>
              </a:rPr>
              <a:t>de mais pesquisas sobre os aspectos relacionados ao processo de implantação de auditoria contínua em empresas de diferentes segmentos, como forma de agregar conhecimento ao arcabouço científico do tema e também para trazer novas perspectivas.</a:t>
            </a:r>
            <a:endParaRPr lang="pt-BR" dirty="0">
              <a:effectLst/>
            </a:endParaRPr>
          </a:p>
          <a:p>
            <a:pPr eaLnBrk="1" hangingPunct="1">
              <a:defRPr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50808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765175"/>
            <a:ext cx="7826375" cy="1800225"/>
          </a:xfrm>
        </p:spPr>
        <p:txBody>
          <a:bodyPr/>
          <a:lstStyle/>
          <a:p>
            <a:pPr algn="ctr" eaLnBrk="1" hangingPunct="1">
              <a:defRPr/>
            </a:pPr>
            <a:r>
              <a:rPr lang="pt-BR" sz="2800" dirty="0" smtClean="0"/>
              <a:t>AUDITORIA CONTÍNUA: O CASO DE UM HOSPITAL UNIVERSITÁRIO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860800"/>
            <a:ext cx="7826375" cy="23510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pt-BR" sz="2900" dirty="0" smtClean="0"/>
              <a:t>Fabiana dos </a:t>
            </a:r>
            <a:r>
              <a:rPr lang="pt-BR" sz="2900" dirty="0" smtClean="0"/>
              <a:t>Santos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pt-BR" sz="1600" dirty="0"/>
              <a:t>f</a:t>
            </a:r>
            <a:r>
              <a:rPr lang="pt-BR" sz="1600" dirty="0" smtClean="0"/>
              <a:t>a_santos@live.com </a:t>
            </a:r>
            <a:endParaRPr lang="pt-BR" sz="1600" dirty="0" smtClean="0"/>
          </a:p>
          <a:p>
            <a:pPr algn="ctr" eaLnBrk="1" hangingPunct="1">
              <a:lnSpc>
                <a:spcPct val="80000"/>
              </a:lnSpc>
              <a:defRPr/>
            </a:pPr>
            <a:endParaRPr lang="pt-BR" sz="1800" dirty="0" smtClean="0">
              <a:effectLst/>
            </a:endParaRPr>
          </a:p>
          <a:p>
            <a:pPr algn="ctr" eaLnBrk="1" hangingPunct="1">
              <a:lnSpc>
                <a:spcPct val="80000"/>
              </a:lnSpc>
              <a:defRPr/>
            </a:pPr>
            <a:endParaRPr lang="pt-BR" sz="2900" dirty="0" smtClean="0"/>
          </a:p>
          <a:p>
            <a:pPr algn="ctr" eaLnBrk="1" hangingPunct="1">
              <a:lnSpc>
                <a:spcPct val="80000"/>
              </a:lnSpc>
              <a:defRPr/>
            </a:pPr>
            <a:r>
              <a:rPr lang="pt-BR" sz="2900" dirty="0" smtClean="0"/>
              <a:t>Universidade Federal do Rio Grande do Sul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pt-BR" sz="2800" dirty="0" smtClean="0"/>
              <a:t>Dissertação Mestrado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pt-BR" sz="2800" dirty="0" smtClean="0"/>
              <a:t>Faculdade Ciências Econômicas</a:t>
            </a:r>
          </a:p>
          <a:p>
            <a:pPr eaLnBrk="1" hangingPunct="1">
              <a:lnSpc>
                <a:spcPct val="80000"/>
              </a:lnSpc>
              <a:defRPr/>
            </a:pPr>
            <a:endParaRPr lang="pt-BR" sz="2900" dirty="0" smtClean="0"/>
          </a:p>
        </p:txBody>
      </p:sp>
    </p:spTree>
    <p:extLst>
      <p:ext uri="{BB962C8B-B14F-4D97-AF65-F5344CB8AC3E}">
        <p14:creationId xmlns:p14="http://schemas.microsoft.com/office/powerpoint/2010/main" val="117166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Introdução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pt-BR" sz="2800" dirty="0" smtClean="0">
                <a:effectLst/>
              </a:rPr>
              <a:t>A </a:t>
            </a:r>
            <a:r>
              <a:rPr lang="pt-BR" sz="2800" dirty="0">
                <a:effectLst/>
              </a:rPr>
              <a:t>Auditoria Contínua (AC) pode ser entendida como uma forma de auditoria capaz de tirar vantagem da base tecnológica das empresas, promovendo mudanças nas práticas de auditoria, a fim de produzir resultados simultâneos, ou em curto período de tempo com custos reduzidos. (BASILE, 2010; KPMG, 2010; REZAEE; ELAM; SHARBATOGHLIE, 2001; VASARHELYI; HALPER, 1991).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Introdução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pt-BR" sz="2800" dirty="0">
              <a:effectLst/>
            </a:endParaRPr>
          </a:p>
          <a:p>
            <a:pPr>
              <a:defRPr/>
            </a:pPr>
            <a:r>
              <a:rPr lang="pt-BR" sz="2800" dirty="0" smtClean="0">
                <a:effectLst/>
              </a:rPr>
              <a:t>Neste </a:t>
            </a:r>
            <a:r>
              <a:rPr lang="pt-BR" sz="2800" dirty="0">
                <a:effectLst/>
              </a:rPr>
              <a:t>contexto, esta pesquisa busca elementos para avaliação do processo de implantação de auditoria contínua no Hospital de Clínicas de Porto Alegre. </a:t>
            </a:r>
          </a:p>
          <a:p>
            <a:pPr>
              <a:defRPr/>
            </a:pPr>
            <a:endParaRPr lang="pt-BR" sz="2800" dirty="0">
              <a:effectLst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 smtClean="0"/>
              <a:t>Objetivo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pt-BR" sz="2800" dirty="0">
              <a:effectLst/>
            </a:endParaRPr>
          </a:p>
          <a:p>
            <a:pPr>
              <a:defRPr/>
            </a:pPr>
            <a:r>
              <a:rPr lang="pt-BR" sz="2800" dirty="0" smtClean="0">
                <a:effectLst/>
              </a:rPr>
              <a:t>Avaliar</a:t>
            </a:r>
            <a:r>
              <a:rPr lang="pt-BR" sz="2800" dirty="0">
                <a:effectLst/>
              </a:rPr>
              <a:t>, analisar e descrever o processo de implantação de auditoria contínua com base no estudo de caso único em um hospital universitário.</a:t>
            </a:r>
          </a:p>
          <a:p>
            <a:pPr>
              <a:defRPr/>
            </a:pPr>
            <a:endParaRPr lang="pt-BR" sz="2800" dirty="0">
              <a:effectLst/>
            </a:endParaRPr>
          </a:p>
          <a:p>
            <a:pPr>
              <a:defRPr/>
            </a:pPr>
            <a:endParaRPr lang="pt-BR" sz="2800" dirty="0">
              <a:effectLst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dirty="0"/>
              <a:t>M</a:t>
            </a:r>
            <a:r>
              <a:rPr lang="pt-BR" dirty="0" smtClean="0"/>
              <a:t>aterial e Métodos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pt-BR" sz="2800" dirty="0">
              <a:effectLst/>
            </a:endParaRPr>
          </a:p>
          <a:p>
            <a:pPr>
              <a:defRPr/>
            </a:pPr>
            <a:r>
              <a:rPr lang="pt-BR" sz="2800" dirty="0" smtClean="0">
                <a:effectLst/>
              </a:rPr>
              <a:t>O trabalho </a:t>
            </a:r>
            <a:r>
              <a:rPr lang="pt-BR" sz="2800" dirty="0">
                <a:effectLst/>
              </a:rPr>
              <a:t>foi </a:t>
            </a:r>
            <a:r>
              <a:rPr lang="pt-BR" sz="2800" dirty="0" smtClean="0">
                <a:effectLst/>
              </a:rPr>
              <a:t>realizado </a:t>
            </a:r>
            <a:r>
              <a:rPr lang="pt-BR" sz="2800" dirty="0">
                <a:effectLst/>
              </a:rPr>
              <a:t>no hospital universitário Hospital de Clínicas de Porto Alegre, o qual passou por um processo de implantação de auditoria contínua, em 2009, estando até os dias de hoje em plena utilização. </a:t>
            </a:r>
          </a:p>
          <a:p>
            <a:pPr>
              <a:defRPr/>
            </a:pPr>
            <a:endParaRPr lang="pt-BR" sz="2800" dirty="0">
              <a:effectLst/>
            </a:endParaRPr>
          </a:p>
          <a:p>
            <a:pPr>
              <a:defRPr/>
            </a:pPr>
            <a:endParaRPr lang="pt-BR" sz="2800" dirty="0">
              <a:effectLst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pt-BR" dirty="0" smtClean="0"/>
          </a:p>
          <a:p>
            <a:pPr eaLnBrk="1" hangingPunct="1">
              <a:defRPr/>
            </a:pP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emido">
  <a:themeElements>
    <a:clrScheme name="Tremido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Trem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emido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mido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mido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mido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mido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mido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mido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mido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mido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Tremido</Template>
  <TotalTime>692</TotalTime>
  <Words>2794</Words>
  <Application>Microsoft Office PowerPoint</Application>
  <PresentationFormat>Apresentação na tela (4:3)</PresentationFormat>
  <Paragraphs>170</Paragraphs>
  <Slides>57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57</vt:i4>
      </vt:variant>
    </vt:vector>
  </HeadingPairs>
  <TitlesOfParts>
    <vt:vector size="62" baseType="lpstr">
      <vt:lpstr>Tahoma</vt:lpstr>
      <vt:lpstr>Arial</vt:lpstr>
      <vt:lpstr>Wingdings</vt:lpstr>
      <vt:lpstr>Calibri</vt:lpstr>
      <vt:lpstr>Tremido</vt:lpstr>
      <vt:lpstr>AUDITORIA CONTÍNUA: O CASO DE UM HOSPITAL UNIVERSITÁRIO</vt:lpstr>
      <vt:lpstr>Introdução</vt:lpstr>
      <vt:lpstr>Introdução</vt:lpstr>
      <vt:lpstr>Introdução</vt:lpstr>
      <vt:lpstr>Introdução</vt:lpstr>
      <vt:lpstr>Introdução</vt:lpstr>
      <vt:lpstr>Introdução</vt:lpstr>
      <vt:lpstr>Objetivo</vt:lpstr>
      <vt:lpstr>Material e Métodos</vt:lpstr>
      <vt:lpstr>Material e Métodos</vt:lpstr>
      <vt:lpstr>Material e Métodos</vt:lpstr>
      <vt:lpstr>Auditoria Contínua </vt:lpstr>
      <vt:lpstr>Auditoria Contínua </vt:lpstr>
      <vt:lpstr>Auditoria Contínua </vt:lpstr>
      <vt:lpstr>Funcionalidades do sistema ACL</vt:lpstr>
      <vt:lpstr>Funcionalidades do sistema ACL</vt:lpstr>
      <vt:lpstr>Funcionalidades do sistema ACL</vt:lpstr>
      <vt:lpstr>Características desejáveis na implantação AC</vt:lpstr>
      <vt:lpstr>Características desejáveis na implantação AC</vt:lpstr>
      <vt:lpstr>Características desejáveis na implantação AC</vt:lpstr>
      <vt:lpstr>Características desejáveis na implantação AC</vt:lpstr>
      <vt:lpstr>Características desejáveis na implantação AC</vt:lpstr>
      <vt:lpstr>Características desejáveis na implantação AC</vt:lpstr>
      <vt:lpstr>Etapas de implantação de Auditoria Contínua</vt:lpstr>
      <vt:lpstr>Etapas de implantação de Auditoria Contínua</vt:lpstr>
      <vt:lpstr>Etapas de implantação de Auditoria Contínua</vt:lpstr>
      <vt:lpstr>Etapas de implantação de Auditoria Contínua</vt:lpstr>
      <vt:lpstr>Vantagens da implantação de AC</vt:lpstr>
      <vt:lpstr>Vantagens da implantação de AC</vt:lpstr>
      <vt:lpstr>Vantagens da implantação de AC</vt:lpstr>
      <vt:lpstr>Vantagens da implantação de AC</vt:lpstr>
      <vt:lpstr>Vantagens da implantação de AC</vt:lpstr>
      <vt:lpstr>Vantagens da implantação de AC</vt:lpstr>
      <vt:lpstr>Vantagens da implantação de AC</vt:lpstr>
      <vt:lpstr>Vantagens da implantação de AC</vt:lpstr>
      <vt:lpstr>Vantagens da implantação de AC</vt:lpstr>
      <vt:lpstr>Vantagens da implantação de AC</vt:lpstr>
      <vt:lpstr>Barreiras para implantação de AC</vt:lpstr>
      <vt:lpstr>Barreiras para implantação de AC</vt:lpstr>
      <vt:lpstr>Barreiras para implantação de AC</vt:lpstr>
      <vt:lpstr>Barreiras para implantação de AC</vt:lpstr>
      <vt:lpstr>Barreiras para implantação de AC</vt:lpstr>
      <vt:lpstr>Barreiras para implantação de AC</vt:lpstr>
      <vt:lpstr>Barreiras para implantação de AC</vt:lpstr>
      <vt:lpstr>Resultados</vt:lpstr>
      <vt:lpstr>Resultados (trilhas)</vt:lpstr>
      <vt:lpstr>Resultados (trilhas)</vt:lpstr>
      <vt:lpstr>Conclusões</vt:lpstr>
      <vt:lpstr>Conclusões</vt:lpstr>
      <vt:lpstr>Conclusões</vt:lpstr>
      <vt:lpstr>Conclusões</vt:lpstr>
      <vt:lpstr>Conclusões</vt:lpstr>
      <vt:lpstr>Conclusões</vt:lpstr>
      <vt:lpstr>Conclusões</vt:lpstr>
      <vt:lpstr>Conclusões</vt:lpstr>
      <vt:lpstr>Sugestão de Trabalho Futuro</vt:lpstr>
      <vt:lpstr>AUDITORIA CONTÍNUA: O CASO DE UM HOSPITAL UNIVERSITÁRIO</vt:lpstr>
    </vt:vector>
  </TitlesOfParts>
  <Company>HCPA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Utilização de Fóruns de Discussão como Ferramenta de Apoio ao Ensino de Contabilidade</dc:title>
  <dc:creator>fsmonteiro</dc:creator>
  <cp:lastModifiedBy>Fabiana dos Santos</cp:lastModifiedBy>
  <cp:revision>32</cp:revision>
  <dcterms:created xsi:type="dcterms:W3CDTF">2011-10-04T11:01:58Z</dcterms:created>
  <dcterms:modified xsi:type="dcterms:W3CDTF">2015-10-16T13:28:37Z</dcterms:modified>
</cp:coreProperties>
</file>