
<file path=[Content_Types].xml><?xml version="1.0" encoding="utf-8"?>
<Types xmlns="http://schemas.openxmlformats.org/package/2006/content-types"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9" r:id="rId1"/>
  </p:sldMasterIdLst>
  <p:handoutMasterIdLst>
    <p:handoutMasterId r:id="rId59"/>
  </p:handoutMasterIdLst>
  <p:sldIdLst>
    <p:sldId id="256" r:id="rId2"/>
    <p:sldId id="273" r:id="rId3"/>
    <p:sldId id="274" r:id="rId4"/>
    <p:sldId id="275" r:id="rId5"/>
    <p:sldId id="276" r:id="rId6"/>
    <p:sldId id="277" r:id="rId7"/>
    <p:sldId id="278" r:id="rId8"/>
    <p:sldId id="279" r:id="rId9"/>
    <p:sldId id="280" r:id="rId10"/>
    <p:sldId id="281" r:id="rId11"/>
    <p:sldId id="282" r:id="rId12"/>
    <p:sldId id="262" r:id="rId13"/>
    <p:sldId id="283" r:id="rId14"/>
    <p:sldId id="284" r:id="rId15"/>
    <p:sldId id="285" r:id="rId16"/>
    <p:sldId id="286" r:id="rId17"/>
    <p:sldId id="287" r:id="rId18"/>
    <p:sldId id="261" r:id="rId19"/>
    <p:sldId id="288" r:id="rId20"/>
    <p:sldId id="289" r:id="rId21"/>
    <p:sldId id="290" r:id="rId22"/>
    <p:sldId id="291" r:id="rId23"/>
    <p:sldId id="292" r:id="rId24"/>
    <p:sldId id="293" r:id="rId25"/>
    <p:sldId id="294" r:id="rId26"/>
    <p:sldId id="295" r:id="rId27"/>
    <p:sldId id="296" r:id="rId28"/>
    <p:sldId id="297" r:id="rId29"/>
    <p:sldId id="298" r:id="rId30"/>
    <p:sldId id="299" r:id="rId31"/>
    <p:sldId id="300" r:id="rId32"/>
    <p:sldId id="301" r:id="rId33"/>
    <p:sldId id="302" r:id="rId34"/>
    <p:sldId id="303" r:id="rId35"/>
    <p:sldId id="304" r:id="rId36"/>
    <p:sldId id="305" r:id="rId37"/>
    <p:sldId id="306" r:id="rId38"/>
    <p:sldId id="307" r:id="rId39"/>
    <p:sldId id="308" r:id="rId40"/>
    <p:sldId id="309" r:id="rId41"/>
    <p:sldId id="310" r:id="rId42"/>
    <p:sldId id="311" r:id="rId43"/>
    <p:sldId id="312" r:id="rId44"/>
    <p:sldId id="313" r:id="rId45"/>
    <p:sldId id="314" r:id="rId46"/>
    <p:sldId id="315" r:id="rId47"/>
    <p:sldId id="316" r:id="rId48"/>
    <p:sldId id="263" r:id="rId49"/>
    <p:sldId id="317" r:id="rId50"/>
    <p:sldId id="318" r:id="rId51"/>
    <p:sldId id="319" r:id="rId52"/>
    <p:sldId id="320" r:id="rId53"/>
    <p:sldId id="321" r:id="rId54"/>
    <p:sldId id="322" r:id="rId55"/>
    <p:sldId id="323" r:id="rId56"/>
    <p:sldId id="324" r:id="rId57"/>
    <p:sldId id="325" r:id="rId58"/>
  </p:sldIdLst>
  <p:sldSz cx="9144000" cy="6858000" type="screen4x3"/>
  <p:notesSz cx="6858000" cy="9144000"/>
  <p:defaultTextStyle>
    <a:defPPr>
      <a:defRPr lang="pt-BR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anose="020B060403050404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anose="020B060403050404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anose="020B060403050404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anose="020B060403050404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tableStyles" Target="tableStyle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4403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4403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smtClean="0">
                <a:latin typeface="Arial" panose="020B0604020202020204" pitchFamily="34" charset="0"/>
              </a:defRPr>
            </a:lvl1pPr>
          </a:lstStyle>
          <a:p>
            <a:pPr>
              <a:defRPr/>
            </a:pPr>
            <a:fld id="{E45D5B49-B6A8-4487-9CE0-99A77158585C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370730838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6350"/>
            <a:ext cx="9140825" cy="6851650"/>
            <a:chOff x="0" y="4"/>
            <a:chExt cx="5758" cy="4316"/>
          </a:xfrm>
        </p:grpSpPr>
        <p:grpSp>
          <p:nvGrpSpPr>
            <p:cNvPr id="5" name="Group 3"/>
            <p:cNvGrpSpPr>
              <a:grpSpLocks/>
            </p:cNvGrpSpPr>
            <p:nvPr/>
          </p:nvGrpSpPr>
          <p:grpSpPr bwMode="auto">
            <a:xfrm>
              <a:off x="0" y="1161"/>
              <a:ext cx="5758" cy="3159"/>
              <a:chOff x="0" y="1161"/>
              <a:chExt cx="5758" cy="3159"/>
            </a:xfrm>
          </p:grpSpPr>
          <p:sp>
            <p:nvSpPr>
              <p:cNvPr id="16" name="Freeform 4"/>
              <p:cNvSpPr>
                <a:spLocks/>
              </p:cNvSpPr>
              <p:nvPr/>
            </p:nvSpPr>
            <p:spPr bwMode="hidden">
              <a:xfrm>
                <a:off x="558" y="1161"/>
                <a:ext cx="5200" cy="3159"/>
              </a:xfrm>
              <a:custGeom>
                <a:avLst/>
                <a:gdLst>
                  <a:gd name="T0" fmla="*/ 0 w 5184"/>
                  <a:gd name="T1" fmla="*/ 3159 h 3159"/>
                  <a:gd name="T2" fmla="*/ 5184 w 5184"/>
                  <a:gd name="T3" fmla="*/ 3159 h 3159"/>
                  <a:gd name="T4" fmla="*/ 5184 w 5184"/>
                  <a:gd name="T5" fmla="*/ 0 h 3159"/>
                  <a:gd name="T6" fmla="*/ 0 w 5184"/>
                  <a:gd name="T7" fmla="*/ 0 h 3159"/>
                  <a:gd name="T8" fmla="*/ 0 w 5184"/>
                  <a:gd name="T9" fmla="*/ 3159 h 3159"/>
                  <a:gd name="T10" fmla="*/ 0 w 5184"/>
                  <a:gd name="T11" fmla="*/ 3159 h 3159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5184" h="3159">
                    <a:moveTo>
                      <a:pt x="0" y="3159"/>
                    </a:moveTo>
                    <a:lnTo>
                      <a:pt x="5184" y="3159"/>
                    </a:lnTo>
                    <a:lnTo>
                      <a:pt x="5184" y="0"/>
                    </a:lnTo>
                    <a:lnTo>
                      <a:pt x="0" y="0"/>
                    </a:lnTo>
                    <a:lnTo>
                      <a:pt x="0" y="3159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2"/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7" name="Freeform 5"/>
              <p:cNvSpPr>
                <a:spLocks/>
              </p:cNvSpPr>
              <p:nvPr/>
            </p:nvSpPr>
            <p:spPr bwMode="hidden">
              <a:xfrm>
                <a:off x="0" y="1161"/>
                <a:ext cx="558" cy="3159"/>
              </a:xfrm>
              <a:custGeom>
                <a:avLst/>
                <a:gdLst>
                  <a:gd name="T0" fmla="*/ 0 w 556"/>
                  <a:gd name="T1" fmla="*/ 0 h 3159"/>
                  <a:gd name="T2" fmla="*/ 0 w 556"/>
                  <a:gd name="T3" fmla="*/ 3159 h 3159"/>
                  <a:gd name="T4" fmla="*/ 556 w 556"/>
                  <a:gd name="T5" fmla="*/ 3159 h 3159"/>
                  <a:gd name="T6" fmla="*/ 556 w 556"/>
                  <a:gd name="T7" fmla="*/ 0 h 3159"/>
                  <a:gd name="T8" fmla="*/ 0 w 556"/>
                  <a:gd name="T9" fmla="*/ 0 h 3159"/>
                  <a:gd name="T10" fmla="*/ 0 w 556"/>
                  <a:gd name="T11" fmla="*/ 0 h 3159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556" h="3159">
                    <a:moveTo>
                      <a:pt x="0" y="0"/>
                    </a:moveTo>
                    <a:lnTo>
                      <a:pt x="0" y="3159"/>
                    </a:lnTo>
                    <a:lnTo>
                      <a:pt x="556" y="3159"/>
                    </a:lnTo>
                    <a:lnTo>
                      <a:pt x="556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2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</p:grpSp>
        <p:sp>
          <p:nvSpPr>
            <p:cNvPr id="6" name="Freeform 6"/>
            <p:cNvSpPr>
              <a:spLocks/>
            </p:cNvSpPr>
            <p:nvPr/>
          </p:nvSpPr>
          <p:spPr bwMode="ltGray">
            <a:xfrm>
              <a:off x="552" y="951"/>
              <a:ext cx="12" cy="42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420"/>
                </a:cxn>
                <a:cxn ang="0">
                  <a:pos x="12" y="420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2" h="420">
                  <a:moveTo>
                    <a:pt x="0" y="0"/>
                  </a:moveTo>
                  <a:lnTo>
                    <a:pt x="0" y="420"/>
                  </a:lnTo>
                  <a:lnTo>
                    <a:pt x="12" y="420"/>
                  </a:lnTo>
                  <a:lnTo>
                    <a:pt x="12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50000">
                  <a:schemeClr val="hlink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eaLnBrk="1" hangingPunct="1">
                <a:defRPr/>
              </a:pPr>
              <a:endParaRPr lang="pt-BR">
                <a:latin typeface="Tahoma" charset="0"/>
              </a:endParaRPr>
            </a:p>
          </p:txBody>
        </p:sp>
        <p:sp>
          <p:nvSpPr>
            <p:cNvPr id="7" name="Freeform 7"/>
            <p:cNvSpPr>
              <a:spLocks/>
            </p:cNvSpPr>
            <p:nvPr/>
          </p:nvSpPr>
          <p:spPr bwMode="ltGray">
            <a:xfrm>
              <a:off x="767" y="1155"/>
              <a:ext cx="252" cy="12"/>
            </a:xfrm>
            <a:custGeom>
              <a:avLst/>
              <a:gdLst>
                <a:gd name="T0" fmla="*/ 251 w 251"/>
                <a:gd name="T1" fmla="*/ 0 h 12"/>
                <a:gd name="T2" fmla="*/ 0 w 251"/>
                <a:gd name="T3" fmla="*/ 0 h 12"/>
                <a:gd name="T4" fmla="*/ 0 w 251"/>
                <a:gd name="T5" fmla="*/ 12 h 12"/>
                <a:gd name="T6" fmla="*/ 251 w 251"/>
                <a:gd name="T7" fmla="*/ 12 h 12"/>
                <a:gd name="T8" fmla="*/ 251 w 251"/>
                <a:gd name="T9" fmla="*/ 0 h 12"/>
                <a:gd name="T10" fmla="*/ 251 w 251"/>
                <a:gd name="T11" fmla="*/ 0 h 12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251" h="12">
                  <a:moveTo>
                    <a:pt x="251" y="0"/>
                  </a:moveTo>
                  <a:lnTo>
                    <a:pt x="0" y="0"/>
                  </a:lnTo>
                  <a:lnTo>
                    <a:pt x="0" y="12"/>
                  </a:lnTo>
                  <a:lnTo>
                    <a:pt x="251" y="12"/>
                  </a:lnTo>
                  <a:lnTo>
                    <a:pt x="251" y="0"/>
                  </a:lnTo>
                  <a:close/>
                </a:path>
              </a:pathLst>
            </a:custGeom>
            <a:gradFill rotWithShape="0">
              <a:gsLst>
                <a:gs pos="0">
                  <a:schemeClr val="accent2"/>
                </a:gs>
                <a:gs pos="100000">
                  <a:schemeClr val="bg2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pt-BR"/>
            </a:p>
          </p:txBody>
        </p:sp>
        <p:sp>
          <p:nvSpPr>
            <p:cNvPr id="8" name="Freeform 8"/>
            <p:cNvSpPr>
              <a:spLocks/>
            </p:cNvSpPr>
            <p:nvPr/>
          </p:nvSpPr>
          <p:spPr bwMode="ltGray">
            <a:xfrm>
              <a:off x="0" y="1155"/>
              <a:ext cx="351" cy="12"/>
            </a:xfrm>
            <a:custGeom>
              <a:avLst/>
              <a:gdLst>
                <a:gd name="T0" fmla="*/ 0 w 251"/>
                <a:gd name="T1" fmla="*/ 0 h 12"/>
                <a:gd name="T2" fmla="*/ 0 w 251"/>
                <a:gd name="T3" fmla="*/ 12 h 12"/>
                <a:gd name="T4" fmla="*/ 251 w 251"/>
                <a:gd name="T5" fmla="*/ 12 h 12"/>
                <a:gd name="T6" fmla="*/ 251 w 251"/>
                <a:gd name="T7" fmla="*/ 0 h 12"/>
                <a:gd name="T8" fmla="*/ 0 w 251"/>
                <a:gd name="T9" fmla="*/ 0 h 12"/>
                <a:gd name="T10" fmla="*/ 0 w 251"/>
                <a:gd name="T11" fmla="*/ 0 h 12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251" h="12">
                  <a:moveTo>
                    <a:pt x="0" y="0"/>
                  </a:moveTo>
                  <a:lnTo>
                    <a:pt x="0" y="12"/>
                  </a:lnTo>
                  <a:lnTo>
                    <a:pt x="251" y="12"/>
                  </a:lnTo>
                  <a:lnTo>
                    <a:pt x="251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accent2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pt-BR"/>
            </a:p>
          </p:txBody>
        </p:sp>
        <p:grpSp>
          <p:nvGrpSpPr>
            <p:cNvPr id="9" name="Group 9"/>
            <p:cNvGrpSpPr>
              <a:grpSpLocks/>
            </p:cNvGrpSpPr>
            <p:nvPr/>
          </p:nvGrpSpPr>
          <p:grpSpPr bwMode="auto">
            <a:xfrm>
              <a:off x="348" y="4"/>
              <a:ext cx="5410" cy="4316"/>
              <a:chOff x="348" y="4"/>
              <a:chExt cx="5410" cy="4316"/>
            </a:xfrm>
          </p:grpSpPr>
          <p:sp>
            <p:nvSpPr>
              <p:cNvPr id="10" name="Freeform 10"/>
              <p:cNvSpPr>
                <a:spLocks/>
              </p:cNvSpPr>
              <p:nvPr/>
            </p:nvSpPr>
            <p:spPr bwMode="ltGray">
              <a:xfrm>
                <a:off x="552" y="4"/>
                <a:ext cx="12" cy="695"/>
              </a:xfrm>
              <a:custGeom>
                <a:avLst/>
                <a:gdLst>
                  <a:gd name="T0" fmla="*/ 12 w 12"/>
                  <a:gd name="T1" fmla="*/ 0 h 695"/>
                  <a:gd name="T2" fmla="*/ 0 w 12"/>
                  <a:gd name="T3" fmla="*/ 0 h 695"/>
                  <a:gd name="T4" fmla="*/ 0 w 12"/>
                  <a:gd name="T5" fmla="*/ 695 h 695"/>
                  <a:gd name="T6" fmla="*/ 12 w 12"/>
                  <a:gd name="T7" fmla="*/ 695 h 695"/>
                  <a:gd name="T8" fmla="*/ 12 w 12"/>
                  <a:gd name="T9" fmla="*/ 0 h 695"/>
                  <a:gd name="T10" fmla="*/ 12 w 12"/>
                  <a:gd name="T11" fmla="*/ 0 h 695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2" h="695">
                    <a:moveTo>
                      <a:pt x="12" y="0"/>
                    </a:moveTo>
                    <a:lnTo>
                      <a:pt x="0" y="0"/>
                    </a:lnTo>
                    <a:lnTo>
                      <a:pt x="0" y="695"/>
                    </a:lnTo>
                    <a:lnTo>
                      <a:pt x="12" y="695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2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1" name="Freeform 11"/>
              <p:cNvSpPr>
                <a:spLocks/>
              </p:cNvSpPr>
              <p:nvPr/>
            </p:nvSpPr>
            <p:spPr bwMode="ltGray">
              <a:xfrm>
                <a:off x="552" y="1623"/>
                <a:ext cx="12" cy="2697"/>
              </a:xfrm>
              <a:custGeom>
                <a:avLst/>
                <a:gdLst>
                  <a:gd name="T0" fmla="*/ 0 w 12"/>
                  <a:gd name="T1" fmla="*/ 2697 h 2697"/>
                  <a:gd name="T2" fmla="*/ 12 w 12"/>
                  <a:gd name="T3" fmla="*/ 2697 h 2697"/>
                  <a:gd name="T4" fmla="*/ 12 w 12"/>
                  <a:gd name="T5" fmla="*/ 0 h 2697"/>
                  <a:gd name="T6" fmla="*/ 0 w 12"/>
                  <a:gd name="T7" fmla="*/ 0 h 2697"/>
                  <a:gd name="T8" fmla="*/ 0 w 12"/>
                  <a:gd name="T9" fmla="*/ 2697 h 2697"/>
                  <a:gd name="T10" fmla="*/ 0 w 12"/>
                  <a:gd name="T11" fmla="*/ 2697 h 2697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2" h="2697">
                    <a:moveTo>
                      <a:pt x="0" y="2697"/>
                    </a:moveTo>
                    <a:lnTo>
                      <a:pt x="12" y="2697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2697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2" name="Freeform 12"/>
              <p:cNvSpPr>
                <a:spLocks/>
              </p:cNvSpPr>
              <p:nvPr/>
            </p:nvSpPr>
            <p:spPr bwMode="ltGray">
              <a:xfrm>
                <a:off x="1019" y="1155"/>
                <a:ext cx="4739" cy="12"/>
              </a:xfrm>
              <a:custGeom>
                <a:avLst/>
                <a:gdLst>
                  <a:gd name="T0" fmla="*/ 4724 w 4724"/>
                  <a:gd name="T1" fmla="*/ 0 h 12"/>
                  <a:gd name="T2" fmla="*/ 0 w 4724"/>
                  <a:gd name="T3" fmla="*/ 0 h 12"/>
                  <a:gd name="T4" fmla="*/ 0 w 4724"/>
                  <a:gd name="T5" fmla="*/ 12 h 12"/>
                  <a:gd name="T6" fmla="*/ 4724 w 4724"/>
                  <a:gd name="T7" fmla="*/ 12 h 12"/>
                  <a:gd name="T8" fmla="*/ 4724 w 4724"/>
                  <a:gd name="T9" fmla="*/ 0 h 12"/>
                  <a:gd name="T10" fmla="*/ 4724 w 4724"/>
                  <a:gd name="T11" fmla="*/ 0 h 1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4724" h="12">
                    <a:moveTo>
                      <a:pt x="4724" y="0"/>
                    </a:moveTo>
                    <a:lnTo>
                      <a:pt x="0" y="0"/>
                    </a:lnTo>
                    <a:lnTo>
                      <a:pt x="0" y="12"/>
                    </a:lnTo>
                    <a:lnTo>
                      <a:pt x="4724" y="12"/>
                    </a:lnTo>
                    <a:lnTo>
                      <a:pt x="47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3" name="Freeform 13"/>
              <p:cNvSpPr>
                <a:spLocks/>
              </p:cNvSpPr>
              <p:nvPr/>
            </p:nvSpPr>
            <p:spPr bwMode="ltGray">
              <a:xfrm>
                <a:off x="552" y="1371"/>
                <a:ext cx="12" cy="252"/>
              </a:xfrm>
              <a:custGeom>
                <a:avLst/>
                <a:gdLst>
                  <a:gd name="T0" fmla="*/ 0 w 12"/>
                  <a:gd name="T1" fmla="*/ 252 h 252"/>
                  <a:gd name="T2" fmla="*/ 12 w 12"/>
                  <a:gd name="T3" fmla="*/ 252 h 252"/>
                  <a:gd name="T4" fmla="*/ 12 w 12"/>
                  <a:gd name="T5" fmla="*/ 0 h 252"/>
                  <a:gd name="T6" fmla="*/ 0 w 12"/>
                  <a:gd name="T7" fmla="*/ 0 h 252"/>
                  <a:gd name="T8" fmla="*/ 0 w 12"/>
                  <a:gd name="T9" fmla="*/ 252 h 252"/>
                  <a:gd name="T10" fmla="*/ 0 w 12"/>
                  <a:gd name="T11" fmla="*/ 252 h 25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2" h="252">
                    <a:moveTo>
                      <a:pt x="0" y="252"/>
                    </a:moveTo>
                    <a:lnTo>
                      <a:pt x="12" y="252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25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2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4" name="Freeform 14"/>
              <p:cNvSpPr>
                <a:spLocks/>
              </p:cNvSpPr>
              <p:nvPr/>
            </p:nvSpPr>
            <p:spPr bwMode="ltGray">
              <a:xfrm>
                <a:off x="552" y="699"/>
                <a:ext cx="12" cy="252"/>
              </a:xfrm>
              <a:custGeom>
                <a:avLst/>
                <a:gdLst>
                  <a:gd name="T0" fmla="*/ 12 w 12"/>
                  <a:gd name="T1" fmla="*/ 0 h 252"/>
                  <a:gd name="T2" fmla="*/ 0 w 12"/>
                  <a:gd name="T3" fmla="*/ 0 h 252"/>
                  <a:gd name="T4" fmla="*/ 0 w 12"/>
                  <a:gd name="T5" fmla="*/ 252 h 252"/>
                  <a:gd name="T6" fmla="*/ 12 w 12"/>
                  <a:gd name="T7" fmla="*/ 252 h 252"/>
                  <a:gd name="T8" fmla="*/ 12 w 12"/>
                  <a:gd name="T9" fmla="*/ 0 h 252"/>
                  <a:gd name="T10" fmla="*/ 12 w 12"/>
                  <a:gd name="T11" fmla="*/ 0 h 25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2" h="252">
                    <a:moveTo>
                      <a:pt x="12" y="0"/>
                    </a:moveTo>
                    <a:lnTo>
                      <a:pt x="0" y="0"/>
                    </a:lnTo>
                    <a:lnTo>
                      <a:pt x="0" y="252"/>
                    </a:lnTo>
                    <a:lnTo>
                      <a:pt x="12" y="252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accent2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5" name="Freeform 15"/>
              <p:cNvSpPr>
                <a:spLocks/>
              </p:cNvSpPr>
              <p:nvPr/>
            </p:nvSpPr>
            <p:spPr bwMode="ltGray">
              <a:xfrm>
                <a:off x="348" y="1155"/>
                <a:ext cx="419" cy="1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2"/>
                  </a:cxn>
                  <a:cxn ang="0">
                    <a:pos x="418" y="12"/>
                  </a:cxn>
                  <a:cxn ang="0">
                    <a:pos x="418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418" h="12">
                    <a:moveTo>
                      <a:pt x="0" y="0"/>
                    </a:moveTo>
                    <a:lnTo>
                      <a:pt x="0" y="12"/>
                    </a:lnTo>
                    <a:lnTo>
                      <a:pt x="418" y="12"/>
                    </a:lnTo>
                    <a:lnTo>
                      <a:pt x="418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50000">
                    <a:schemeClr val="hlink"/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pt-BR">
                  <a:latin typeface="Tahoma" charset="0"/>
                </a:endParaRPr>
              </a:p>
            </p:txBody>
          </p:sp>
        </p:grpSp>
      </p:grpSp>
      <p:sp>
        <p:nvSpPr>
          <p:cNvPr id="35856" name="Rectangle 16"/>
          <p:cNvSpPr>
            <a:spLocks noGrp="1" noChangeArrowheads="1"/>
          </p:cNvSpPr>
          <p:nvPr>
            <p:ph type="ctrTitle" sz="quarter"/>
          </p:nvPr>
        </p:nvSpPr>
        <p:spPr>
          <a:xfrm>
            <a:off x="1066800" y="1997075"/>
            <a:ext cx="7086600" cy="1431925"/>
          </a:xfrm>
        </p:spPr>
        <p:txBody>
          <a:bodyPr anchor="b"/>
          <a:lstStyle>
            <a:lvl1pPr>
              <a:defRPr/>
            </a:lvl1pPr>
          </a:lstStyle>
          <a:p>
            <a:r>
              <a:rPr lang="pt-BR"/>
              <a:t>Clique para editar o estilo do título mestre</a:t>
            </a:r>
          </a:p>
        </p:txBody>
      </p:sp>
      <p:sp>
        <p:nvSpPr>
          <p:cNvPr id="35857" name="Rectangle 17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066800" y="3886200"/>
            <a:ext cx="6400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18" name="Rectangle 18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19" name="Rectangle 19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20" name="Rectangle 20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7A7A50CA-E4E1-455C-8748-2C25F796E641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10966549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DF8E51-4B77-4EAF-AEE4-25A398418642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41576243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724650" y="304800"/>
            <a:ext cx="1885950" cy="5791200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1066800" y="304800"/>
            <a:ext cx="5505450" cy="5791200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39C181-326B-47C5-AA1D-C5B32DEE46BB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33302426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86FC9F-0C24-4BDE-BA46-3FCFEE9FEEA1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41941348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5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F778052-E8C3-4EDE-9201-B7E135BD7C05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22492819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1066800" y="1981200"/>
            <a:ext cx="36957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914900" y="1981200"/>
            <a:ext cx="36957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7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67DE69-7817-47DD-A8A7-DEFC1D7060E2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35821468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8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9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C6135A-9173-4EA9-96BB-A5AFE0B35438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16844719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4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5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7F9C7E-B557-4BA7-BCAE-54BA00BDCBE5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19018838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3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4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CE2170-D2DC-4111-B1D4-5FE7B1165C98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7310798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7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AEEA30-F484-4EB6-BF15-C0FC10FD15F8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37230995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pt-BR" noProof="0" smtClean="0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Rectangle 1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Rectangle 1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7" name="Rectangle 1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A8D070-67AB-4858-B2AE-23A1FB076776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27274880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6350"/>
            <a:ext cx="9140825" cy="6851650"/>
            <a:chOff x="0" y="4"/>
            <a:chExt cx="5758" cy="4316"/>
          </a:xfrm>
        </p:grpSpPr>
        <p:sp>
          <p:nvSpPr>
            <p:cNvPr id="1032" name="Freeform 3"/>
            <p:cNvSpPr>
              <a:spLocks/>
            </p:cNvSpPr>
            <p:nvPr/>
          </p:nvSpPr>
          <p:spPr bwMode="hidden">
            <a:xfrm>
              <a:off x="558" y="1161"/>
              <a:ext cx="5200" cy="3159"/>
            </a:xfrm>
            <a:custGeom>
              <a:avLst/>
              <a:gdLst>
                <a:gd name="T0" fmla="*/ 0 w 5184"/>
                <a:gd name="T1" fmla="*/ 3159 h 3159"/>
                <a:gd name="T2" fmla="*/ 5184 w 5184"/>
                <a:gd name="T3" fmla="*/ 3159 h 3159"/>
                <a:gd name="T4" fmla="*/ 5184 w 5184"/>
                <a:gd name="T5" fmla="*/ 0 h 3159"/>
                <a:gd name="T6" fmla="*/ 0 w 5184"/>
                <a:gd name="T7" fmla="*/ 0 h 3159"/>
                <a:gd name="T8" fmla="*/ 0 w 5184"/>
                <a:gd name="T9" fmla="*/ 3159 h 3159"/>
                <a:gd name="T10" fmla="*/ 0 w 5184"/>
                <a:gd name="T11" fmla="*/ 3159 h 315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184" h="3159">
                  <a:moveTo>
                    <a:pt x="0" y="3159"/>
                  </a:moveTo>
                  <a:lnTo>
                    <a:pt x="5184" y="3159"/>
                  </a:lnTo>
                  <a:lnTo>
                    <a:pt x="5184" y="0"/>
                  </a:lnTo>
                  <a:lnTo>
                    <a:pt x="0" y="0"/>
                  </a:lnTo>
                  <a:lnTo>
                    <a:pt x="0" y="3159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2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pt-BR"/>
            </a:p>
          </p:txBody>
        </p:sp>
        <p:sp>
          <p:nvSpPr>
            <p:cNvPr id="1033" name="Freeform 4"/>
            <p:cNvSpPr>
              <a:spLocks/>
            </p:cNvSpPr>
            <p:nvPr/>
          </p:nvSpPr>
          <p:spPr bwMode="hidden">
            <a:xfrm>
              <a:off x="0" y="1161"/>
              <a:ext cx="558" cy="3159"/>
            </a:xfrm>
            <a:custGeom>
              <a:avLst/>
              <a:gdLst>
                <a:gd name="T0" fmla="*/ 0 w 556"/>
                <a:gd name="T1" fmla="*/ 0 h 3159"/>
                <a:gd name="T2" fmla="*/ 0 w 556"/>
                <a:gd name="T3" fmla="*/ 3159 h 3159"/>
                <a:gd name="T4" fmla="*/ 556 w 556"/>
                <a:gd name="T5" fmla="*/ 3159 h 3159"/>
                <a:gd name="T6" fmla="*/ 556 w 556"/>
                <a:gd name="T7" fmla="*/ 0 h 3159"/>
                <a:gd name="T8" fmla="*/ 0 w 556"/>
                <a:gd name="T9" fmla="*/ 0 h 3159"/>
                <a:gd name="T10" fmla="*/ 0 w 556"/>
                <a:gd name="T11" fmla="*/ 0 h 3159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56" h="3159">
                  <a:moveTo>
                    <a:pt x="0" y="0"/>
                  </a:moveTo>
                  <a:lnTo>
                    <a:pt x="0" y="3159"/>
                  </a:lnTo>
                  <a:lnTo>
                    <a:pt x="556" y="3159"/>
                  </a:lnTo>
                  <a:lnTo>
                    <a:pt x="556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2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pt-BR"/>
            </a:p>
          </p:txBody>
        </p:sp>
        <p:grpSp>
          <p:nvGrpSpPr>
            <p:cNvPr id="1034" name="Group 5"/>
            <p:cNvGrpSpPr>
              <a:grpSpLocks/>
            </p:cNvGrpSpPr>
            <p:nvPr userDrawn="1"/>
          </p:nvGrpSpPr>
          <p:grpSpPr bwMode="auto">
            <a:xfrm>
              <a:off x="0" y="4"/>
              <a:ext cx="5758" cy="4316"/>
              <a:chOff x="0" y="4"/>
              <a:chExt cx="5758" cy="4316"/>
            </a:xfrm>
          </p:grpSpPr>
          <p:sp>
            <p:nvSpPr>
              <p:cNvPr id="1035" name="Freeform 6"/>
              <p:cNvSpPr>
                <a:spLocks/>
              </p:cNvSpPr>
              <p:nvPr/>
            </p:nvSpPr>
            <p:spPr bwMode="ltGray">
              <a:xfrm>
                <a:off x="552" y="4"/>
                <a:ext cx="12" cy="695"/>
              </a:xfrm>
              <a:custGeom>
                <a:avLst/>
                <a:gdLst>
                  <a:gd name="T0" fmla="*/ 12 w 12"/>
                  <a:gd name="T1" fmla="*/ 0 h 695"/>
                  <a:gd name="T2" fmla="*/ 0 w 12"/>
                  <a:gd name="T3" fmla="*/ 0 h 695"/>
                  <a:gd name="T4" fmla="*/ 0 w 12"/>
                  <a:gd name="T5" fmla="*/ 695 h 695"/>
                  <a:gd name="T6" fmla="*/ 12 w 12"/>
                  <a:gd name="T7" fmla="*/ 695 h 695"/>
                  <a:gd name="T8" fmla="*/ 12 w 12"/>
                  <a:gd name="T9" fmla="*/ 0 h 695"/>
                  <a:gd name="T10" fmla="*/ 12 w 12"/>
                  <a:gd name="T11" fmla="*/ 0 h 695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2" h="695">
                    <a:moveTo>
                      <a:pt x="12" y="0"/>
                    </a:moveTo>
                    <a:lnTo>
                      <a:pt x="0" y="0"/>
                    </a:lnTo>
                    <a:lnTo>
                      <a:pt x="0" y="695"/>
                    </a:lnTo>
                    <a:lnTo>
                      <a:pt x="12" y="695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2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036" name="Freeform 7"/>
              <p:cNvSpPr>
                <a:spLocks/>
              </p:cNvSpPr>
              <p:nvPr/>
            </p:nvSpPr>
            <p:spPr bwMode="ltGray">
              <a:xfrm>
                <a:off x="552" y="1623"/>
                <a:ext cx="12" cy="2697"/>
              </a:xfrm>
              <a:custGeom>
                <a:avLst/>
                <a:gdLst>
                  <a:gd name="T0" fmla="*/ 0 w 12"/>
                  <a:gd name="T1" fmla="*/ 2697 h 2697"/>
                  <a:gd name="T2" fmla="*/ 12 w 12"/>
                  <a:gd name="T3" fmla="*/ 2697 h 2697"/>
                  <a:gd name="T4" fmla="*/ 12 w 12"/>
                  <a:gd name="T5" fmla="*/ 0 h 2697"/>
                  <a:gd name="T6" fmla="*/ 0 w 12"/>
                  <a:gd name="T7" fmla="*/ 0 h 2697"/>
                  <a:gd name="T8" fmla="*/ 0 w 12"/>
                  <a:gd name="T9" fmla="*/ 2697 h 2697"/>
                  <a:gd name="T10" fmla="*/ 0 w 12"/>
                  <a:gd name="T11" fmla="*/ 2697 h 2697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2" h="2697">
                    <a:moveTo>
                      <a:pt x="0" y="2697"/>
                    </a:moveTo>
                    <a:lnTo>
                      <a:pt x="12" y="2697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2697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037" name="Freeform 8"/>
              <p:cNvSpPr>
                <a:spLocks/>
              </p:cNvSpPr>
              <p:nvPr/>
            </p:nvSpPr>
            <p:spPr bwMode="ltGray">
              <a:xfrm>
                <a:off x="1019" y="1155"/>
                <a:ext cx="4739" cy="12"/>
              </a:xfrm>
              <a:custGeom>
                <a:avLst/>
                <a:gdLst>
                  <a:gd name="T0" fmla="*/ 4724 w 4724"/>
                  <a:gd name="T1" fmla="*/ 0 h 12"/>
                  <a:gd name="T2" fmla="*/ 0 w 4724"/>
                  <a:gd name="T3" fmla="*/ 0 h 12"/>
                  <a:gd name="T4" fmla="*/ 0 w 4724"/>
                  <a:gd name="T5" fmla="*/ 12 h 12"/>
                  <a:gd name="T6" fmla="*/ 4724 w 4724"/>
                  <a:gd name="T7" fmla="*/ 12 h 12"/>
                  <a:gd name="T8" fmla="*/ 4724 w 4724"/>
                  <a:gd name="T9" fmla="*/ 0 h 12"/>
                  <a:gd name="T10" fmla="*/ 4724 w 4724"/>
                  <a:gd name="T11" fmla="*/ 0 h 1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4724" h="12">
                    <a:moveTo>
                      <a:pt x="4724" y="0"/>
                    </a:moveTo>
                    <a:lnTo>
                      <a:pt x="0" y="0"/>
                    </a:lnTo>
                    <a:lnTo>
                      <a:pt x="0" y="12"/>
                    </a:lnTo>
                    <a:lnTo>
                      <a:pt x="4724" y="12"/>
                    </a:lnTo>
                    <a:lnTo>
                      <a:pt x="47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038" name="Freeform 9"/>
              <p:cNvSpPr>
                <a:spLocks/>
              </p:cNvSpPr>
              <p:nvPr/>
            </p:nvSpPr>
            <p:spPr bwMode="ltGray">
              <a:xfrm>
                <a:off x="552" y="1371"/>
                <a:ext cx="12" cy="252"/>
              </a:xfrm>
              <a:custGeom>
                <a:avLst/>
                <a:gdLst>
                  <a:gd name="T0" fmla="*/ 0 w 12"/>
                  <a:gd name="T1" fmla="*/ 252 h 252"/>
                  <a:gd name="T2" fmla="*/ 12 w 12"/>
                  <a:gd name="T3" fmla="*/ 252 h 252"/>
                  <a:gd name="T4" fmla="*/ 12 w 12"/>
                  <a:gd name="T5" fmla="*/ 0 h 252"/>
                  <a:gd name="T6" fmla="*/ 0 w 12"/>
                  <a:gd name="T7" fmla="*/ 0 h 252"/>
                  <a:gd name="T8" fmla="*/ 0 w 12"/>
                  <a:gd name="T9" fmla="*/ 252 h 252"/>
                  <a:gd name="T10" fmla="*/ 0 w 12"/>
                  <a:gd name="T11" fmla="*/ 252 h 25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2" h="252">
                    <a:moveTo>
                      <a:pt x="0" y="252"/>
                    </a:moveTo>
                    <a:lnTo>
                      <a:pt x="12" y="252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25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2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039" name="Freeform 10"/>
              <p:cNvSpPr>
                <a:spLocks/>
              </p:cNvSpPr>
              <p:nvPr/>
            </p:nvSpPr>
            <p:spPr bwMode="ltGray">
              <a:xfrm>
                <a:off x="552" y="699"/>
                <a:ext cx="12" cy="252"/>
              </a:xfrm>
              <a:custGeom>
                <a:avLst/>
                <a:gdLst>
                  <a:gd name="T0" fmla="*/ 12 w 12"/>
                  <a:gd name="T1" fmla="*/ 0 h 252"/>
                  <a:gd name="T2" fmla="*/ 0 w 12"/>
                  <a:gd name="T3" fmla="*/ 0 h 252"/>
                  <a:gd name="T4" fmla="*/ 0 w 12"/>
                  <a:gd name="T5" fmla="*/ 252 h 252"/>
                  <a:gd name="T6" fmla="*/ 12 w 12"/>
                  <a:gd name="T7" fmla="*/ 252 h 252"/>
                  <a:gd name="T8" fmla="*/ 12 w 12"/>
                  <a:gd name="T9" fmla="*/ 0 h 252"/>
                  <a:gd name="T10" fmla="*/ 12 w 12"/>
                  <a:gd name="T11" fmla="*/ 0 h 25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12" h="252">
                    <a:moveTo>
                      <a:pt x="12" y="0"/>
                    </a:moveTo>
                    <a:lnTo>
                      <a:pt x="0" y="0"/>
                    </a:lnTo>
                    <a:lnTo>
                      <a:pt x="0" y="252"/>
                    </a:lnTo>
                    <a:lnTo>
                      <a:pt x="12" y="252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accent2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34827" name="Freeform 11"/>
              <p:cNvSpPr>
                <a:spLocks/>
              </p:cNvSpPr>
              <p:nvPr/>
            </p:nvSpPr>
            <p:spPr bwMode="ltGray">
              <a:xfrm>
                <a:off x="552" y="951"/>
                <a:ext cx="12" cy="42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420"/>
                  </a:cxn>
                  <a:cxn ang="0">
                    <a:pos x="12" y="42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2" h="420">
                    <a:moveTo>
                      <a:pt x="0" y="0"/>
                    </a:moveTo>
                    <a:lnTo>
                      <a:pt x="0" y="420"/>
                    </a:lnTo>
                    <a:lnTo>
                      <a:pt x="12" y="42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50000">
                    <a:schemeClr val="hlink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pt-BR">
                  <a:latin typeface="Tahoma" charset="0"/>
                </a:endParaRPr>
              </a:p>
            </p:txBody>
          </p:sp>
          <p:sp>
            <p:nvSpPr>
              <p:cNvPr id="1041" name="Freeform 12"/>
              <p:cNvSpPr>
                <a:spLocks/>
              </p:cNvSpPr>
              <p:nvPr/>
            </p:nvSpPr>
            <p:spPr bwMode="ltGray">
              <a:xfrm>
                <a:off x="0" y="1155"/>
                <a:ext cx="351" cy="12"/>
              </a:xfrm>
              <a:custGeom>
                <a:avLst/>
                <a:gdLst>
                  <a:gd name="T0" fmla="*/ 0 w 251"/>
                  <a:gd name="T1" fmla="*/ 0 h 12"/>
                  <a:gd name="T2" fmla="*/ 0 w 251"/>
                  <a:gd name="T3" fmla="*/ 12 h 12"/>
                  <a:gd name="T4" fmla="*/ 251 w 251"/>
                  <a:gd name="T5" fmla="*/ 12 h 12"/>
                  <a:gd name="T6" fmla="*/ 251 w 251"/>
                  <a:gd name="T7" fmla="*/ 0 h 12"/>
                  <a:gd name="T8" fmla="*/ 0 w 251"/>
                  <a:gd name="T9" fmla="*/ 0 h 12"/>
                  <a:gd name="T10" fmla="*/ 0 w 251"/>
                  <a:gd name="T11" fmla="*/ 0 h 1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251" h="12">
                    <a:moveTo>
                      <a:pt x="0" y="0"/>
                    </a:moveTo>
                    <a:lnTo>
                      <a:pt x="0" y="12"/>
                    </a:lnTo>
                    <a:lnTo>
                      <a:pt x="251" y="12"/>
                    </a:lnTo>
                    <a:lnTo>
                      <a:pt x="251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2"/>
                  </a:gs>
                  <a:gs pos="100000">
                    <a:schemeClr val="accent2"/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1042" name="Freeform 13"/>
              <p:cNvSpPr>
                <a:spLocks/>
              </p:cNvSpPr>
              <p:nvPr/>
            </p:nvSpPr>
            <p:spPr bwMode="ltGray">
              <a:xfrm>
                <a:off x="767" y="1155"/>
                <a:ext cx="252" cy="12"/>
              </a:xfrm>
              <a:custGeom>
                <a:avLst/>
                <a:gdLst>
                  <a:gd name="T0" fmla="*/ 251 w 251"/>
                  <a:gd name="T1" fmla="*/ 0 h 12"/>
                  <a:gd name="T2" fmla="*/ 0 w 251"/>
                  <a:gd name="T3" fmla="*/ 0 h 12"/>
                  <a:gd name="T4" fmla="*/ 0 w 251"/>
                  <a:gd name="T5" fmla="*/ 12 h 12"/>
                  <a:gd name="T6" fmla="*/ 251 w 251"/>
                  <a:gd name="T7" fmla="*/ 12 h 12"/>
                  <a:gd name="T8" fmla="*/ 251 w 251"/>
                  <a:gd name="T9" fmla="*/ 0 h 12"/>
                  <a:gd name="T10" fmla="*/ 251 w 251"/>
                  <a:gd name="T11" fmla="*/ 0 h 12"/>
                  <a:gd name="T12" fmla="*/ 0 60000 65536"/>
                  <a:gd name="T13" fmla="*/ 0 60000 65536"/>
                  <a:gd name="T14" fmla="*/ 0 60000 65536"/>
                  <a:gd name="T15" fmla="*/ 0 60000 65536"/>
                  <a:gd name="T16" fmla="*/ 0 60000 65536"/>
                  <a:gd name="T17" fmla="*/ 0 60000 65536"/>
                </a:gdLst>
                <a:ahLst/>
                <a:cxnLst>
                  <a:cxn ang="T12">
                    <a:pos x="T0" y="T1"/>
                  </a:cxn>
                  <a:cxn ang="T13">
                    <a:pos x="T2" y="T3"/>
                  </a:cxn>
                  <a:cxn ang="T14">
                    <a:pos x="T4" y="T5"/>
                  </a:cxn>
                  <a:cxn ang="T15">
                    <a:pos x="T6" y="T7"/>
                  </a:cxn>
                  <a:cxn ang="T16">
                    <a:pos x="T8" y="T9"/>
                  </a:cxn>
                  <a:cxn ang="T17">
                    <a:pos x="T10" y="T11"/>
                  </a:cxn>
                </a:cxnLst>
                <a:rect l="0" t="0" r="r" b="b"/>
                <a:pathLst>
                  <a:path w="251" h="12">
                    <a:moveTo>
                      <a:pt x="251" y="0"/>
                    </a:moveTo>
                    <a:lnTo>
                      <a:pt x="0" y="0"/>
                    </a:lnTo>
                    <a:lnTo>
                      <a:pt x="0" y="12"/>
                    </a:lnTo>
                    <a:lnTo>
                      <a:pt x="251" y="12"/>
                    </a:lnTo>
                    <a:lnTo>
                      <a:pt x="251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2"/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pt-BR"/>
              </a:p>
            </p:txBody>
          </p:sp>
          <p:sp>
            <p:nvSpPr>
              <p:cNvPr id="34830" name="Freeform 14"/>
              <p:cNvSpPr>
                <a:spLocks/>
              </p:cNvSpPr>
              <p:nvPr/>
            </p:nvSpPr>
            <p:spPr bwMode="ltGray">
              <a:xfrm>
                <a:off x="348" y="1155"/>
                <a:ext cx="419" cy="1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2"/>
                  </a:cxn>
                  <a:cxn ang="0">
                    <a:pos x="418" y="12"/>
                  </a:cxn>
                  <a:cxn ang="0">
                    <a:pos x="418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418" h="12">
                    <a:moveTo>
                      <a:pt x="0" y="0"/>
                    </a:moveTo>
                    <a:lnTo>
                      <a:pt x="0" y="12"/>
                    </a:lnTo>
                    <a:lnTo>
                      <a:pt x="418" y="12"/>
                    </a:lnTo>
                    <a:lnTo>
                      <a:pt x="418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50000">
                    <a:schemeClr val="hlink"/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 eaLnBrk="1" hangingPunct="1">
                  <a:defRPr/>
                </a:pPr>
                <a:endParaRPr lang="pt-BR">
                  <a:latin typeface="Tahoma" charset="0"/>
                </a:endParaRPr>
              </a:p>
            </p:txBody>
          </p:sp>
        </p:grpSp>
      </p:grpSp>
      <p:sp>
        <p:nvSpPr>
          <p:cNvPr id="34831" name="Rectangle 15"/>
          <p:cNvSpPr>
            <a:spLocks noGrp="1" noChangeArrowheads="1"/>
          </p:cNvSpPr>
          <p:nvPr>
            <p:ph type="title"/>
          </p:nvPr>
        </p:nvSpPr>
        <p:spPr bwMode="auto">
          <a:xfrm>
            <a:off x="1066800" y="304800"/>
            <a:ext cx="7543800" cy="1431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t-BR" smtClean="0"/>
              <a:t>Clique para editar o estilo do título mestre</a:t>
            </a:r>
          </a:p>
        </p:txBody>
      </p:sp>
      <p:sp>
        <p:nvSpPr>
          <p:cNvPr id="34832" name="Rectangle 16"/>
          <p:cNvSpPr>
            <a:spLocks noGrp="1" noChangeArrowheads="1"/>
          </p:cNvSpPr>
          <p:nvPr>
            <p:ph type="body" idx="1"/>
          </p:nvPr>
        </p:nvSpPr>
        <p:spPr bwMode="auto">
          <a:xfrm>
            <a:off x="1066800" y="1981200"/>
            <a:ext cx="75438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</a:p>
        </p:txBody>
      </p:sp>
      <p:sp>
        <p:nvSpPr>
          <p:cNvPr id="34833" name="Rectangle 1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66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34834" name="Rectangle 1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290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000">
                <a:effectLst>
                  <a:outerShdw blurRad="38100" dist="38100" dir="2700000" algn="tl">
                    <a:srgbClr val="000000"/>
                  </a:outerShdw>
                </a:effectLst>
                <a:latin typeface="Tahoma" charset="0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34835" name="Rectangle 1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437588FF-9D69-4223-945B-FD1AA3AFD608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14" r:id="rId1"/>
    <p:sldLayoutId id="2147483704" r:id="rId2"/>
    <p:sldLayoutId id="2147483705" r:id="rId3"/>
    <p:sldLayoutId id="2147483706" r:id="rId4"/>
    <p:sldLayoutId id="2147483707" r:id="rId5"/>
    <p:sldLayoutId id="2147483708" r:id="rId6"/>
    <p:sldLayoutId id="2147483709" r:id="rId7"/>
    <p:sldLayoutId id="2147483710" r:id="rId8"/>
    <p:sldLayoutId id="2147483711" r:id="rId9"/>
    <p:sldLayoutId id="2147483712" r:id="rId10"/>
    <p:sldLayoutId id="2147483713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–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42988" y="765175"/>
            <a:ext cx="7826375" cy="1800225"/>
          </a:xfrm>
        </p:spPr>
        <p:txBody>
          <a:bodyPr/>
          <a:lstStyle/>
          <a:p>
            <a:pPr algn="ctr" eaLnBrk="1" hangingPunct="1">
              <a:defRPr/>
            </a:pPr>
            <a:r>
              <a:rPr lang="pt-BR" sz="2800" dirty="0" smtClean="0"/>
              <a:t>AUDITORIA CONTÍNUA: O CASO DE UM HOSPITAL UNIVERSITÁRIO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00113" y="3860800"/>
            <a:ext cx="7826375" cy="2351088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defRPr/>
            </a:pPr>
            <a:r>
              <a:rPr lang="pt-BR" sz="2900" dirty="0" smtClean="0"/>
              <a:t>Fabiana dos </a:t>
            </a:r>
            <a:r>
              <a:rPr lang="pt-BR" sz="2900" dirty="0" smtClean="0"/>
              <a:t>Santos</a:t>
            </a:r>
          </a:p>
          <a:p>
            <a:pPr algn="ctr" eaLnBrk="1" hangingPunct="1">
              <a:lnSpc>
                <a:spcPct val="80000"/>
              </a:lnSpc>
              <a:defRPr/>
            </a:pPr>
            <a:r>
              <a:rPr lang="pt-BR" sz="1600" dirty="0"/>
              <a:t>f</a:t>
            </a:r>
            <a:r>
              <a:rPr lang="pt-BR" sz="1600" dirty="0" smtClean="0"/>
              <a:t>a_santos@live.com </a:t>
            </a:r>
            <a:endParaRPr lang="pt-BR" sz="1600" dirty="0" smtClean="0"/>
          </a:p>
          <a:p>
            <a:pPr algn="ctr" eaLnBrk="1" hangingPunct="1">
              <a:lnSpc>
                <a:spcPct val="80000"/>
              </a:lnSpc>
              <a:defRPr/>
            </a:pPr>
            <a:endParaRPr lang="pt-BR" sz="1800" dirty="0" smtClean="0">
              <a:effectLst/>
            </a:endParaRPr>
          </a:p>
          <a:p>
            <a:pPr algn="ctr" eaLnBrk="1" hangingPunct="1">
              <a:lnSpc>
                <a:spcPct val="80000"/>
              </a:lnSpc>
              <a:defRPr/>
            </a:pPr>
            <a:endParaRPr lang="pt-BR" sz="2900" dirty="0" smtClean="0"/>
          </a:p>
          <a:p>
            <a:pPr algn="ctr" eaLnBrk="1" hangingPunct="1">
              <a:lnSpc>
                <a:spcPct val="80000"/>
              </a:lnSpc>
              <a:defRPr/>
            </a:pPr>
            <a:r>
              <a:rPr lang="pt-BR" sz="2900" dirty="0" smtClean="0"/>
              <a:t>Universidade Federal do Rio Grande do Sul</a:t>
            </a:r>
          </a:p>
          <a:p>
            <a:pPr algn="ctr" eaLnBrk="1" hangingPunct="1">
              <a:lnSpc>
                <a:spcPct val="80000"/>
              </a:lnSpc>
              <a:defRPr/>
            </a:pPr>
            <a:r>
              <a:rPr lang="pt-BR" sz="2800" dirty="0" smtClean="0"/>
              <a:t>Dissertação Mestrado</a:t>
            </a:r>
          </a:p>
          <a:p>
            <a:pPr algn="ctr" eaLnBrk="1" hangingPunct="1">
              <a:lnSpc>
                <a:spcPct val="80000"/>
              </a:lnSpc>
              <a:defRPr/>
            </a:pPr>
            <a:r>
              <a:rPr lang="pt-BR" sz="2800" dirty="0" smtClean="0"/>
              <a:t>Faculdade Ciências Econômicas</a:t>
            </a:r>
          </a:p>
          <a:p>
            <a:pPr eaLnBrk="1" hangingPunct="1">
              <a:lnSpc>
                <a:spcPct val="80000"/>
              </a:lnSpc>
              <a:defRPr/>
            </a:pPr>
            <a:endParaRPr lang="pt-BR" sz="29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M</a:t>
            </a:r>
            <a:r>
              <a:rPr lang="pt-BR" dirty="0" smtClean="0"/>
              <a:t>aterial e Métodos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defRPr/>
            </a:pPr>
            <a:endParaRPr lang="pt-BR" sz="2800" dirty="0">
              <a:effectLst/>
            </a:endParaRPr>
          </a:p>
          <a:p>
            <a:pPr>
              <a:defRPr/>
            </a:pPr>
            <a:r>
              <a:rPr lang="pt-BR" sz="2800" dirty="0" smtClean="0">
                <a:effectLst/>
              </a:rPr>
              <a:t>As </a:t>
            </a:r>
            <a:r>
              <a:rPr lang="pt-BR" sz="2800" dirty="0">
                <a:effectLst/>
              </a:rPr>
              <a:t>fontes primárias e secundárias oriundas </a:t>
            </a:r>
            <a:r>
              <a:rPr lang="pt-BR" sz="2800" dirty="0" smtClean="0">
                <a:effectLst/>
              </a:rPr>
              <a:t>do estudo </a:t>
            </a:r>
            <a:r>
              <a:rPr lang="pt-BR" sz="2800" dirty="0">
                <a:effectLst/>
              </a:rPr>
              <a:t>foram analisadas e organizadas em relatórios de forma a serem interpretados através da fundamentação teórica.</a:t>
            </a:r>
          </a:p>
          <a:p>
            <a:pPr>
              <a:defRPr/>
            </a:pPr>
            <a:endParaRPr lang="pt-BR" sz="2800" dirty="0">
              <a:effectLst/>
            </a:endParaRPr>
          </a:p>
          <a:p>
            <a:pPr>
              <a:defRPr/>
            </a:pPr>
            <a:endParaRPr lang="pt-BR" sz="2800" dirty="0">
              <a:effectLst/>
            </a:endParaRP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M</a:t>
            </a:r>
            <a:r>
              <a:rPr lang="pt-BR" dirty="0" smtClean="0"/>
              <a:t>aterial e Métodos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defRPr/>
            </a:pPr>
            <a:endParaRPr lang="pt-BR" sz="2800" dirty="0">
              <a:effectLst/>
            </a:endParaRPr>
          </a:p>
          <a:p>
            <a:pPr>
              <a:defRPr/>
            </a:pPr>
            <a:r>
              <a:rPr lang="pt-BR" sz="2800" dirty="0" smtClean="0">
                <a:effectLst/>
              </a:rPr>
              <a:t>Parte </a:t>
            </a:r>
            <a:r>
              <a:rPr lang="pt-BR" sz="2800" dirty="0">
                <a:effectLst/>
              </a:rPr>
              <a:t>dos dados foi coletada por meio de entrevistas não estruturadas, via observações com o fornecedor do software de auditoria contínua e por meio de questionário aberto com os colaboradores do HCPA participantes de todo o processo de implantação desde o planejamento até o estágio atual de realização. </a:t>
            </a:r>
          </a:p>
          <a:p>
            <a:pPr>
              <a:defRPr/>
            </a:pPr>
            <a:endParaRPr lang="pt-BR" sz="2800" dirty="0">
              <a:effectLst/>
            </a:endParaRP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Auditoria Contínua 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mtClean="0">
                <a:effectLst/>
              </a:rPr>
              <a:t>The </a:t>
            </a:r>
            <a:r>
              <a:rPr lang="pt-BR" altLang="pt-BR" i="1" smtClean="0">
                <a:effectLst/>
              </a:rPr>
              <a:t>Canadian Institute of Chartered Accounts</a:t>
            </a:r>
            <a:r>
              <a:rPr lang="pt-BR" altLang="pt-BR" smtClean="0">
                <a:effectLst/>
              </a:rPr>
              <a:t> conceituou como: “uma metodologia que permite aos auditores independentes reportarem sobre determinado assunto as ocorrências utilizando relatórios simultâneos, ou pouco tempo depois, das ocorrências”. (CICA; AICPA, 1999)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Auditoria Contínua 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mtClean="0">
                <a:effectLst/>
              </a:rPr>
              <a:t>Embora Auditoria Continua represente uma evolução da auditoria de técnicas manuais para métodos automatizados, o termo “contínua”, necessariamente não significa realizada em tempo real, uma vez que os processos operacionais tem seu próprio ciclo de vida.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Auditoria Contínua 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mtClean="0">
                <a:effectLst/>
              </a:rPr>
              <a:t>De acordo com Pereira e Nascimento  (2005),  os softwares mais comumente utilizados pelos auditores internos para extração de dados são o ACL e o IDEA, sendo que entre os brasileiros, 95% das empresas utiliza o ACL conforme dados obtidos por pesquisa da Delloite em 2007.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Funcionalidades do sistema ACL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Extração de dados de grandes bancos de dados, sem alterar configurações ou impactar nas atividades da área auditada;</a:t>
            </a:r>
          </a:p>
          <a:p>
            <a:r>
              <a:rPr lang="pt-BR" altLang="pt-BR" sz="2800" smtClean="0">
                <a:effectLst/>
              </a:rPr>
              <a:t>Identificação de tendências, exceções e áreas de atenção;</a:t>
            </a:r>
          </a:p>
          <a:p>
            <a:r>
              <a:rPr lang="pt-BR" altLang="pt-BR" sz="2800" smtClean="0">
                <a:effectLst/>
              </a:rPr>
              <a:t>Localização de potenciais erros e fraudes através da comparação de arquivos conforme critérios estabelecidos pelo usuário; </a:t>
            </a:r>
            <a:endParaRPr lang="pt-BR" altLang="pt-BR" smtClean="0"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Funcionalidades do sistema ACL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Recálculo e verificação de saldos;</a:t>
            </a:r>
          </a:p>
          <a:p>
            <a:r>
              <a:rPr lang="pt-BR" altLang="pt-BR" sz="2800" smtClean="0">
                <a:effectLst/>
              </a:rPr>
              <a:t>Identificação de pontos a serem controlados e asseguramento da aderência às normas internas e externas;</a:t>
            </a:r>
          </a:p>
          <a:p>
            <a:r>
              <a:rPr lang="pt-BR" altLang="pt-BR" sz="2800" smtClean="0">
                <a:effectLst/>
              </a:rPr>
              <a:t>Análise e cálculo de qualquer transação que envolva data;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Funcionalidades do sistema ACL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Detecção de pagamentos duplicados, serviços não cobrados e falhas na sequencia de documentos numerados;</a:t>
            </a:r>
          </a:p>
          <a:p>
            <a:r>
              <a:rPr lang="pt-BR" altLang="pt-BR" sz="2800" smtClean="0">
                <a:effectLst/>
              </a:rPr>
              <a:t>Elaboração de relatórios gerenciais;</a:t>
            </a:r>
          </a:p>
          <a:p>
            <a:r>
              <a:rPr lang="pt-BR" altLang="pt-BR" sz="2800" smtClean="0">
                <a:effectLst/>
              </a:rPr>
              <a:t>Projeção de resultados;</a:t>
            </a:r>
          </a:p>
          <a:p>
            <a:r>
              <a:rPr lang="pt-BR" altLang="pt-BR" sz="2800" smtClean="0">
                <a:effectLst/>
              </a:rPr>
              <a:t>Cálculo de índices de desempenho.</a:t>
            </a:r>
            <a:endParaRPr lang="pt-BR" altLang="pt-BR" smtClean="0"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Características desejáveis na implantação AC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defRPr/>
            </a:pPr>
            <a:r>
              <a:rPr lang="pt-BR" sz="2800" dirty="0" smtClean="0"/>
              <a:t>Im</a:t>
            </a:r>
            <a:r>
              <a:rPr lang="pt-BR" sz="2800" dirty="0" smtClean="0">
                <a:effectLst/>
              </a:rPr>
              <a:t>plantar </a:t>
            </a:r>
            <a:r>
              <a:rPr lang="pt-BR" sz="2800" dirty="0">
                <a:effectLst/>
              </a:rPr>
              <a:t>uma metodologia baseada em riscos</a:t>
            </a:r>
            <a:r>
              <a:rPr lang="pt-BR" sz="2800" dirty="0" smtClean="0">
                <a:effectLst/>
              </a:rPr>
              <a:t>,</a:t>
            </a:r>
          </a:p>
          <a:p>
            <a:pPr>
              <a:defRPr/>
            </a:pPr>
            <a:r>
              <a:rPr lang="pt-BR" sz="2800" dirty="0" smtClean="0">
                <a:effectLst/>
              </a:rPr>
              <a:t>Criar </a:t>
            </a:r>
            <a:r>
              <a:rPr lang="pt-BR" sz="2800" dirty="0">
                <a:effectLst/>
              </a:rPr>
              <a:t>um inventário permanente de todos os sistemas, </a:t>
            </a:r>
            <a:endParaRPr lang="pt-BR" sz="2800" dirty="0" smtClean="0">
              <a:effectLst/>
            </a:endParaRPr>
          </a:p>
          <a:p>
            <a:pPr>
              <a:defRPr/>
            </a:pPr>
            <a:r>
              <a:rPr lang="pt-BR" sz="2800" dirty="0" smtClean="0">
                <a:effectLst/>
              </a:rPr>
              <a:t>Documentar </a:t>
            </a:r>
            <a:r>
              <a:rPr lang="pt-BR" sz="2800" dirty="0">
                <a:effectLst/>
              </a:rPr>
              <a:t>o ciclo de vida dos dados de cada sistema de forma que se saiba o que pode dar errado, </a:t>
            </a:r>
            <a:endParaRPr lang="pt-BR" sz="2800" dirty="0" smtClean="0">
              <a:effectLst/>
            </a:endParaRPr>
          </a:p>
          <a:p>
            <a:pPr>
              <a:defRPr/>
            </a:pPr>
            <a:r>
              <a:rPr lang="pt-BR" sz="2800" dirty="0" smtClean="0">
                <a:effectLst/>
              </a:rPr>
              <a:t>Desenvolver </a:t>
            </a:r>
            <a:r>
              <a:rPr lang="pt-BR" sz="2800" dirty="0">
                <a:effectLst/>
              </a:rPr>
              <a:t>uma estreita relação com o departamento de </a:t>
            </a:r>
            <a:r>
              <a:rPr lang="pt-BR" sz="2800" dirty="0" smtClean="0">
                <a:effectLst/>
              </a:rPr>
              <a:t>TI, </a:t>
            </a:r>
            <a:endParaRPr lang="pt-BR" sz="2800" dirty="0"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Características desejáveis na implantação AC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defRPr/>
            </a:pPr>
            <a:r>
              <a:rPr lang="pt-BR" sz="2800" dirty="0" smtClean="0"/>
              <a:t>A</a:t>
            </a:r>
            <a:r>
              <a:rPr lang="pt-BR" sz="2800" dirty="0" smtClean="0">
                <a:effectLst/>
              </a:rPr>
              <a:t>umentar </a:t>
            </a:r>
            <a:r>
              <a:rPr lang="pt-BR" sz="2800" dirty="0">
                <a:effectLst/>
              </a:rPr>
              <a:t>a participação dos administradores no planejamento de auditoria de forma que sejam comunicados quanto a intenção de incorporar auditoria </a:t>
            </a:r>
            <a:r>
              <a:rPr lang="pt-BR" sz="2800" dirty="0" smtClean="0">
                <a:effectLst/>
              </a:rPr>
              <a:t>contínua,</a:t>
            </a:r>
          </a:p>
          <a:p>
            <a:pPr>
              <a:defRPr/>
            </a:pPr>
            <a:r>
              <a:rPr lang="pt-BR" sz="2800" dirty="0">
                <a:effectLst/>
              </a:rPr>
              <a:t>A ferramenta ideal deve operar diretamente nos dados de origem, distribuir os resultados e alertas criados rapidamente, preferencialmente por e-mail,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Introdução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sz="2800" dirty="0" smtClean="0">
                <a:effectLst/>
              </a:rPr>
              <a:t>O </a:t>
            </a:r>
            <a:r>
              <a:rPr lang="pt-BR" sz="2800" dirty="0">
                <a:effectLst/>
              </a:rPr>
              <a:t>avanço tecnológico dos processos administrativos tem feito com que as organizações sejam capazes de produzir dados em tempo real, entretanto, se faz necessário um acompanhamento eficiente dessas ações praticadas. A atividade que mede, avalia e indica a correção das práticas de negócio é o controle</a:t>
            </a:r>
            <a:r>
              <a:rPr lang="pt-BR" dirty="0">
                <a:effectLst/>
              </a:rPr>
              <a:t> </a:t>
            </a:r>
            <a:r>
              <a:rPr lang="pt-BR" sz="2800" dirty="0">
                <a:effectLst/>
              </a:rPr>
              <a:t>(SCHMIDT; SANTOS, 2009). </a:t>
            </a:r>
          </a:p>
          <a:p>
            <a:pPr eaLnBrk="1" hangingPunct="1"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Características desejáveis na implantação AC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A ferramenta ideal deve ser fácil de usar de forma que todos os auditores possam usar, ainda que testes mais complexos sejam realizados pelo especialista de TI,</a:t>
            </a:r>
          </a:p>
          <a:p>
            <a:r>
              <a:rPr lang="pt-BR" altLang="pt-BR" sz="2800" smtClean="0">
                <a:effectLst/>
              </a:rPr>
              <a:t>Com relação ao ambiente de controle é esperado que ele fosse bom o suficiente, pois se o ambiente de controle não for razoável, a carga de trabalho pode ser excessiva 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Características desejáveis na implantação AC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A equipe de auditoria precisa ser adaptável e flexível o suficiente para concordar com o investimento em treinamento e tempo para desenhar os testes a serem realizados,</a:t>
            </a:r>
          </a:p>
          <a:p>
            <a:r>
              <a:rPr lang="pt-BR" altLang="pt-BR" sz="2800" smtClean="0">
                <a:effectLst/>
              </a:rPr>
              <a:t>Será necessário não só que o auditor entenda a estrutura dos dados, o esquema do banco de dados, mas também possua o entendimento dos controles disponíveis dentro dos sistemas e a interação dentro deles,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Características desejáveis na implantação AC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Identificar o responsável pelo sistema é fundamental para realizar a comunicação dos eventuais problemas encontrados,</a:t>
            </a:r>
          </a:p>
          <a:p>
            <a:r>
              <a:rPr lang="pt-BR" altLang="pt-BR" sz="2800" smtClean="0">
                <a:effectLst/>
              </a:rPr>
              <a:t>O apoio da gerência sênior é fundamental para que os auditores tenham o acesso a todos os sistemas e para que os problemas encontrados tenham uma resposta adequada.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Características desejáveis na implantação AC</a:t>
            </a:r>
            <a:endParaRPr lang="pt-BR" dirty="0" smtClean="0"/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E finalmente, para que o direito de acesso aos dados seja dado - além do envolvimento da gerência sênior - é fundamental o envolvimento da área de TI, pelo menos inicialmente, para garantir o acesso aos dados assegurando a segurança dos mesmos.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Etapas de implantação de Auditoria Contínua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Na fase inicial, o auditor identifica o processo de negócio no qual será aplicado auditoria contínua. A principal consideração para esta escolha deve ser a facilidade de acesso aos dados. Admite-se, portanto, que AC deva ser implantada de forma gradual “</a:t>
            </a:r>
            <a:r>
              <a:rPr lang="pt-BR" altLang="pt-BR" sz="2800" i="1" smtClean="0">
                <a:effectLst/>
              </a:rPr>
              <a:t>low hanging fruit</a:t>
            </a:r>
            <a:r>
              <a:rPr lang="pt-BR" altLang="pt-BR" sz="2800" smtClean="0">
                <a:effectLst/>
              </a:rPr>
              <a:t>”.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Etapas de implantação de Auditoria Contínua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 A segunda fase diz respeito à criação de </a:t>
            </a:r>
            <a:r>
              <a:rPr lang="pt-BR" altLang="pt-BR" sz="2800" i="1" smtClean="0">
                <a:effectLst/>
              </a:rPr>
              <a:t>benchmarks</a:t>
            </a:r>
            <a:r>
              <a:rPr lang="pt-BR" altLang="pt-BR" sz="2800" smtClean="0">
                <a:effectLst/>
              </a:rPr>
              <a:t> por meio de modelagem de dados com a finalidade de criar modelos para avaliar os futuros saldos de transações e contas. Para tanto, são utilizados estimativas, associações, classificações ou outras técnicas de agrupamento de dados históricos.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Etapas de implantação de Auditoria Contínua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smtClean="0">
                <a:effectLst/>
              </a:rPr>
              <a:t> Na terceira etapa são realizadas as análises dos dados de AC contra os </a:t>
            </a:r>
            <a:r>
              <a:rPr lang="pt-BR" altLang="pt-BR" sz="2800" i="1" smtClean="0">
                <a:effectLst/>
              </a:rPr>
              <a:t>benchmarks</a:t>
            </a:r>
            <a:r>
              <a:rPr lang="pt-BR" altLang="pt-BR" sz="2800" smtClean="0">
                <a:effectLst/>
              </a:rPr>
              <a:t> desenvolvidos na etapa de modelagem, de forma a encontrar desvios ou anomalias. Nesta etapa cabe o julgamento do auditor para verificar se está satisfeito com o resultado encontrado ou se novas informações são necessárias antes da documentação das conclusões e resoluções.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Etapas de implantação de Auditoria Contínua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dirty="0" smtClean="0">
                <a:effectLst/>
              </a:rPr>
              <a:t> Na última etapa, por ser AC uma auditoria por exceção, um relatório ou parecer deve ser emitido </a:t>
            </a:r>
            <a:r>
              <a:rPr lang="pt-BR" altLang="pt-BR" sz="2800" dirty="0" smtClean="0">
                <a:effectLst/>
              </a:rPr>
              <a:t>de forma a comunicar os resultados obtidos.</a:t>
            </a:r>
            <a:endParaRPr lang="pt-BR" altLang="pt-BR" sz="2800" dirty="0" smtClean="0"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dirty="0" smtClean="0">
                <a:effectLst/>
              </a:rPr>
              <a:t> </a:t>
            </a:r>
            <a:r>
              <a:rPr lang="pt-BR" sz="2800" dirty="0">
                <a:effectLst/>
              </a:rPr>
              <a:t>Uma das vantagens apontadas é a redução do tempo de espera. Com AC os auditores passam a ter disponível a maior parte dos dados que necessitam, não precisando aguardar o levantamento e entrega dos dados 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5564173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dirty="0" smtClean="0">
                <a:effectLst/>
              </a:rPr>
              <a:t> </a:t>
            </a:r>
            <a:r>
              <a:rPr lang="pt-BR" sz="2800" dirty="0" smtClean="0">
                <a:effectLst/>
              </a:rPr>
              <a:t>A </a:t>
            </a:r>
            <a:r>
              <a:rPr lang="pt-BR" sz="2800" dirty="0">
                <a:effectLst/>
              </a:rPr>
              <a:t>redução do tempo é apontada como vantagem em relação a auditoria tradicional quando mencionado o período de realização dos testes de transação manualmente é muito maior do que quando realizado por AC 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9749630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Introdução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endParaRPr lang="pt-BR" dirty="0" smtClean="0"/>
          </a:p>
          <a:p>
            <a:pPr eaLnBrk="1" hangingPunct="1">
              <a:defRPr/>
            </a:pPr>
            <a:r>
              <a:rPr lang="pt-BR" sz="2800" dirty="0" smtClean="0"/>
              <a:t>Nas organizações públicas, a função interna do controle é comumente exercida pela auditoria interna, a qual tem de ser capaz de avaliar a gestão, pelos processos e resultados gerenciais, bem como avaliar a correta aplicação do dinheiro público.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dirty="0" smtClean="0">
                <a:effectLst/>
              </a:rPr>
              <a:t> </a:t>
            </a:r>
            <a:r>
              <a:rPr lang="pt-BR" sz="2800" dirty="0">
                <a:effectLst/>
              </a:rPr>
              <a:t>Ao invés do trabalho de auditoria ser realizado repetidamente, inclusive em controles que funcionam corretamente, AC é uma auditoria de exceção e, portanto, somente serão realizados trabalhos para os controles que tem apresentam as anormalidades levantadas por relatório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1995724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altLang="pt-BR" sz="2800" dirty="0" smtClean="0">
                <a:effectLst/>
              </a:rPr>
              <a:t> </a:t>
            </a:r>
            <a:r>
              <a:rPr lang="pt-BR" sz="2800" dirty="0">
                <a:effectLst/>
              </a:rPr>
              <a:t>Para o mesmo custo ou menor custo, o trabalho por AC é realizado em maior profundidade, ou seja, com maior detalhamento e com toda a base de dados, e não por amostragem 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628458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 smtClean="0">
                <a:effectLst/>
              </a:rPr>
              <a:t>O </a:t>
            </a:r>
            <a:r>
              <a:rPr lang="pt-BR" sz="2800" dirty="0">
                <a:effectLst/>
              </a:rPr>
              <a:t>auditor passa a ter mais alternativas para realizar o trabalho de auditoria, podendo inclusive contar com abordagem preventiva e proativa. </a:t>
            </a:r>
            <a:r>
              <a:rPr lang="pt-BR" sz="2800" dirty="0" smtClean="0">
                <a:effectLst/>
              </a:rPr>
              <a:t>Auditoria Contínua proporciona </a:t>
            </a:r>
            <a:r>
              <a:rPr lang="pt-BR" sz="2800" dirty="0">
                <a:effectLst/>
              </a:rPr>
              <a:t>a continuidade de verificação, tornando o trabalho preventivo, havendo, portanto, mudança na época e extensão da auditoria e fornecendo mais valor ao trabalho realizado através da pronta resolução dos problemas 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94972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A visibilidade do trabalho e do auditor, em relação aos auditados, também é apresentada como vantagem. A alta administração toma conhecimento dos problemas rapidamente e a visibilidade também pode acabar por inibir a fraude 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6864025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A redução do custo, também é uma vantagem apontada, pois AC proporciona a realização de auditoria em diferentes localidades, reduzindo, portanto os custos com deslocamento e hospedagem, número de auditores necessários para a realização do trabalho e número de horas pagas para a realização dos trabalhos 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892172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Dentre as vantagens encontradas na literatura, está a maior facilidade na detecção e apontamento de falhas e erros. Em decorrência de AC ter avaliações contínuas nos controles e fatores de maior risco, mais facilmente as anomalias e fraudes são descobertas e reportadas 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8163488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Outras vantagens citadas </a:t>
            </a:r>
            <a:r>
              <a:rPr lang="pt-BR" sz="2800" dirty="0" smtClean="0">
                <a:effectLst/>
              </a:rPr>
              <a:t>apontam </a:t>
            </a:r>
            <a:r>
              <a:rPr lang="pt-BR" sz="2800" dirty="0">
                <a:effectLst/>
              </a:rPr>
              <a:t>para a evolução do auditor, que passa a realizar seu trabalho de maneira contínua ou mais frequente, em um modelo proativo, com procedimentos automatizados com uso de modelagem e análises de dados provocando mudanças na natureza e tempestividade dos relatórios apresentados. 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940012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Vantagens da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Finalmente, aparece como vantagem, a maior assimetria entre as expectativas dos investidores e os auditores que AC proporciona, pois a maior facilidade na detecção de fraudes e maior agilidade na comunicação dos resultados aumenta a confiabilidade do trabalho realizado pelos auditores 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305831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Barreiras para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É</a:t>
            </a:r>
            <a:r>
              <a:rPr lang="pt-BR" sz="2800" dirty="0" smtClean="0">
                <a:effectLst/>
              </a:rPr>
              <a:t> </a:t>
            </a:r>
            <a:r>
              <a:rPr lang="pt-BR" sz="2800" dirty="0">
                <a:effectLst/>
              </a:rPr>
              <a:t>preciso lembrar que AC é totalmente dependente dos sistemas interligados e, portanto, o sistema - a ser auditado - precisa ser confiável</a:t>
            </a:r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6338082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Barreiras para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DELOITTE (2010) aponta como uma das barreiras à implantação de AC, o impacto percebido pela empresa tanto na área de auditoria quanto nas demais áreas. As principais áreas afetadas são: a auditoria, as funções de TI e as unidades de negócio. Muitas vezes, a implantação gradual pode ser mais facilmente adaptável, causando menos impacto.</a:t>
            </a:r>
          </a:p>
          <a:p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0265548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Introdução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endParaRPr lang="pt-BR" dirty="0" smtClean="0"/>
          </a:p>
          <a:p>
            <a:pPr>
              <a:defRPr/>
            </a:pPr>
            <a:r>
              <a:rPr lang="pt-BR" sz="2800" dirty="0" smtClean="0">
                <a:effectLst/>
              </a:rPr>
              <a:t>Conforme </a:t>
            </a:r>
            <a:r>
              <a:rPr lang="pt-BR" sz="2800" dirty="0" err="1">
                <a:effectLst/>
              </a:rPr>
              <a:t>Attie</a:t>
            </a:r>
            <a:r>
              <a:rPr lang="pt-BR" sz="2800" dirty="0">
                <a:effectLst/>
              </a:rPr>
              <a:t> (2009), o auditor interno precisa manter interesse permanente da administração, pois sempre que o auditor tem subsídios suficientes para discutir aspectos gerenciais a administração demonstra maior confiança e interesse nos trabalhos desenvolvidos pela auditoria interna. 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Barreiras para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A dificuldade de acesso ao banco de dados é apontada por </a:t>
            </a:r>
            <a:r>
              <a:rPr lang="pt-BR" sz="2800" dirty="0" err="1">
                <a:effectLst/>
              </a:rPr>
              <a:t>Sarva</a:t>
            </a:r>
            <a:r>
              <a:rPr lang="pt-BR" sz="2800" dirty="0">
                <a:effectLst/>
              </a:rPr>
              <a:t> (2006), como um dos maiores obstáculos à utilização de AC, principalmente quando o executor de AC é o auditor externo.  Neste sentido, a anuência da gerência sênior para o projeto e a aceitação por parte do departamento de Ti é fundamental para a implantação.</a:t>
            </a:r>
          </a:p>
          <a:p>
            <a:endParaRPr lang="pt-BR" sz="2800" dirty="0">
              <a:effectLst/>
            </a:endParaRPr>
          </a:p>
          <a:p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705836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Barreiras para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A dificuldade de acesso ao banco de dados é apontada por </a:t>
            </a:r>
            <a:r>
              <a:rPr lang="pt-BR" sz="2800" dirty="0" err="1">
                <a:effectLst/>
              </a:rPr>
              <a:t>Sarva</a:t>
            </a:r>
            <a:r>
              <a:rPr lang="pt-BR" sz="2800" dirty="0">
                <a:effectLst/>
              </a:rPr>
              <a:t> (2006), como um dos maiores obstáculos à utilização de AC, principalmente quando o executor de AC é o auditor externo.  Neste sentido, a anuência da gerência sênior para o projeto e a aceitação por parte do departamento de Ti é fundamental para a implantação.</a:t>
            </a:r>
          </a:p>
          <a:p>
            <a:endParaRPr lang="pt-BR" sz="2800" dirty="0">
              <a:effectLst/>
            </a:endParaRPr>
          </a:p>
          <a:p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924559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Barreiras para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Outra barreira apontada pela DELOITTE (2010) se relaciona às expectativas com o retorno de AC. É importante salientar que uma organização de grande porte com sistemas complexos demanda tempo para obter os benefícios que AC pode trazer. Uma boa estratégia a adotar e implantar AC em uma área limitada até que tenha experiência para implantar nas demais áreas. </a:t>
            </a:r>
          </a:p>
          <a:p>
            <a:endParaRPr lang="pt-BR" sz="2800" dirty="0">
              <a:effectLst/>
            </a:endParaRPr>
          </a:p>
          <a:p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6281902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Barreiras para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A repartição do esforço inicial de auditoria foi apontada </a:t>
            </a:r>
            <a:r>
              <a:rPr lang="pt-BR" sz="2800" dirty="0" smtClean="0">
                <a:effectLst/>
              </a:rPr>
              <a:t>como </a:t>
            </a:r>
            <a:r>
              <a:rPr lang="pt-BR" sz="2800" dirty="0">
                <a:effectLst/>
              </a:rPr>
              <a:t>sendo uma das dificuldades de implantação. Neste contexto, admite-se que parte da equipe estará trabalhando com auditoria contínua enquanto outra parte da equipe manterá os trabalhos de auditoria sendo realizados de forma tradicional. </a:t>
            </a:r>
          </a:p>
          <a:p>
            <a:endParaRPr lang="pt-BR" sz="2800" dirty="0">
              <a:effectLst/>
            </a:endParaRPr>
          </a:p>
          <a:p>
            <a:endParaRPr lang="pt-BR" sz="2800" dirty="0">
              <a:effectLst/>
            </a:endParaRPr>
          </a:p>
          <a:p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0995423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Barreiras para implantação de AC</a:t>
            </a:r>
            <a:endParaRPr lang="pt-BR" dirty="0" smtClean="0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Finalmente, aparece como barreira </a:t>
            </a:r>
            <a:r>
              <a:rPr lang="pt-BR" sz="2800" dirty="0" smtClean="0">
                <a:effectLst/>
              </a:rPr>
              <a:t>a </a:t>
            </a:r>
            <a:r>
              <a:rPr lang="pt-BR" sz="2800" dirty="0">
                <a:effectLst/>
              </a:rPr>
              <a:t>questão da maturidade do auditor e da área de auditoria. Quanto mais disponível e adaptável for o departamento de auditoria, bem como, a disponibilidade para utilizar papéis de trabalho totalmente automatizados e planejamento baseado em risco mais facilmente a AC será executada e com maior nível de automação. </a:t>
            </a:r>
            <a:r>
              <a:rPr lang="pt-BR" sz="2800" dirty="0" smtClean="0">
                <a:effectLst/>
              </a:rPr>
              <a:t> </a:t>
            </a:r>
            <a:endParaRPr lang="pt-BR" sz="2800" dirty="0">
              <a:effectLst/>
            </a:endParaRPr>
          </a:p>
          <a:p>
            <a:endParaRPr lang="pt-BR" sz="2800" dirty="0">
              <a:effectLst/>
            </a:endParaRPr>
          </a:p>
          <a:p>
            <a:endParaRPr lang="pt-BR" sz="2800" dirty="0">
              <a:effectLst/>
            </a:endParaRPr>
          </a:p>
          <a:p>
            <a:r>
              <a:rPr lang="pt-BR" altLang="pt-BR" sz="2800" dirty="0" smtClean="0">
                <a:effectLst/>
              </a:rPr>
              <a:t>.</a:t>
            </a:r>
            <a:endParaRPr lang="pt-BR" altLang="pt-BR" sz="2800" dirty="0" smtClean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417379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smtClean="0"/>
              <a:t>Resultados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 smtClean="0">
                <a:effectLst/>
              </a:rPr>
              <a:t>O caso objeto </a:t>
            </a:r>
            <a:r>
              <a:rPr lang="pt-BR" sz="2800" dirty="0">
                <a:effectLst/>
              </a:rPr>
              <a:t>deste estudo teve seu início com a apresentação dos resultados obtidos por meio do projeto piloto (2009), apresentado e aprovado pela administração central do HCPA, que concluía com sucesso o desenvolvimento de seis trilhas (testes) de auditoria para o processo de folha de pagamento. </a:t>
            </a:r>
            <a:endParaRPr lang="pt-BR" sz="2400" dirty="0" smtClean="0"/>
          </a:p>
        </p:txBody>
      </p:sp>
    </p:spTree>
    <p:extLst>
      <p:ext uri="{BB962C8B-B14F-4D97-AF65-F5344CB8AC3E}">
        <p14:creationId xmlns:p14="http://schemas.microsoft.com/office/powerpoint/2010/main" val="1213622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Resultados (trilhas)</a:t>
            </a:r>
            <a:endParaRPr lang="pt-BR" dirty="0" smtClean="0"/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>
                <a:effectLst/>
              </a:rPr>
              <a:t>Listar funcionários que receberam mais de 20 horas extras no mês</a:t>
            </a:r>
            <a:r>
              <a:rPr lang="pt-BR" sz="2800" dirty="0" smtClean="0">
                <a:effectLst/>
              </a:rPr>
              <a:t>. (mensal) </a:t>
            </a:r>
          </a:p>
          <a:p>
            <a:endParaRPr lang="pt-BR" sz="2800" dirty="0" smtClean="0">
              <a:effectLst/>
            </a:endParaRPr>
          </a:p>
          <a:p>
            <a:r>
              <a:rPr lang="pt-BR" sz="2800" dirty="0" smtClean="0">
                <a:effectLst/>
              </a:rPr>
              <a:t>Listar </a:t>
            </a:r>
            <a:r>
              <a:rPr lang="pt-BR" sz="2800" dirty="0">
                <a:effectLst/>
              </a:rPr>
              <a:t>os funcionários com mais de um recebimento no mês por CPF e conta </a:t>
            </a:r>
            <a:r>
              <a:rPr lang="pt-BR" sz="2800" dirty="0" smtClean="0">
                <a:effectLst/>
              </a:rPr>
              <a:t>bancária (mensal)</a:t>
            </a:r>
          </a:p>
          <a:p>
            <a:endParaRPr lang="pt-BR" sz="2800" dirty="0" smtClean="0">
              <a:effectLst/>
            </a:endParaRPr>
          </a:p>
          <a:p>
            <a:r>
              <a:rPr lang="pt-BR" sz="2800" dirty="0">
                <a:effectLst/>
              </a:rPr>
              <a:t>Listar funcionários com mais de dois períodos aquisitivo de férias </a:t>
            </a:r>
            <a:r>
              <a:rPr lang="pt-BR" sz="2800" dirty="0" smtClean="0">
                <a:effectLst/>
              </a:rPr>
              <a:t>vencidas (mensal)</a:t>
            </a:r>
            <a:endParaRPr lang="pt-BR" sz="2400" dirty="0" smtClean="0"/>
          </a:p>
        </p:txBody>
      </p:sp>
    </p:spTree>
    <p:extLst>
      <p:ext uri="{BB962C8B-B14F-4D97-AF65-F5344CB8AC3E}">
        <p14:creationId xmlns:p14="http://schemas.microsoft.com/office/powerpoint/2010/main" val="13342864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Resultados (trilhas)</a:t>
            </a:r>
            <a:endParaRPr lang="pt-BR" dirty="0" smtClean="0"/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pt-BR" sz="2800" dirty="0" smtClean="0">
                <a:effectLst/>
              </a:rPr>
              <a:t>Listar </a:t>
            </a:r>
            <a:r>
              <a:rPr lang="pt-BR" sz="2800" dirty="0">
                <a:effectLst/>
              </a:rPr>
              <a:t>funcionários que constam no cadastro da folha de pagamento e não receberam </a:t>
            </a:r>
            <a:r>
              <a:rPr lang="pt-BR" sz="2800" dirty="0" smtClean="0">
                <a:effectLst/>
              </a:rPr>
              <a:t>salários (mensal)</a:t>
            </a:r>
            <a:r>
              <a:rPr lang="pt-BR" sz="2800" dirty="0">
                <a:effectLst/>
              </a:rPr>
              <a:t> </a:t>
            </a:r>
            <a:endParaRPr lang="pt-BR" sz="2800" dirty="0" smtClean="0">
              <a:effectLst/>
            </a:endParaRPr>
          </a:p>
          <a:p>
            <a:endParaRPr lang="pt-BR" sz="2800" dirty="0" smtClean="0">
              <a:effectLst/>
            </a:endParaRPr>
          </a:p>
          <a:p>
            <a:r>
              <a:rPr lang="pt-BR" sz="2800" dirty="0" smtClean="0">
                <a:effectLst/>
              </a:rPr>
              <a:t>Listar </a:t>
            </a:r>
            <a:r>
              <a:rPr lang="pt-BR" sz="2800" dirty="0">
                <a:effectLst/>
              </a:rPr>
              <a:t>funcionários que não constam no cadastro da folha de pagamento e receberam </a:t>
            </a:r>
            <a:r>
              <a:rPr lang="pt-BR" sz="2800" dirty="0" smtClean="0">
                <a:effectLst/>
              </a:rPr>
              <a:t>salários (mensal)</a:t>
            </a:r>
            <a:r>
              <a:rPr lang="pt-BR" sz="2800" dirty="0">
                <a:effectLst/>
              </a:rPr>
              <a:t> </a:t>
            </a:r>
            <a:endParaRPr lang="pt-BR" sz="2800" dirty="0" smtClean="0">
              <a:effectLst/>
            </a:endParaRPr>
          </a:p>
          <a:p>
            <a:endParaRPr lang="pt-BR" sz="2800" dirty="0" smtClean="0">
              <a:effectLst/>
            </a:endParaRPr>
          </a:p>
          <a:p>
            <a:r>
              <a:rPr lang="pt-BR" sz="2800" dirty="0" smtClean="0">
                <a:effectLst/>
              </a:rPr>
              <a:t>Listar </a:t>
            </a:r>
            <a:r>
              <a:rPr lang="pt-BR" sz="2800" dirty="0">
                <a:effectLst/>
              </a:rPr>
              <a:t>funcionários que receberam mais de 100 horas de sobre </a:t>
            </a:r>
            <a:r>
              <a:rPr lang="pt-BR" sz="2800" dirty="0" smtClean="0">
                <a:effectLst/>
              </a:rPr>
              <a:t>aviso (mensal)</a:t>
            </a:r>
          </a:p>
          <a:p>
            <a:endParaRPr lang="pt-BR" sz="2400" dirty="0" smtClean="0"/>
          </a:p>
        </p:txBody>
      </p:sp>
    </p:spTree>
    <p:extLst>
      <p:ext uri="{BB962C8B-B14F-4D97-AF65-F5344CB8AC3E}">
        <p14:creationId xmlns:p14="http://schemas.microsoft.com/office/powerpoint/2010/main" val="15082915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Conclusões</a:t>
            </a:r>
            <a:endParaRPr lang="pt-BR" dirty="0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>
                <a:effectLst/>
              </a:rPr>
              <a:t>No contexto inserido na instituição, a auditoria contínua foi introduzida como forma de modernizar o processo de trabalho da auditoria interna, principalmente para que os trabalhos fossem mais abrangentes e as análises mais aprofundadas. </a:t>
            </a: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Conclusões</a:t>
            </a:r>
            <a:endParaRPr lang="pt-BR" dirty="0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>
                <a:effectLst/>
              </a:rPr>
              <a:t>De forma, a minimizar os impactos nas diversas áreas da empresa, o HCPA adotou como estratégia a implantação gradual da auditoria contínua, iniciando pelo processo de folha de pagamento e, aos poucos, outros processos e controles passaram a ser verificados por auditoria contínua. </a:t>
            </a:r>
            <a:r>
              <a:rPr lang="pt-BR" dirty="0" smtClean="0">
                <a:effectLst/>
              </a:rPr>
              <a:t> </a:t>
            </a:r>
            <a:endParaRPr lang="pt-BR" dirty="0" smtClean="0"/>
          </a:p>
        </p:txBody>
      </p:sp>
    </p:spTree>
    <p:extLst>
      <p:ext uri="{BB962C8B-B14F-4D97-AF65-F5344CB8AC3E}">
        <p14:creationId xmlns:p14="http://schemas.microsoft.com/office/powerpoint/2010/main" val="28337407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Introdução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endParaRPr lang="pt-BR" dirty="0" smtClean="0"/>
          </a:p>
          <a:p>
            <a:pPr>
              <a:defRPr/>
            </a:pPr>
            <a:r>
              <a:rPr lang="pt-BR" sz="2800" dirty="0" smtClean="0">
                <a:effectLst/>
              </a:rPr>
              <a:t>Assim</a:t>
            </a:r>
            <a:r>
              <a:rPr lang="pt-BR" sz="2800" dirty="0">
                <a:effectLst/>
              </a:rPr>
              <a:t>, a </a:t>
            </a:r>
            <a:r>
              <a:rPr lang="pt-BR" sz="2800" dirty="0" smtClean="0">
                <a:effectLst/>
              </a:rPr>
              <a:t>auditoria interna </a:t>
            </a:r>
            <a:r>
              <a:rPr lang="pt-BR" sz="2800" dirty="0">
                <a:effectLst/>
              </a:rPr>
              <a:t>no exercício de suas funções - precisa responder à velocidade dos negócios e manter eficiência junto às áreas auditadas, de forma a melhor subsidiar o gestor na tomada de decisão. Para tanto, buscou como solução a inclusão de auditoria contínua em seu processo de trabalho. 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Conclusões</a:t>
            </a:r>
            <a:endParaRPr lang="pt-BR" dirty="0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>
                <a:effectLst/>
              </a:rPr>
              <a:t>De forma, a minimizar os impactos nas diversas áreas da empresa, o HCPA adotou como estratégia a implantação gradual da auditoria contínua, iniciando pelo processo de folha de pagamento e, aos poucos, outros processos e controles passaram a ser verificados por auditoria contínua. </a:t>
            </a:r>
            <a:r>
              <a:rPr lang="pt-BR" dirty="0" smtClean="0">
                <a:effectLst/>
              </a:rPr>
              <a:t> </a:t>
            </a:r>
            <a:endParaRPr lang="pt-BR" dirty="0" smtClean="0"/>
          </a:p>
        </p:txBody>
      </p:sp>
    </p:spTree>
    <p:extLst>
      <p:ext uri="{BB962C8B-B14F-4D97-AF65-F5344CB8AC3E}">
        <p14:creationId xmlns:p14="http://schemas.microsoft.com/office/powerpoint/2010/main" val="545083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Conclusões</a:t>
            </a:r>
            <a:endParaRPr lang="pt-BR" dirty="0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>
                <a:effectLst/>
              </a:rPr>
              <a:t>Outra característica da estratégia de implantação adotada foi a não contratação de consultores da empresa fornecedora para desenhar as trilhas (testes) de auditoria - estratégia comumente adotada pelas empresas segundo o </a:t>
            </a:r>
            <a:r>
              <a:rPr lang="pt-BR" dirty="0" smtClean="0">
                <a:effectLst/>
              </a:rPr>
              <a:t>fornecedor. </a:t>
            </a:r>
            <a:endParaRPr lang="pt-BR" dirty="0" smtClean="0"/>
          </a:p>
        </p:txBody>
      </p:sp>
    </p:spTree>
    <p:extLst>
      <p:ext uri="{BB962C8B-B14F-4D97-AF65-F5344CB8AC3E}">
        <p14:creationId xmlns:p14="http://schemas.microsoft.com/office/powerpoint/2010/main" val="15379629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Conclusões</a:t>
            </a:r>
            <a:endParaRPr lang="pt-BR" dirty="0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>
                <a:effectLst/>
              </a:rPr>
              <a:t>As vantagens apontadas pela empresa após a implantação são as mesmas esperadas desde o projeto piloto, razão pela qual se verificou satisfação junto ao </a:t>
            </a:r>
            <a:r>
              <a:rPr lang="pt-BR" i="1" dirty="0">
                <a:effectLst/>
              </a:rPr>
              <a:t>software</a:t>
            </a:r>
            <a:r>
              <a:rPr lang="pt-BR" dirty="0">
                <a:effectLst/>
              </a:rPr>
              <a:t> ACL, utilizado para realização de auditoria contínua. </a:t>
            </a:r>
            <a:endParaRPr lang="pt-BR" dirty="0" smtClean="0"/>
          </a:p>
        </p:txBody>
      </p:sp>
    </p:spTree>
    <p:extLst>
      <p:ext uri="{BB962C8B-B14F-4D97-AF65-F5344CB8AC3E}">
        <p14:creationId xmlns:p14="http://schemas.microsoft.com/office/powerpoint/2010/main" val="4150753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Conclusões</a:t>
            </a:r>
            <a:endParaRPr lang="pt-BR" dirty="0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>
                <a:effectLst/>
              </a:rPr>
              <a:t>Com relação às desvantagens não foi apontada nenhuma desvantagem pelo Coordenador de Auditoria, que teve apoio da alta administração desde o início dos trabalhos, mas foram apontadas, pelo Auditor de Sistemas, as necessidades de conhecimento das tabelas dos sistemas e de apoio inicial dos analistas de bancos de dados</a:t>
            </a:r>
            <a:r>
              <a:rPr lang="pt-BR" dirty="0" smtClean="0">
                <a:effectLst/>
              </a:rPr>
              <a:t>. </a:t>
            </a:r>
            <a:endParaRPr lang="pt-BR" dirty="0" smtClean="0"/>
          </a:p>
        </p:txBody>
      </p:sp>
    </p:spTree>
    <p:extLst>
      <p:ext uri="{BB962C8B-B14F-4D97-AF65-F5344CB8AC3E}">
        <p14:creationId xmlns:p14="http://schemas.microsoft.com/office/powerpoint/2010/main" val="1132051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Conclusões</a:t>
            </a:r>
            <a:endParaRPr lang="pt-BR" dirty="0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>
                <a:effectLst/>
              </a:rPr>
              <a:t>Com relação às desvantagens não foi apontada nenhuma desvantagem pelo Coordenador de Auditoria, que teve apoio da alta administração desde o início dos trabalhos, mas foram apontadas, pelo Auditor de Sistemas, as necessidades de conhecimento das tabelas dos sistemas e de apoio inicial dos analistas de bancos de dados</a:t>
            </a:r>
            <a:r>
              <a:rPr lang="pt-BR" dirty="0" smtClean="0">
                <a:effectLst/>
              </a:rPr>
              <a:t>. </a:t>
            </a:r>
            <a:endParaRPr lang="pt-BR" dirty="0" smtClean="0"/>
          </a:p>
        </p:txBody>
      </p:sp>
    </p:spTree>
    <p:extLst>
      <p:ext uri="{BB962C8B-B14F-4D97-AF65-F5344CB8AC3E}">
        <p14:creationId xmlns:p14="http://schemas.microsoft.com/office/powerpoint/2010/main" val="31353153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Conclusões</a:t>
            </a:r>
            <a:endParaRPr lang="pt-BR" dirty="0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>
                <a:effectLst/>
              </a:rPr>
              <a:t>Com relação aos desafios que a auditoria contínua apresenta, verificamos que mesmo que a empresa e o fornecedor considerem o período de seis a doze meses como o de implantação, o trabalho continua sendo implantado em diferentes áreas, o que necessita de aprendizagem constante e empenho da </a:t>
            </a:r>
            <a:r>
              <a:rPr lang="pt-BR" dirty="0" smtClean="0">
                <a:effectLst/>
              </a:rPr>
              <a:t>equipe. </a:t>
            </a:r>
            <a:endParaRPr lang="pt-BR" dirty="0" smtClean="0"/>
          </a:p>
        </p:txBody>
      </p:sp>
    </p:spTree>
    <p:extLst>
      <p:ext uri="{BB962C8B-B14F-4D97-AF65-F5344CB8AC3E}">
        <p14:creationId xmlns:p14="http://schemas.microsoft.com/office/powerpoint/2010/main" val="22490387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/>
              <a:t>Sugestão de Trabalho Futuro</a:t>
            </a:r>
            <a:endParaRPr lang="pt-BR" dirty="0" smtClean="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pt-BR" dirty="0" smtClean="0">
                <a:effectLst/>
              </a:rPr>
              <a:t>A </a:t>
            </a:r>
            <a:r>
              <a:rPr lang="pt-PT" dirty="0" smtClean="0">
                <a:effectLst/>
              </a:rPr>
              <a:t>elaboração </a:t>
            </a:r>
            <a:r>
              <a:rPr lang="pt-PT" dirty="0">
                <a:effectLst/>
              </a:rPr>
              <a:t>de mais pesquisas sobre os aspectos relacionados ao processo de implantação de auditoria contínua em empresas de diferentes segmentos, como forma de agregar conhecimento ao arcabouço científico do tema e também para trazer novas perspectivas.</a:t>
            </a:r>
            <a:endParaRPr lang="pt-BR" dirty="0">
              <a:effectLst/>
            </a:endParaRPr>
          </a:p>
          <a:p>
            <a:pPr eaLnBrk="1" hangingPunct="1">
              <a:defRPr/>
            </a:pPr>
            <a:endParaRPr lang="pt-BR" dirty="0" smtClean="0"/>
          </a:p>
        </p:txBody>
      </p:sp>
    </p:spTree>
    <p:extLst>
      <p:ext uri="{BB962C8B-B14F-4D97-AF65-F5344CB8AC3E}">
        <p14:creationId xmlns:p14="http://schemas.microsoft.com/office/powerpoint/2010/main" val="1508081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42988" y="765175"/>
            <a:ext cx="7826375" cy="1800225"/>
          </a:xfrm>
        </p:spPr>
        <p:txBody>
          <a:bodyPr/>
          <a:lstStyle/>
          <a:p>
            <a:pPr algn="ctr" eaLnBrk="1" hangingPunct="1">
              <a:defRPr/>
            </a:pPr>
            <a:r>
              <a:rPr lang="pt-BR" sz="2800" dirty="0" smtClean="0"/>
              <a:t>AUDITORIA CONTÍNUA: O CASO DE UM HOSPITAL UNIVERSITÁRIO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00113" y="3860800"/>
            <a:ext cx="7826375" cy="2351088"/>
          </a:xfrm>
        </p:spPr>
        <p:txBody>
          <a:bodyPr/>
          <a:lstStyle/>
          <a:p>
            <a:pPr algn="ctr" eaLnBrk="1" hangingPunct="1">
              <a:lnSpc>
                <a:spcPct val="80000"/>
              </a:lnSpc>
              <a:defRPr/>
            </a:pPr>
            <a:r>
              <a:rPr lang="pt-BR" sz="2900" dirty="0" smtClean="0"/>
              <a:t>Fabiana dos </a:t>
            </a:r>
            <a:r>
              <a:rPr lang="pt-BR" sz="2900" dirty="0" smtClean="0"/>
              <a:t>Santos</a:t>
            </a:r>
          </a:p>
          <a:p>
            <a:pPr algn="ctr" eaLnBrk="1" hangingPunct="1">
              <a:lnSpc>
                <a:spcPct val="80000"/>
              </a:lnSpc>
              <a:defRPr/>
            </a:pPr>
            <a:r>
              <a:rPr lang="pt-BR" sz="1600" dirty="0"/>
              <a:t>f</a:t>
            </a:r>
            <a:r>
              <a:rPr lang="pt-BR" sz="1600" dirty="0" smtClean="0"/>
              <a:t>a_santos@live.com </a:t>
            </a:r>
            <a:endParaRPr lang="pt-BR" sz="1600" dirty="0" smtClean="0"/>
          </a:p>
          <a:p>
            <a:pPr algn="ctr" eaLnBrk="1" hangingPunct="1">
              <a:lnSpc>
                <a:spcPct val="80000"/>
              </a:lnSpc>
              <a:defRPr/>
            </a:pPr>
            <a:endParaRPr lang="pt-BR" sz="1800" dirty="0" smtClean="0">
              <a:effectLst/>
            </a:endParaRPr>
          </a:p>
          <a:p>
            <a:pPr algn="ctr" eaLnBrk="1" hangingPunct="1">
              <a:lnSpc>
                <a:spcPct val="80000"/>
              </a:lnSpc>
              <a:defRPr/>
            </a:pPr>
            <a:endParaRPr lang="pt-BR" sz="2900" dirty="0" smtClean="0"/>
          </a:p>
          <a:p>
            <a:pPr algn="ctr" eaLnBrk="1" hangingPunct="1">
              <a:lnSpc>
                <a:spcPct val="80000"/>
              </a:lnSpc>
              <a:defRPr/>
            </a:pPr>
            <a:r>
              <a:rPr lang="pt-BR" sz="2900" dirty="0" smtClean="0"/>
              <a:t>Universidade Federal do Rio Grande do Sul</a:t>
            </a:r>
          </a:p>
          <a:p>
            <a:pPr algn="ctr" eaLnBrk="1" hangingPunct="1">
              <a:lnSpc>
                <a:spcPct val="80000"/>
              </a:lnSpc>
              <a:defRPr/>
            </a:pPr>
            <a:r>
              <a:rPr lang="pt-BR" sz="2800" dirty="0" smtClean="0"/>
              <a:t>Dissertação Mestrado</a:t>
            </a:r>
          </a:p>
          <a:p>
            <a:pPr algn="ctr" eaLnBrk="1" hangingPunct="1">
              <a:lnSpc>
                <a:spcPct val="80000"/>
              </a:lnSpc>
              <a:defRPr/>
            </a:pPr>
            <a:r>
              <a:rPr lang="pt-BR" sz="2800" dirty="0" smtClean="0"/>
              <a:t>Faculdade Ciências Econômicas</a:t>
            </a:r>
          </a:p>
          <a:p>
            <a:pPr eaLnBrk="1" hangingPunct="1">
              <a:lnSpc>
                <a:spcPct val="80000"/>
              </a:lnSpc>
              <a:defRPr/>
            </a:pPr>
            <a:endParaRPr lang="pt-BR" sz="2900" dirty="0" smtClean="0"/>
          </a:p>
        </p:txBody>
      </p:sp>
    </p:spTree>
    <p:extLst>
      <p:ext uri="{BB962C8B-B14F-4D97-AF65-F5344CB8AC3E}">
        <p14:creationId xmlns:p14="http://schemas.microsoft.com/office/powerpoint/2010/main" val="11716658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Introdução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defRPr/>
            </a:pPr>
            <a:r>
              <a:rPr lang="pt-BR" sz="2800" dirty="0" smtClean="0">
                <a:effectLst/>
              </a:rPr>
              <a:t>A </a:t>
            </a:r>
            <a:r>
              <a:rPr lang="pt-BR" sz="2800" dirty="0">
                <a:effectLst/>
              </a:rPr>
              <a:t>Auditoria Contínua (AC) pode ser entendida como uma forma de auditoria capaz de tirar vantagem da base tecnológica das empresas, promovendo mudanças nas práticas de auditoria, a fim de produzir resultados simultâneos, ou em curto período de tempo com custos reduzidos. (BASILE, 2010; KPMG, 2010; REZAEE; ELAM; SHARBATOGHLIE, 2001; VASARHELYI; HALPER, 1991). </a:t>
            </a: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Introdução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defRPr/>
            </a:pPr>
            <a:endParaRPr lang="pt-BR" sz="2800" dirty="0">
              <a:effectLst/>
            </a:endParaRPr>
          </a:p>
          <a:p>
            <a:pPr>
              <a:defRPr/>
            </a:pPr>
            <a:r>
              <a:rPr lang="pt-BR" sz="2800" dirty="0" smtClean="0">
                <a:effectLst/>
              </a:rPr>
              <a:t>Neste </a:t>
            </a:r>
            <a:r>
              <a:rPr lang="pt-BR" sz="2800" dirty="0">
                <a:effectLst/>
              </a:rPr>
              <a:t>contexto, esta pesquisa busca elementos para avaliação do processo de implantação de auditoria contínua no Hospital de Clínicas de Porto Alegre. </a:t>
            </a:r>
          </a:p>
          <a:p>
            <a:pPr>
              <a:defRPr/>
            </a:pPr>
            <a:endParaRPr lang="pt-BR" sz="2800" dirty="0">
              <a:effectLst/>
            </a:endParaRP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 smtClean="0"/>
              <a:t>Objetivo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defRPr/>
            </a:pPr>
            <a:endParaRPr lang="pt-BR" sz="2800" dirty="0">
              <a:effectLst/>
            </a:endParaRPr>
          </a:p>
          <a:p>
            <a:pPr>
              <a:defRPr/>
            </a:pPr>
            <a:r>
              <a:rPr lang="pt-BR" sz="2800" dirty="0" smtClean="0">
                <a:effectLst/>
              </a:rPr>
              <a:t>Avaliar</a:t>
            </a:r>
            <a:r>
              <a:rPr lang="pt-BR" sz="2800" dirty="0">
                <a:effectLst/>
              </a:rPr>
              <a:t>, analisar e descrever o processo de implantação de auditoria contínua com base no estudo de caso único em um hospital universitário.</a:t>
            </a:r>
          </a:p>
          <a:p>
            <a:pPr>
              <a:defRPr/>
            </a:pPr>
            <a:endParaRPr lang="pt-BR" sz="2800" dirty="0">
              <a:effectLst/>
            </a:endParaRPr>
          </a:p>
          <a:p>
            <a:pPr>
              <a:defRPr/>
            </a:pPr>
            <a:endParaRPr lang="pt-BR" sz="2800" dirty="0">
              <a:effectLst/>
            </a:endParaRP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>
              <a:defRPr/>
            </a:pPr>
            <a:r>
              <a:rPr lang="pt-BR" dirty="0"/>
              <a:t>M</a:t>
            </a:r>
            <a:r>
              <a:rPr lang="pt-BR" dirty="0" smtClean="0"/>
              <a:t>aterial e Métodos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defRPr/>
            </a:pPr>
            <a:endParaRPr lang="pt-BR" sz="2800" dirty="0">
              <a:effectLst/>
            </a:endParaRPr>
          </a:p>
          <a:p>
            <a:pPr>
              <a:defRPr/>
            </a:pPr>
            <a:r>
              <a:rPr lang="pt-BR" sz="2800" dirty="0" smtClean="0">
                <a:effectLst/>
              </a:rPr>
              <a:t>O trabalho </a:t>
            </a:r>
            <a:r>
              <a:rPr lang="pt-BR" sz="2800" dirty="0">
                <a:effectLst/>
              </a:rPr>
              <a:t>foi </a:t>
            </a:r>
            <a:r>
              <a:rPr lang="pt-BR" sz="2800" dirty="0" smtClean="0">
                <a:effectLst/>
              </a:rPr>
              <a:t>realizado </a:t>
            </a:r>
            <a:r>
              <a:rPr lang="pt-BR" sz="2800" dirty="0">
                <a:effectLst/>
              </a:rPr>
              <a:t>no hospital universitário Hospital de Clínicas de Porto Alegre, o qual passou por um processo de implantação de auditoria contínua, em 2009, estando até os dias de hoje em plena utilização. </a:t>
            </a:r>
          </a:p>
          <a:p>
            <a:pPr>
              <a:defRPr/>
            </a:pPr>
            <a:endParaRPr lang="pt-BR" sz="2800" dirty="0">
              <a:effectLst/>
            </a:endParaRPr>
          </a:p>
          <a:p>
            <a:pPr>
              <a:defRPr/>
            </a:pPr>
            <a:endParaRPr lang="pt-BR" sz="2800" dirty="0">
              <a:effectLst/>
            </a:endParaRPr>
          </a:p>
          <a:p>
            <a:pPr eaLnBrk="1" hangingPunct="1">
              <a:buFont typeface="Wingdings" panose="05000000000000000000" pitchFamily="2" charset="2"/>
              <a:buNone/>
              <a:defRPr/>
            </a:pPr>
            <a:endParaRPr lang="pt-BR" dirty="0" smtClean="0"/>
          </a:p>
          <a:p>
            <a:pPr eaLnBrk="1" hangingPunct="1">
              <a:defRPr/>
            </a:pPr>
            <a:endParaRPr lang="pt-B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remido">
  <a:themeElements>
    <a:clrScheme name="Tremido 2">
      <a:dk1>
        <a:srgbClr val="000099"/>
      </a:dk1>
      <a:lt1>
        <a:srgbClr val="FFFFFF"/>
      </a:lt1>
      <a:dk2>
        <a:srgbClr val="000066"/>
      </a:dk2>
      <a:lt2>
        <a:srgbClr val="EAEAEA"/>
      </a:lt2>
      <a:accent1>
        <a:srgbClr val="66CCFF"/>
      </a:accent1>
      <a:accent2>
        <a:srgbClr val="0066FF"/>
      </a:accent2>
      <a:accent3>
        <a:srgbClr val="AAAAB8"/>
      </a:accent3>
      <a:accent4>
        <a:srgbClr val="DADADA"/>
      </a:accent4>
      <a:accent5>
        <a:srgbClr val="B8E2FF"/>
      </a:accent5>
      <a:accent6>
        <a:srgbClr val="005CE7"/>
      </a:accent6>
      <a:hlink>
        <a:srgbClr val="FFFFCC"/>
      </a:hlink>
      <a:folHlink>
        <a:srgbClr val="99CC00"/>
      </a:folHlink>
    </a:clrScheme>
    <a:fontScheme name="Tremido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Tremido 1">
        <a:dk1>
          <a:srgbClr val="BD3737"/>
        </a:dk1>
        <a:lt1>
          <a:srgbClr val="FFFFFF"/>
        </a:lt1>
        <a:dk2>
          <a:srgbClr val="721E1E"/>
        </a:dk2>
        <a:lt2>
          <a:srgbClr val="FFCC00"/>
        </a:lt2>
        <a:accent1>
          <a:srgbClr val="FF6600"/>
        </a:accent1>
        <a:accent2>
          <a:srgbClr val="CC3300"/>
        </a:accent2>
        <a:accent3>
          <a:srgbClr val="BCABAB"/>
        </a:accent3>
        <a:accent4>
          <a:srgbClr val="DADADA"/>
        </a:accent4>
        <a:accent5>
          <a:srgbClr val="FFB8AA"/>
        </a:accent5>
        <a:accent6>
          <a:srgbClr val="B92D00"/>
        </a:accent6>
        <a:hlink>
          <a:srgbClr val="F7CC2F"/>
        </a:hlink>
        <a:folHlink>
          <a:srgbClr val="C7C6B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emido 2">
        <a:dk1>
          <a:srgbClr val="000099"/>
        </a:dk1>
        <a:lt1>
          <a:srgbClr val="FFFFFF"/>
        </a:lt1>
        <a:dk2>
          <a:srgbClr val="000066"/>
        </a:dk2>
        <a:lt2>
          <a:srgbClr val="EAEAEA"/>
        </a:lt2>
        <a:accent1>
          <a:srgbClr val="66CCFF"/>
        </a:accent1>
        <a:accent2>
          <a:srgbClr val="0066FF"/>
        </a:accent2>
        <a:accent3>
          <a:srgbClr val="AAAAB8"/>
        </a:accent3>
        <a:accent4>
          <a:srgbClr val="DADADA"/>
        </a:accent4>
        <a:accent5>
          <a:srgbClr val="B8E2FF"/>
        </a:accent5>
        <a:accent6>
          <a:srgbClr val="005CE7"/>
        </a:accent6>
        <a:hlink>
          <a:srgbClr val="FFFFCC"/>
        </a:hlink>
        <a:folHlink>
          <a:srgbClr val="99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emido 3">
        <a:dk1>
          <a:srgbClr val="6600CC"/>
        </a:dk1>
        <a:lt1>
          <a:srgbClr val="FFFFFF"/>
        </a:lt1>
        <a:dk2>
          <a:srgbClr val="4B0096"/>
        </a:dk2>
        <a:lt2>
          <a:srgbClr val="CDD7DF"/>
        </a:lt2>
        <a:accent1>
          <a:srgbClr val="9999FF"/>
        </a:accent1>
        <a:accent2>
          <a:srgbClr val="7850BA"/>
        </a:accent2>
        <a:accent3>
          <a:srgbClr val="B1AAC9"/>
        </a:accent3>
        <a:accent4>
          <a:srgbClr val="DADADA"/>
        </a:accent4>
        <a:accent5>
          <a:srgbClr val="CACAFF"/>
        </a:accent5>
        <a:accent6>
          <a:srgbClr val="6C48A8"/>
        </a:accent6>
        <a:hlink>
          <a:srgbClr val="00CCFF"/>
        </a:hlink>
        <a:folHlink>
          <a:srgbClr val="0796B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emido 4">
        <a:dk1>
          <a:srgbClr val="55863C"/>
        </a:dk1>
        <a:lt1>
          <a:srgbClr val="FFFFFF"/>
        </a:lt1>
        <a:dk2>
          <a:srgbClr val="375F2F"/>
        </a:dk2>
        <a:lt2>
          <a:srgbClr val="D1EFB3"/>
        </a:lt2>
        <a:accent1>
          <a:srgbClr val="00CC66"/>
        </a:accent1>
        <a:accent2>
          <a:srgbClr val="8EAC66"/>
        </a:accent2>
        <a:accent3>
          <a:srgbClr val="AEB6AD"/>
        </a:accent3>
        <a:accent4>
          <a:srgbClr val="DADADA"/>
        </a:accent4>
        <a:accent5>
          <a:srgbClr val="AAE2B8"/>
        </a:accent5>
        <a:accent6>
          <a:srgbClr val="809B5C"/>
        </a:accent6>
        <a:hlink>
          <a:srgbClr val="B4EF7F"/>
        </a:hlink>
        <a:folHlink>
          <a:srgbClr val="F8F6A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emido 5">
        <a:dk1>
          <a:srgbClr val="588073"/>
        </a:dk1>
        <a:lt1>
          <a:srgbClr val="FFFFFF"/>
        </a:lt1>
        <a:dk2>
          <a:srgbClr val="486768"/>
        </a:dk2>
        <a:lt2>
          <a:srgbClr val="DDDDDD"/>
        </a:lt2>
        <a:accent1>
          <a:srgbClr val="33CCCC"/>
        </a:accent1>
        <a:accent2>
          <a:srgbClr val="008871"/>
        </a:accent2>
        <a:accent3>
          <a:srgbClr val="B1B8B9"/>
        </a:accent3>
        <a:accent4>
          <a:srgbClr val="DADADA"/>
        </a:accent4>
        <a:accent5>
          <a:srgbClr val="ADE2E2"/>
        </a:accent5>
        <a:accent6>
          <a:srgbClr val="007B66"/>
        </a:accent6>
        <a:hlink>
          <a:srgbClr val="00CC99"/>
        </a:hlink>
        <a:folHlink>
          <a:srgbClr val="A8A8A8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emido 6">
        <a:dk1>
          <a:srgbClr val="6B6C75"/>
        </a:dk1>
        <a:lt1>
          <a:srgbClr val="FFFFFF"/>
        </a:lt1>
        <a:dk2>
          <a:srgbClr val="575863"/>
        </a:dk2>
        <a:lt2>
          <a:srgbClr val="FFFFCC"/>
        </a:lt2>
        <a:accent1>
          <a:srgbClr val="677481"/>
        </a:accent1>
        <a:accent2>
          <a:srgbClr val="697E5E"/>
        </a:accent2>
        <a:accent3>
          <a:srgbClr val="B4B4B7"/>
        </a:accent3>
        <a:accent4>
          <a:srgbClr val="DADADA"/>
        </a:accent4>
        <a:accent5>
          <a:srgbClr val="B8BCC1"/>
        </a:accent5>
        <a:accent6>
          <a:srgbClr val="5E7254"/>
        </a:accent6>
        <a:hlink>
          <a:srgbClr val="E9E77F"/>
        </a:hlink>
        <a:folHlink>
          <a:srgbClr val="D3A44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remido 7">
        <a:dk1>
          <a:srgbClr val="000000"/>
        </a:dk1>
        <a:lt1>
          <a:srgbClr val="C4D6BE"/>
        </a:lt1>
        <a:dk2>
          <a:srgbClr val="339966"/>
        </a:dk2>
        <a:lt2>
          <a:srgbClr val="EFFBF0"/>
        </a:lt2>
        <a:accent1>
          <a:srgbClr val="DDDDDD"/>
        </a:accent1>
        <a:accent2>
          <a:srgbClr val="CCFF99"/>
        </a:accent2>
        <a:accent3>
          <a:srgbClr val="DEE8DB"/>
        </a:accent3>
        <a:accent4>
          <a:srgbClr val="000000"/>
        </a:accent4>
        <a:accent5>
          <a:srgbClr val="EBEBEB"/>
        </a:accent5>
        <a:accent6>
          <a:srgbClr val="B9E78A"/>
        </a:accent6>
        <a:hlink>
          <a:srgbClr val="009900"/>
        </a:hlink>
        <a:folHlink>
          <a:srgbClr val="33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emido 8">
        <a:dk1>
          <a:srgbClr val="000000"/>
        </a:dk1>
        <a:lt1>
          <a:srgbClr val="D6DAE4"/>
        </a:lt1>
        <a:dk2>
          <a:srgbClr val="000099"/>
        </a:dk2>
        <a:lt2>
          <a:srgbClr val="FFFFFF"/>
        </a:lt2>
        <a:accent1>
          <a:srgbClr val="BFDEE3"/>
        </a:accent1>
        <a:accent2>
          <a:srgbClr val="C0C0C0"/>
        </a:accent2>
        <a:accent3>
          <a:srgbClr val="E8EAEF"/>
        </a:accent3>
        <a:accent4>
          <a:srgbClr val="000000"/>
        </a:accent4>
        <a:accent5>
          <a:srgbClr val="DCECEF"/>
        </a:accent5>
        <a:accent6>
          <a:srgbClr val="AEAEAE"/>
        </a:accent6>
        <a:hlink>
          <a:srgbClr val="3333CC"/>
        </a:hlink>
        <a:folHlink>
          <a:srgbClr val="5E93C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remido 9">
        <a:dk1>
          <a:srgbClr val="4A2500"/>
        </a:dk1>
        <a:lt1>
          <a:srgbClr val="C2C0BA"/>
        </a:lt1>
        <a:dk2>
          <a:srgbClr val="788569"/>
        </a:dk2>
        <a:lt2>
          <a:srgbClr val="F4F4EC"/>
        </a:lt2>
        <a:accent1>
          <a:srgbClr val="E1DFC1"/>
        </a:accent1>
        <a:accent2>
          <a:srgbClr val="A5A7AF"/>
        </a:accent2>
        <a:accent3>
          <a:srgbClr val="DDDCD9"/>
        </a:accent3>
        <a:accent4>
          <a:srgbClr val="3E1E00"/>
        </a:accent4>
        <a:accent5>
          <a:srgbClr val="EEECDD"/>
        </a:accent5>
        <a:accent6>
          <a:srgbClr val="95979E"/>
        </a:accent6>
        <a:hlink>
          <a:srgbClr val="9C9800"/>
        </a:hlink>
        <a:folHlink>
          <a:srgbClr val="666633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o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Tremido</Template>
  <TotalTime>692</TotalTime>
  <Words>2794</Words>
  <Application>Microsoft Office PowerPoint</Application>
  <PresentationFormat>Apresentação na tela (4:3)</PresentationFormat>
  <Paragraphs>170</Paragraphs>
  <Slides>57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57</vt:i4>
      </vt:variant>
    </vt:vector>
  </HeadingPairs>
  <TitlesOfParts>
    <vt:vector size="62" baseType="lpstr">
      <vt:lpstr>Tahoma</vt:lpstr>
      <vt:lpstr>Arial</vt:lpstr>
      <vt:lpstr>Wingdings</vt:lpstr>
      <vt:lpstr>Calibri</vt:lpstr>
      <vt:lpstr>Tremido</vt:lpstr>
      <vt:lpstr>AUDITORIA CONTÍNUA: O CASO DE UM HOSPITAL UNIVERSITÁRIO</vt:lpstr>
      <vt:lpstr>Introdução</vt:lpstr>
      <vt:lpstr>Introdução</vt:lpstr>
      <vt:lpstr>Introdução</vt:lpstr>
      <vt:lpstr>Introdução</vt:lpstr>
      <vt:lpstr>Introdução</vt:lpstr>
      <vt:lpstr>Introdução</vt:lpstr>
      <vt:lpstr>Objetivo</vt:lpstr>
      <vt:lpstr>Material e Métodos</vt:lpstr>
      <vt:lpstr>Material e Métodos</vt:lpstr>
      <vt:lpstr>Material e Métodos</vt:lpstr>
      <vt:lpstr>Auditoria Contínua </vt:lpstr>
      <vt:lpstr>Auditoria Contínua </vt:lpstr>
      <vt:lpstr>Auditoria Contínua </vt:lpstr>
      <vt:lpstr>Funcionalidades do sistema ACL</vt:lpstr>
      <vt:lpstr>Funcionalidades do sistema ACL</vt:lpstr>
      <vt:lpstr>Funcionalidades do sistema ACL</vt:lpstr>
      <vt:lpstr>Características desejáveis na implantação AC</vt:lpstr>
      <vt:lpstr>Características desejáveis na implantação AC</vt:lpstr>
      <vt:lpstr>Características desejáveis na implantação AC</vt:lpstr>
      <vt:lpstr>Características desejáveis na implantação AC</vt:lpstr>
      <vt:lpstr>Características desejáveis na implantação AC</vt:lpstr>
      <vt:lpstr>Características desejáveis na implantação AC</vt:lpstr>
      <vt:lpstr>Etapas de implantação de Auditoria Contínua</vt:lpstr>
      <vt:lpstr>Etapas de implantação de Auditoria Contínua</vt:lpstr>
      <vt:lpstr>Etapas de implantação de Auditoria Contínua</vt:lpstr>
      <vt:lpstr>Etapas de implantação de Auditoria Contínua</vt:lpstr>
      <vt:lpstr>Vantagens da implantação de AC</vt:lpstr>
      <vt:lpstr>Vantagens da implantação de AC</vt:lpstr>
      <vt:lpstr>Vantagens da implantação de AC</vt:lpstr>
      <vt:lpstr>Vantagens da implantação de AC</vt:lpstr>
      <vt:lpstr>Vantagens da implantação de AC</vt:lpstr>
      <vt:lpstr>Vantagens da implantação de AC</vt:lpstr>
      <vt:lpstr>Vantagens da implantação de AC</vt:lpstr>
      <vt:lpstr>Vantagens da implantação de AC</vt:lpstr>
      <vt:lpstr>Vantagens da implantação de AC</vt:lpstr>
      <vt:lpstr>Vantagens da implantação de AC</vt:lpstr>
      <vt:lpstr>Barreiras para implantação de AC</vt:lpstr>
      <vt:lpstr>Barreiras para implantação de AC</vt:lpstr>
      <vt:lpstr>Barreiras para implantação de AC</vt:lpstr>
      <vt:lpstr>Barreiras para implantação de AC</vt:lpstr>
      <vt:lpstr>Barreiras para implantação de AC</vt:lpstr>
      <vt:lpstr>Barreiras para implantação de AC</vt:lpstr>
      <vt:lpstr>Barreiras para implantação de AC</vt:lpstr>
      <vt:lpstr>Resultados</vt:lpstr>
      <vt:lpstr>Resultados (trilhas)</vt:lpstr>
      <vt:lpstr>Resultados (trilhas)</vt:lpstr>
      <vt:lpstr>Conclusões</vt:lpstr>
      <vt:lpstr>Conclusões</vt:lpstr>
      <vt:lpstr>Conclusões</vt:lpstr>
      <vt:lpstr>Conclusões</vt:lpstr>
      <vt:lpstr>Conclusões</vt:lpstr>
      <vt:lpstr>Conclusões</vt:lpstr>
      <vt:lpstr>Conclusões</vt:lpstr>
      <vt:lpstr>Conclusões</vt:lpstr>
      <vt:lpstr>Sugestão de Trabalho Futuro</vt:lpstr>
      <vt:lpstr>AUDITORIA CONTÍNUA: O CASO DE UM HOSPITAL UNIVERSITÁRIO</vt:lpstr>
    </vt:vector>
  </TitlesOfParts>
  <Company>HCPA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Utilização de Fóruns de Discussão como Ferramenta de Apoio ao Ensino de Contabilidade</dc:title>
  <dc:creator>fsmonteiro</dc:creator>
  <cp:lastModifiedBy>Fabiana dos Santos</cp:lastModifiedBy>
  <cp:revision>32</cp:revision>
  <dcterms:created xsi:type="dcterms:W3CDTF">2011-10-04T11:01:58Z</dcterms:created>
  <dcterms:modified xsi:type="dcterms:W3CDTF">2015-10-16T13:28:37Z</dcterms:modified>
</cp:coreProperties>
</file>