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273" r:id="rId3"/>
    <p:sldId id="275" r:id="rId4"/>
    <p:sldId id="276" r:id="rId5"/>
    <p:sldId id="278" r:id="rId6"/>
    <p:sldId id="280" r:id="rId7"/>
    <p:sldId id="281" r:id="rId8"/>
    <p:sldId id="296" r:id="rId9"/>
    <p:sldId id="285" r:id="rId10"/>
    <p:sldId id="286" r:id="rId11"/>
    <p:sldId id="291" r:id="rId12"/>
    <p:sldId id="287" r:id="rId13"/>
    <p:sldId id="288" r:id="rId14"/>
    <p:sldId id="295" r:id="rId15"/>
    <p:sldId id="289" r:id="rId16"/>
    <p:sldId id="290" r:id="rId17"/>
    <p:sldId id="260" r:id="rId18"/>
    <p:sldId id="292" r:id="rId19"/>
    <p:sldId id="293" r:id="rId20"/>
    <p:sldId id="261" r:id="rId21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31" d="100"/>
          <a:sy n="31" d="100"/>
        </p:scale>
        <p:origin x="-91" y="-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B05D89-F72B-4535-87B3-BE3FE5474F3C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2F6D3865-3F4D-4F10-B0B2-C25A55AE42CE}">
      <dgm:prSet phldrT="[Texto]"/>
      <dgm:spPr/>
      <dgm:t>
        <a:bodyPr/>
        <a:lstStyle/>
        <a:p>
          <a:r>
            <a:rPr lang="pt-BR" dirty="0" smtClean="0"/>
            <a:t>PARTICIPAÇÃO EM SEMINÁRIOS E </a:t>
          </a:r>
          <a:r>
            <a:rPr lang="pt-BR" dirty="0" err="1" smtClean="0"/>
            <a:t>GTs</a:t>
          </a:r>
          <a:endParaRPr lang="pt-BR" dirty="0"/>
        </a:p>
      </dgm:t>
    </dgm:pt>
    <dgm:pt modelId="{9768CBEF-5815-491C-9713-A6328A6DB605}" type="parTrans" cxnId="{7EA77E74-5862-4D0E-8364-AB8E259D2F76}">
      <dgm:prSet/>
      <dgm:spPr/>
      <dgm:t>
        <a:bodyPr/>
        <a:lstStyle/>
        <a:p>
          <a:endParaRPr lang="pt-BR"/>
        </a:p>
      </dgm:t>
    </dgm:pt>
    <dgm:pt modelId="{79C8DA8A-5510-451C-B517-E93D7A3C6D45}" type="sibTrans" cxnId="{7EA77E74-5862-4D0E-8364-AB8E259D2F76}">
      <dgm:prSet/>
      <dgm:spPr/>
      <dgm:t>
        <a:bodyPr/>
        <a:lstStyle/>
        <a:p>
          <a:endParaRPr lang="pt-BR"/>
        </a:p>
      </dgm:t>
    </dgm:pt>
    <dgm:pt modelId="{23410472-0F75-4D68-BF77-18286E081AC3}">
      <dgm:prSet phldrT="[Texto]"/>
      <dgm:spPr/>
      <dgm:t>
        <a:bodyPr/>
        <a:lstStyle/>
        <a:p>
          <a:r>
            <a:rPr lang="pt-BR" dirty="0" smtClean="0"/>
            <a:t>PROCEDIMENTOS PARA A CONVERGÊNCIA</a:t>
          </a:r>
          <a:endParaRPr lang="pt-BR" dirty="0"/>
        </a:p>
      </dgm:t>
    </dgm:pt>
    <dgm:pt modelId="{18DE9BEE-9597-4110-9357-F065AAB071DB}" type="parTrans" cxnId="{A4758AED-0C36-4E75-A2E1-68D22EFAD7AE}">
      <dgm:prSet/>
      <dgm:spPr/>
      <dgm:t>
        <a:bodyPr/>
        <a:lstStyle/>
        <a:p>
          <a:endParaRPr lang="pt-BR"/>
        </a:p>
      </dgm:t>
    </dgm:pt>
    <dgm:pt modelId="{6FDC40DA-2518-4D46-A720-C2B02578E1D6}" type="sibTrans" cxnId="{A4758AED-0C36-4E75-A2E1-68D22EFAD7AE}">
      <dgm:prSet/>
      <dgm:spPr/>
      <dgm:t>
        <a:bodyPr/>
        <a:lstStyle/>
        <a:p>
          <a:endParaRPr lang="pt-BR"/>
        </a:p>
      </dgm:t>
    </dgm:pt>
    <dgm:pt modelId="{DC2B18BA-4D9C-407D-9441-AD799F4FE7B0}">
      <dgm:prSet phldrT="[Texto]"/>
      <dgm:spPr/>
      <dgm:t>
        <a:bodyPr/>
        <a:lstStyle/>
        <a:p>
          <a:r>
            <a:rPr lang="pt-BR" dirty="0" smtClean="0"/>
            <a:t>FORMAÇÃO DA EQUIPE</a:t>
          </a:r>
          <a:endParaRPr lang="pt-BR" dirty="0"/>
        </a:p>
      </dgm:t>
    </dgm:pt>
    <dgm:pt modelId="{CAEA2F06-AB9A-48D7-AE4F-C62476AF204B}" type="parTrans" cxnId="{CEF20AB2-EAA6-4837-8722-8B7FF885813A}">
      <dgm:prSet/>
      <dgm:spPr/>
      <dgm:t>
        <a:bodyPr/>
        <a:lstStyle/>
        <a:p>
          <a:endParaRPr lang="pt-BR"/>
        </a:p>
      </dgm:t>
    </dgm:pt>
    <dgm:pt modelId="{79BAE609-5BF5-4E05-A1F1-13401F455FCC}" type="sibTrans" cxnId="{CEF20AB2-EAA6-4837-8722-8B7FF885813A}">
      <dgm:prSet/>
      <dgm:spPr/>
      <dgm:t>
        <a:bodyPr/>
        <a:lstStyle/>
        <a:p>
          <a:endParaRPr lang="pt-BR"/>
        </a:p>
      </dgm:t>
    </dgm:pt>
    <dgm:pt modelId="{3CC5EF00-CFD1-467E-B425-BF14D078196C}" type="pres">
      <dgm:prSet presAssocID="{F9B05D89-F72B-4535-87B3-BE3FE5474F3C}" presName="compositeShape" presStyleCnt="0">
        <dgm:presLayoutVars>
          <dgm:chMax val="7"/>
          <dgm:dir/>
          <dgm:resizeHandles val="exact"/>
        </dgm:presLayoutVars>
      </dgm:prSet>
      <dgm:spPr/>
    </dgm:pt>
    <dgm:pt modelId="{8F8B5628-F17D-4280-A7EB-4EA80D1EF1DE}" type="pres">
      <dgm:prSet presAssocID="{F9B05D89-F72B-4535-87B3-BE3FE5474F3C}" presName="wedge1" presStyleLbl="node1" presStyleIdx="0" presStyleCnt="3"/>
      <dgm:spPr/>
      <dgm:t>
        <a:bodyPr/>
        <a:lstStyle/>
        <a:p>
          <a:endParaRPr lang="pt-BR"/>
        </a:p>
      </dgm:t>
    </dgm:pt>
    <dgm:pt modelId="{CEF59F19-462D-4A67-9320-F36105B8D2C5}" type="pres">
      <dgm:prSet presAssocID="{F9B05D89-F72B-4535-87B3-BE3FE5474F3C}" presName="dummy1a" presStyleCnt="0"/>
      <dgm:spPr/>
    </dgm:pt>
    <dgm:pt modelId="{B904FB06-7CFB-4D71-9341-DC4A01B9C3AF}" type="pres">
      <dgm:prSet presAssocID="{F9B05D89-F72B-4535-87B3-BE3FE5474F3C}" presName="dummy1b" presStyleCnt="0"/>
      <dgm:spPr/>
    </dgm:pt>
    <dgm:pt modelId="{FB1A1E42-D372-410D-AA54-D878D478C9A6}" type="pres">
      <dgm:prSet presAssocID="{F9B05D89-F72B-4535-87B3-BE3FE5474F3C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5AE46FB-8246-4247-8B31-6CCA778799F3}" type="pres">
      <dgm:prSet presAssocID="{F9B05D89-F72B-4535-87B3-BE3FE5474F3C}" presName="wedge2" presStyleLbl="node1" presStyleIdx="1" presStyleCnt="3"/>
      <dgm:spPr/>
      <dgm:t>
        <a:bodyPr/>
        <a:lstStyle/>
        <a:p>
          <a:endParaRPr lang="pt-BR"/>
        </a:p>
      </dgm:t>
    </dgm:pt>
    <dgm:pt modelId="{38236A3D-26EB-413E-A878-0B3907D35E1D}" type="pres">
      <dgm:prSet presAssocID="{F9B05D89-F72B-4535-87B3-BE3FE5474F3C}" presName="dummy2a" presStyleCnt="0"/>
      <dgm:spPr/>
    </dgm:pt>
    <dgm:pt modelId="{4741B773-9CC2-4094-8512-E53C6D2C6F29}" type="pres">
      <dgm:prSet presAssocID="{F9B05D89-F72B-4535-87B3-BE3FE5474F3C}" presName="dummy2b" presStyleCnt="0"/>
      <dgm:spPr/>
    </dgm:pt>
    <dgm:pt modelId="{F04286BF-4ABA-4075-A51B-A05601DACF75}" type="pres">
      <dgm:prSet presAssocID="{F9B05D89-F72B-4535-87B3-BE3FE5474F3C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0D23066-32A2-4827-94D1-E6B17EC4C7CC}" type="pres">
      <dgm:prSet presAssocID="{F9B05D89-F72B-4535-87B3-BE3FE5474F3C}" presName="wedge3" presStyleLbl="node1" presStyleIdx="2" presStyleCnt="3"/>
      <dgm:spPr/>
      <dgm:t>
        <a:bodyPr/>
        <a:lstStyle/>
        <a:p>
          <a:endParaRPr lang="pt-BR"/>
        </a:p>
      </dgm:t>
    </dgm:pt>
    <dgm:pt modelId="{139FA948-B790-4EEE-8AF5-497248B2CA68}" type="pres">
      <dgm:prSet presAssocID="{F9B05D89-F72B-4535-87B3-BE3FE5474F3C}" presName="dummy3a" presStyleCnt="0"/>
      <dgm:spPr/>
    </dgm:pt>
    <dgm:pt modelId="{2B44598F-8429-4A54-8591-2FBC2A8FF953}" type="pres">
      <dgm:prSet presAssocID="{F9B05D89-F72B-4535-87B3-BE3FE5474F3C}" presName="dummy3b" presStyleCnt="0"/>
      <dgm:spPr/>
    </dgm:pt>
    <dgm:pt modelId="{5FD755D5-E2F3-42C1-918E-0A8B32A9BFB1}" type="pres">
      <dgm:prSet presAssocID="{F9B05D89-F72B-4535-87B3-BE3FE5474F3C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A911F6-3DB6-4BF8-A0AD-8C3D31FFA25D}" type="pres">
      <dgm:prSet presAssocID="{79C8DA8A-5510-451C-B517-E93D7A3C6D45}" presName="arrowWedge1" presStyleLbl="fgSibTrans2D1" presStyleIdx="0" presStyleCnt="3"/>
      <dgm:spPr/>
    </dgm:pt>
    <dgm:pt modelId="{D4B8266A-27EA-4821-9B9A-ACD1E55347B9}" type="pres">
      <dgm:prSet presAssocID="{6FDC40DA-2518-4D46-A720-C2B02578E1D6}" presName="arrowWedge2" presStyleLbl="fgSibTrans2D1" presStyleIdx="1" presStyleCnt="3"/>
      <dgm:spPr/>
    </dgm:pt>
    <dgm:pt modelId="{E1C2F977-A765-4FDD-A169-7B2BD57E004F}" type="pres">
      <dgm:prSet presAssocID="{79BAE609-5BF5-4E05-A1F1-13401F455FCC}" presName="arrowWedge3" presStyleLbl="fgSibTrans2D1" presStyleIdx="2" presStyleCnt="3" custScaleY="90670" custLinFactNeighborX="1162" custLinFactNeighborY="-3754"/>
      <dgm:spPr/>
    </dgm:pt>
  </dgm:ptLst>
  <dgm:cxnLst>
    <dgm:cxn modelId="{BD84C0A7-4A17-4FDC-9C8E-6CCDF8852F7C}" type="presOf" srcId="{2F6D3865-3F4D-4F10-B0B2-C25A55AE42CE}" destId="{8F8B5628-F17D-4280-A7EB-4EA80D1EF1DE}" srcOrd="0" destOrd="0" presId="urn:microsoft.com/office/officeart/2005/8/layout/cycle8"/>
    <dgm:cxn modelId="{77FFEC6C-921F-475F-AB60-AC1F2D3B982E}" type="presOf" srcId="{DC2B18BA-4D9C-407D-9441-AD799F4FE7B0}" destId="{50D23066-32A2-4827-94D1-E6B17EC4C7CC}" srcOrd="0" destOrd="0" presId="urn:microsoft.com/office/officeart/2005/8/layout/cycle8"/>
    <dgm:cxn modelId="{52C6E49A-6029-40EF-8AC9-D0D15D85F72D}" type="presOf" srcId="{23410472-0F75-4D68-BF77-18286E081AC3}" destId="{F04286BF-4ABA-4075-A51B-A05601DACF75}" srcOrd="1" destOrd="0" presId="urn:microsoft.com/office/officeart/2005/8/layout/cycle8"/>
    <dgm:cxn modelId="{4A28D990-CDC6-4D24-85F3-AF07E4F42B38}" type="presOf" srcId="{2F6D3865-3F4D-4F10-B0B2-C25A55AE42CE}" destId="{FB1A1E42-D372-410D-AA54-D878D478C9A6}" srcOrd="1" destOrd="0" presId="urn:microsoft.com/office/officeart/2005/8/layout/cycle8"/>
    <dgm:cxn modelId="{A4758AED-0C36-4E75-A2E1-68D22EFAD7AE}" srcId="{F9B05D89-F72B-4535-87B3-BE3FE5474F3C}" destId="{23410472-0F75-4D68-BF77-18286E081AC3}" srcOrd="1" destOrd="0" parTransId="{18DE9BEE-9597-4110-9357-F065AAB071DB}" sibTransId="{6FDC40DA-2518-4D46-A720-C2B02578E1D6}"/>
    <dgm:cxn modelId="{9445167D-F83C-4893-9116-F3E5D533B431}" type="presOf" srcId="{DC2B18BA-4D9C-407D-9441-AD799F4FE7B0}" destId="{5FD755D5-E2F3-42C1-918E-0A8B32A9BFB1}" srcOrd="1" destOrd="0" presId="urn:microsoft.com/office/officeart/2005/8/layout/cycle8"/>
    <dgm:cxn modelId="{CEF20AB2-EAA6-4837-8722-8B7FF885813A}" srcId="{F9B05D89-F72B-4535-87B3-BE3FE5474F3C}" destId="{DC2B18BA-4D9C-407D-9441-AD799F4FE7B0}" srcOrd="2" destOrd="0" parTransId="{CAEA2F06-AB9A-48D7-AE4F-C62476AF204B}" sibTransId="{79BAE609-5BF5-4E05-A1F1-13401F455FCC}"/>
    <dgm:cxn modelId="{780C0FA4-53D1-4D5F-B331-B2353F6D64DA}" type="presOf" srcId="{23410472-0F75-4D68-BF77-18286E081AC3}" destId="{05AE46FB-8246-4247-8B31-6CCA778799F3}" srcOrd="0" destOrd="0" presId="urn:microsoft.com/office/officeart/2005/8/layout/cycle8"/>
    <dgm:cxn modelId="{7EA77E74-5862-4D0E-8364-AB8E259D2F76}" srcId="{F9B05D89-F72B-4535-87B3-BE3FE5474F3C}" destId="{2F6D3865-3F4D-4F10-B0B2-C25A55AE42CE}" srcOrd="0" destOrd="0" parTransId="{9768CBEF-5815-491C-9713-A6328A6DB605}" sibTransId="{79C8DA8A-5510-451C-B517-E93D7A3C6D45}"/>
    <dgm:cxn modelId="{9DD463DA-A9E1-46C3-BB8C-790CA405FC9C}" type="presOf" srcId="{F9B05D89-F72B-4535-87B3-BE3FE5474F3C}" destId="{3CC5EF00-CFD1-467E-B425-BF14D078196C}" srcOrd="0" destOrd="0" presId="urn:microsoft.com/office/officeart/2005/8/layout/cycle8"/>
    <dgm:cxn modelId="{03869A69-C377-4D74-B569-1D4984D700DE}" type="presParOf" srcId="{3CC5EF00-CFD1-467E-B425-BF14D078196C}" destId="{8F8B5628-F17D-4280-A7EB-4EA80D1EF1DE}" srcOrd="0" destOrd="0" presId="urn:microsoft.com/office/officeart/2005/8/layout/cycle8"/>
    <dgm:cxn modelId="{0D71EE61-AC99-4EF2-BD51-E598EB05F96F}" type="presParOf" srcId="{3CC5EF00-CFD1-467E-B425-BF14D078196C}" destId="{CEF59F19-462D-4A67-9320-F36105B8D2C5}" srcOrd="1" destOrd="0" presId="urn:microsoft.com/office/officeart/2005/8/layout/cycle8"/>
    <dgm:cxn modelId="{2BE71D38-E736-44D5-8E01-687966025C21}" type="presParOf" srcId="{3CC5EF00-CFD1-467E-B425-BF14D078196C}" destId="{B904FB06-7CFB-4D71-9341-DC4A01B9C3AF}" srcOrd="2" destOrd="0" presId="urn:microsoft.com/office/officeart/2005/8/layout/cycle8"/>
    <dgm:cxn modelId="{813AA1F6-7BC7-4308-86C7-6262310D59B5}" type="presParOf" srcId="{3CC5EF00-CFD1-467E-B425-BF14D078196C}" destId="{FB1A1E42-D372-410D-AA54-D878D478C9A6}" srcOrd="3" destOrd="0" presId="urn:microsoft.com/office/officeart/2005/8/layout/cycle8"/>
    <dgm:cxn modelId="{7709DE0A-FA52-4F21-9A16-75B94DC8C071}" type="presParOf" srcId="{3CC5EF00-CFD1-467E-B425-BF14D078196C}" destId="{05AE46FB-8246-4247-8B31-6CCA778799F3}" srcOrd="4" destOrd="0" presId="urn:microsoft.com/office/officeart/2005/8/layout/cycle8"/>
    <dgm:cxn modelId="{5ADAA29C-62FB-4A30-9408-B7B847488095}" type="presParOf" srcId="{3CC5EF00-CFD1-467E-B425-BF14D078196C}" destId="{38236A3D-26EB-413E-A878-0B3907D35E1D}" srcOrd="5" destOrd="0" presId="urn:microsoft.com/office/officeart/2005/8/layout/cycle8"/>
    <dgm:cxn modelId="{1AA96290-6CCC-492D-BAE9-0C7760A8C261}" type="presParOf" srcId="{3CC5EF00-CFD1-467E-B425-BF14D078196C}" destId="{4741B773-9CC2-4094-8512-E53C6D2C6F29}" srcOrd="6" destOrd="0" presId="urn:microsoft.com/office/officeart/2005/8/layout/cycle8"/>
    <dgm:cxn modelId="{5675F6A8-2888-4D29-BBD2-48084FF30843}" type="presParOf" srcId="{3CC5EF00-CFD1-467E-B425-BF14D078196C}" destId="{F04286BF-4ABA-4075-A51B-A05601DACF75}" srcOrd="7" destOrd="0" presId="urn:microsoft.com/office/officeart/2005/8/layout/cycle8"/>
    <dgm:cxn modelId="{70FE3CBA-EFF0-46B7-A360-4073FC6B37D4}" type="presParOf" srcId="{3CC5EF00-CFD1-467E-B425-BF14D078196C}" destId="{50D23066-32A2-4827-94D1-E6B17EC4C7CC}" srcOrd="8" destOrd="0" presId="urn:microsoft.com/office/officeart/2005/8/layout/cycle8"/>
    <dgm:cxn modelId="{A69894E8-06AC-4C09-B6DE-641E71929B13}" type="presParOf" srcId="{3CC5EF00-CFD1-467E-B425-BF14D078196C}" destId="{139FA948-B790-4EEE-8AF5-497248B2CA68}" srcOrd="9" destOrd="0" presId="urn:microsoft.com/office/officeart/2005/8/layout/cycle8"/>
    <dgm:cxn modelId="{587A0CB2-0458-4BC6-A59C-D1D00CE94D56}" type="presParOf" srcId="{3CC5EF00-CFD1-467E-B425-BF14D078196C}" destId="{2B44598F-8429-4A54-8591-2FBC2A8FF953}" srcOrd="10" destOrd="0" presId="urn:microsoft.com/office/officeart/2005/8/layout/cycle8"/>
    <dgm:cxn modelId="{884D4B1F-7394-48B4-9312-A9D89341C212}" type="presParOf" srcId="{3CC5EF00-CFD1-467E-B425-BF14D078196C}" destId="{5FD755D5-E2F3-42C1-918E-0A8B32A9BFB1}" srcOrd="11" destOrd="0" presId="urn:microsoft.com/office/officeart/2005/8/layout/cycle8"/>
    <dgm:cxn modelId="{B4B0CDC8-6061-4AF1-AAB7-F76FD1DA50D8}" type="presParOf" srcId="{3CC5EF00-CFD1-467E-B425-BF14D078196C}" destId="{38A911F6-3DB6-4BF8-A0AD-8C3D31FFA25D}" srcOrd="12" destOrd="0" presId="urn:microsoft.com/office/officeart/2005/8/layout/cycle8"/>
    <dgm:cxn modelId="{AC514178-21F2-4D57-999E-3864641A3000}" type="presParOf" srcId="{3CC5EF00-CFD1-467E-B425-BF14D078196C}" destId="{D4B8266A-27EA-4821-9B9A-ACD1E55347B9}" srcOrd="13" destOrd="0" presId="urn:microsoft.com/office/officeart/2005/8/layout/cycle8"/>
    <dgm:cxn modelId="{01456042-010B-4F74-9D69-E392559D3898}" type="presParOf" srcId="{3CC5EF00-CFD1-467E-B425-BF14D078196C}" destId="{E1C2F977-A765-4FDD-A169-7B2BD57E004F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BE39BE-1D49-429F-905E-18F7A6D14791}" type="doc">
      <dgm:prSet loTypeId="urn:microsoft.com/office/officeart/2005/8/layout/equation2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pt-BR"/>
        </a:p>
      </dgm:t>
    </dgm:pt>
    <dgm:pt modelId="{21DAD5D8-B676-4A03-90F1-42999C3DC3F2}">
      <dgm:prSet phldrT="[Texto]" custT="1"/>
      <dgm:spPr/>
      <dgm:t>
        <a:bodyPr/>
        <a:lstStyle/>
        <a:p>
          <a:r>
            <a:rPr lang="pt-BR" sz="1800" b="1" dirty="0" smtClean="0"/>
            <a:t>Contadoria Geral</a:t>
          </a:r>
          <a:endParaRPr lang="pt-BR" sz="1800" b="1" dirty="0"/>
        </a:p>
      </dgm:t>
    </dgm:pt>
    <dgm:pt modelId="{CAA06F2A-900D-4DA8-ADC5-832B38307D42}" type="parTrans" cxnId="{436648C4-13C1-46E3-9B0A-DE56B90CE027}">
      <dgm:prSet/>
      <dgm:spPr/>
      <dgm:t>
        <a:bodyPr/>
        <a:lstStyle/>
        <a:p>
          <a:endParaRPr lang="pt-BR"/>
        </a:p>
      </dgm:t>
    </dgm:pt>
    <dgm:pt modelId="{193CECAF-6C73-4511-A75E-E72EF098E45F}" type="sibTrans" cxnId="{436648C4-13C1-46E3-9B0A-DE56B90CE027}">
      <dgm:prSet/>
      <dgm:spPr/>
      <dgm:t>
        <a:bodyPr/>
        <a:lstStyle/>
        <a:p>
          <a:endParaRPr lang="pt-BR"/>
        </a:p>
      </dgm:t>
    </dgm:pt>
    <dgm:pt modelId="{8FD2ADC2-2806-4A57-8F1F-477AD037B057}">
      <dgm:prSet phldrT="[Texto]" custT="1"/>
      <dgm:spPr/>
      <dgm:t>
        <a:bodyPr/>
        <a:lstStyle/>
        <a:p>
          <a:r>
            <a:rPr lang="pt-BR" sz="1800" b="1" dirty="0" smtClean="0"/>
            <a:t>CGDI</a:t>
          </a:r>
          <a:endParaRPr lang="pt-BR" sz="1800" b="1" dirty="0"/>
        </a:p>
      </dgm:t>
    </dgm:pt>
    <dgm:pt modelId="{D82F3F9D-89AF-41E8-A530-FC9237C60E8E}" type="parTrans" cxnId="{79B9AF6F-1073-4565-95A4-C169E5DCE0FA}">
      <dgm:prSet/>
      <dgm:spPr/>
      <dgm:t>
        <a:bodyPr/>
        <a:lstStyle/>
        <a:p>
          <a:endParaRPr lang="pt-BR"/>
        </a:p>
      </dgm:t>
    </dgm:pt>
    <dgm:pt modelId="{BF425042-59C9-49AC-B1C1-4306751C7940}" type="sibTrans" cxnId="{79B9AF6F-1073-4565-95A4-C169E5DCE0FA}">
      <dgm:prSet/>
      <dgm:spPr/>
      <dgm:t>
        <a:bodyPr/>
        <a:lstStyle/>
        <a:p>
          <a:endParaRPr lang="pt-BR"/>
        </a:p>
      </dgm:t>
    </dgm:pt>
    <dgm:pt modelId="{AE6BD718-A114-41FE-BDB7-76D1C6E234F1}">
      <dgm:prSet phldrT="[Texto]"/>
      <dgm:spPr/>
      <dgm:t>
        <a:bodyPr/>
        <a:lstStyle/>
        <a:p>
          <a:r>
            <a:rPr lang="pt-BR" dirty="0" err="1" smtClean="0">
              <a:solidFill>
                <a:srgbClr val="0000CC"/>
              </a:solidFill>
            </a:rPr>
            <a:t>Iplanrio</a:t>
          </a:r>
          <a:endParaRPr lang="pt-BR" dirty="0">
            <a:solidFill>
              <a:srgbClr val="0000CC"/>
            </a:solidFill>
          </a:endParaRPr>
        </a:p>
      </dgm:t>
    </dgm:pt>
    <dgm:pt modelId="{FC78E977-4432-4F29-9155-B2ED2F05CE37}" type="parTrans" cxnId="{A3D7368A-1621-4EF3-AFC7-B4D77CC35402}">
      <dgm:prSet/>
      <dgm:spPr/>
      <dgm:t>
        <a:bodyPr/>
        <a:lstStyle/>
        <a:p>
          <a:endParaRPr lang="pt-BR"/>
        </a:p>
      </dgm:t>
    </dgm:pt>
    <dgm:pt modelId="{123E82C0-1B1B-4BA3-BDE9-8583902FA6D5}" type="sibTrans" cxnId="{A3D7368A-1621-4EF3-AFC7-B4D77CC35402}">
      <dgm:prSet/>
      <dgm:spPr/>
      <dgm:t>
        <a:bodyPr/>
        <a:lstStyle/>
        <a:p>
          <a:endParaRPr lang="pt-BR"/>
        </a:p>
      </dgm:t>
    </dgm:pt>
    <dgm:pt modelId="{67A9E0A0-5A23-4D21-98BF-6C6ACCD2151F}">
      <dgm:prSet phldrT="[Texto]"/>
      <dgm:spPr/>
      <dgm:t>
        <a:bodyPr/>
        <a:lstStyle/>
        <a:p>
          <a:r>
            <a:rPr lang="pt-BR" b="1" dirty="0" smtClean="0">
              <a:solidFill>
                <a:schemeClr val="accent3">
                  <a:lumMod val="50000"/>
                </a:schemeClr>
              </a:solidFill>
            </a:rPr>
            <a:t>EQUIPE CGM PARA ESTUDAR E ELABORAR OS PROCESSOS PARA A CONVERGÊNCIA</a:t>
          </a:r>
          <a:endParaRPr lang="pt-BR" b="1" dirty="0">
            <a:solidFill>
              <a:schemeClr val="accent3">
                <a:lumMod val="50000"/>
              </a:schemeClr>
            </a:solidFill>
          </a:endParaRPr>
        </a:p>
      </dgm:t>
    </dgm:pt>
    <dgm:pt modelId="{01197430-0CD2-4289-AA83-3BC27EF6C36F}" type="parTrans" cxnId="{D1D5FF79-95D2-42BD-9C9C-47627A04B559}">
      <dgm:prSet/>
      <dgm:spPr/>
      <dgm:t>
        <a:bodyPr/>
        <a:lstStyle/>
        <a:p>
          <a:endParaRPr lang="pt-BR"/>
        </a:p>
      </dgm:t>
    </dgm:pt>
    <dgm:pt modelId="{A5A18B47-D4AE-45E6-BFC4-0B051438A1EB}" type="sibTrans" cxnId="{D1D5FF79-95D2-42BD-9C9C-47627A04B559}">
      <dgm:prSet/>
      <dgm:spPr/>
      <dgm:t>
        <a:bodyPr/>
        <a:lstStyle/>
        <a:p>
          <a:endParaRPr lang="pt-BR"/>
        </a:p>
      </dgm:t>
    </dgm:pt>
    <dgm:pt modelId="{DFD60BEE-314B-4BB1-97A0-024162A896BF}" type="pres">
      <dgm:prSet presAssocID="{CDBE39BE-1D49-429F-905E-18F7A6D147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2C31B4A-3C52-4BEF-90A8-E506DF6D711D}" type="pres">
      <dgm:prSet presAssocID="{CDBE39BE-1D49-429F-905E-18F7A6D14791}" presName="vNodes" presStyleCnt="0"/>
      <dgm:spPr/>
    </dgm:pt>
    <dgm:pt modelId="{28C9006A-6C32-4B8B-9CBD-0491B646D9F6}" type="pres">
      <dgm:prSet presAssocID="{21DAD5D8-B676-4A03-90F1-42999C3DC3F2}" presName="node" presStyleLbl="node1" presStyleIdx="0" presStyleCnt="4" custScaleX="425272" custScaleY="35194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5B1D9A7-B044-4D94-9A8A-E2E68605A907}" type="pres">
      <dgm:prSet presAssocID="{193CECAF-6C73-4511-A75E-E72EF098E45F}" presName="spacerT" presStyleCnt="0"/>
      <dgm:spPr/>
    </dgm:pt>
    <dgm:pt modelId="{91792235-B844-41D2-B288-326645C93CDF}" type="pres">
      <dgm:prSet presAssocID="{193CECAF-6C73-4511-A75E-E72EF098E45F}" presName="sibTrans" presStyleLbl="sibTrans2D1" presStyleIdx="0" presStyleCnt="3"/>
      <dgm:spPr/>
      <dgm:t>
        <a:bodyPr/>
        <a:lstStyle/>
        <a:p>
          <a:endParaRPr lang="pt-BR"/>
        </a:p>
      </dgm:t>
    </dgm:pt>
    <dgm:pt modelId="{CEC930A0-682E-48CD-9C75-7260B81F9412}" type="pres">
      <dgm:prSet presAssocID="{193CECAF-6C73-4511-A75E-E72EF098E45F}" presName="spacerB" presStyleCnt="0"/>
      <dgm:spPr/>
    </dgm:pt>
    <dgm:pt modelId="{CA94F0F8-6C47-4DC8-9B3F-3776171B002B}" type="pres">
      <dgm:prSet presAssocID="{8FD2ADC2-2806-4A57-8F1F-477AD037B057}" presName="node" presStyleLbl="node1" presStyleIdx="1" presStyleCnt="4" custScaleX="425956" custScaleY="30757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6E61644-EFEE-4652-A873-B2E4C8151175}" type="pres">
      <dgm:prSet presAssocID="{BF425042-59C9-49AC-B1C1-4306751C7940}" presName="spacerT" presStyleCnt="0"/>
      <dgm:spPr/>
    </dgm:pt>
    <dgm:pt modelId="{28EE6A49-1122-44C2-AA9E-0EE7848B71DC}" type="pres">
      <dgm:prSet presAssocID="{BF425042-59C9-49AC-B1C1-4306751C7940}" presName="sibTrans" presStyleLbl="sibTrans2D1" presStyleIdx="1" presStyleCnt="3"/>
      <dgm:spPr/>
      <dgm:t>
        <a:bodyPr/>
        <a:lstStyle/>
        <a:p>
          <a:endParaRPr lang="pt-BR"/>
        </a:p>
      </dgm:t>
    </dgm:pt>
    <dgm:pt modelId="{987101E6-3D2B-48FF-A93F-D33278A260C8}" type="pres">
      <dgm:prSet presAssocID="{BF425042-59C9-49AC-B1C1-4306751C7940}" presName="spacerB" presStyleCnt="0"/>
      <dgm:spPr/>
    </dgm:pt>
    <dgm:pt modelId="{E70F1761-A642-4ED6-8136-A2E490818B38}" type="pres">
      <dgm:prSet presAssocID="{AE6BD718-A114-41FE-BDB7-76D1C6E234F1}" presName="node" presStyleLbl="node1" presStyleIdx="2" presStyleCnt="4" custScaleX="393841" custScaleY="243162" custLinFactX="-100000" custLinFactY="-27041" custLinFactNeighborX="-104548" custLinFactNeighborY="-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F2624A3-1A57-4B23-88A5-1EDACC491CD1}" type="pres">
      <dgm:prSet presAssocID="{CDBE39BE-1D49-429F-905E-18F7A6D14791}" presName="sibTransLast" presStyleLbl="sibTrans2D1" presStyleIdx="2" presStyleCnt="3"/>
      <dgm:spPr/>
      <dgm:t>
        <a:bodyPr/>
        <a:lstStyle/>
        <a:p>
          <a:endParaRPr lang="pt-BR"/>
        </a:p>
      </dgm:t>
    </dgm:pt>
    <dgm:pt modelId="{24F0DFB9-791F-4179-8E18-E8A1A653F870}" type="pres">
      <dgm:prSet presAssocID="{CDBE39BE-1D49-429F-905E-18F7A6D14791}" presName="connectorText" presStyleLbl="sibTrans2D1" presStyleIdx="2" presStyleCnt="3"/>
      <dgm:spPr/>
      <dgm:t>
        <a:bodyPr/>
        <a:lstStyle/>
        <a:p>
          <a:endParaRPr lang="pt-BR"/>
        </a:p>
      </dgm:t>
    </dgm:pt>
    <dgm:pt modelId="{306958CC-CD12-4D4C-A155-A6530B8A0FB7}" type="pres">
      <dgm:prSet presAssocID="{CDBE39BE-1D49-429F-905E-18F7A6D14791}" presName="lastNode" presStyleLbl="node1" presStyleIdx="3" presStyleCnt="4" custScaleX="355945" custScaleY="14021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3D7368A-1621-4EF3-AFC7-B4D77CC35402}" srcId="{CDBE39BE-1D49-429F-905E-18F7A6D14791}" destId="{AE6BD718-A114-41FE-BDB7-76D1C6E234F1}" srcOrd="2" destOrd="0" parTransId="{FC78E977-4432-4F29-9155-B2ED2F05CE37}" sibTransId="{123E82C0-1B1B-4BA3-BDE9-8583902FA6D5}"/>
    <dgm:cxn modelId="{84DA61B1-0A84-4690-8980-623D3F25D4BF}" type="presOf" srcId="{AE6BD718-A114-41FE-BDB7-76D1C6E234F1}" destId="{E70F1761-A642-4ED6-8136-A2E490818B38}" srcOrd="0" destOrd="0" presId="urn:microsoft.com/office/officeart/2005/8/layout/equation2"/>
    <dgm:cxn modelId="{5CB138CF-0B63-4D45-B4EA-397F6D3D2A21}" type="presOf" srcId="{BF425042-59C9-49AC-B1C1-4306751C7940}" destId="{28EE6A49-1122-44C2-AA9E-0EE7848B71DC}" srcOrd="0" destOrd="0" presId="urn:microsoft.com/office/officeart/2005/8/layout/equation2"/>
    <dgm:cxn modelId="{6334D535-3E19-49E5-B7D8-D3B293F8E78C}" type="presOf" srcId="{8FD2ADC2-2806-4A57-8F1F-477AD037B057}" destId="{CA94F0F8-6C47-4DC8-9B3F-3776171B002B}" srcOrd="0" destOrd="0" presId="urn:microsoft.com/office/officeart/2005/8/layout/equation2"/>
    <dgm:cxn modelId="{DB79D4A0-5299-4FCA-A9C9-57F8C55AA6F0}" type="presOf" srcId="{67A9E0A0-5A23-4D21-98BF-6C6ACCD2151F}" destId="{306958CC-CD12-4D4C-A155-A6530B8A0FB7}" srcOrd="0" destOrd="0" presId="urn:microsoft.com/office/officeart/2005/8/layout/equation2"/>
    <dgm:cxn modelId="{B5383B8F-A97E-47EC-B173-A69DFBD3AED2}" type="presOf" srcId="{123E82C0-1B1B-4BA3-BDE9-8583902FA6D5}" destId="{24F0DFB9-791F-4179-8E18-E8A1A653F870}" srcOrd="1" destOrd="0" presId="urn:microsoft.com/office/officeart/2005/8/layout/equation2"/>
    <dgm:cxn modelId="{D1D5267C-BB14-4AB7-A49A-BD31EAEF45F7}" type="presOf" srcId="{123E82C0-1B1B-4BA3-BDE9-8583902FA6D5}" destId="{DF2624A3-1A57-4B23-88A5-1EDACC491CD1}" srcOrd="0" destOrd="0" presId="urn:microsoft.com/office/officeart/2005/8/layout/equation2"/>
    <dgm:cxn modelId="{D1D5FF79-95D2-42BD-9C9C-47627A04B559}" srcId="{CDBE39BE-1D49-429F-905E-18F7A6D14791}" destId="{67A9E0A0-5A23-4D21-98BF-6C6ACCD2151F}" srcOrd="3" destOrd="0" parTransId="{01197430-0CD2-4289-AA83-3BC27EF6C36F}" sibTransId="{A5A18B47-D4AE-45E6-BFC4-0B051438A1EB}"/>
    <dgm:cxn modelId="{436648C4-13C1-46E3-9B0A-DE56B90CE027}" srcId="{CDBE39BE-1D49-429F-905E-18F7A6D14791}" destId="{21DAD5D8-B676-4A03-90F1-42999C3DC3F2}" srcOrd="0" destOrd="0" parTransId="{CAA06F2A-900D-4DA8-ADC5-832B38307D42}" sibTransId="{193CECAF-6C73-4511-A75E-E72EF098E45F}"/>
    <dgm:cxn modelId="{79B9AF6F-1073-4565-95A4-C169E5DCE0FA}" srcId="{CDBE39BE-1D49-429F-905E-18F7A6D14791}" destId="{8FD2ADC2-2806-4A57-8F1F-477AD037B057}" srcOrd="1" destOrd="0" parTransId="{D82F3F9D-89AF-41E8-A530-FC9237C60E8E}" sibTransId="{BF425042-59C9-49AC-B1C1-4306751C7940}"/>
    <dgm:cxn modelId="{F67F7C16-EE27-469F-AA13-F7BB4274868F}" type="presOf" srcId="{CDBE39BE-1D49-429F-905E-18F7A6D14791}" destId="{DFD60BEE-314B-4BB1-97A0-024162A896BF}" srcOrd="0" destOrd="0" presId="urn:microsoft.com/office/officeart/2005/8/layout/equation2"/>
    <dgm:cxn modelId="{17EB448B-68D0-4800-A2DE-F628EBF338D0}" type="presOf" srcId="{21DAD5D8-B676-4A03-90F1-42999C3DC3F2}" destId="{28C9006A-6C32-4B8B-9CBD-0491B646D9F6}" srcOrd="0" destOrd="0" presId="urn:microsoft.com/office/officeart/2005/8/layout/equation2"/>
    <dgm:cxn modelId="{09618EF1-981A-4E26-A01B-D6137F2B1D07}" type="presOf" srcId="{193CECAF-6C73-4511-A75E-E72EF098E45F}" destId="{91792235-B844-41D2-B288-326645C93CDF}" srcOrd="0" destOrd="0" presId="urn:microsoft.com/office/officeart/2005/8/layout/equation2"/>
    <dgm:cxn modelId="{2F846DD8-69F9-4929-A318-DE8AB4CBDCE5}" type="presParOf" srcId="{DFD60BEE-314B-4BB1-97A0-024162A896BF}" destId="{F2C31B4A-3C52-4BEF-90A8-E506DF6D711D}" srcOrd="0" destOrd="0" presId="urn:microsoft.com/office/officeart/2005/8/layout/equation2"/>
    <dgm:cxn modelId="{A16C009B-5BF5-4459-8568-081F5CDB92DC}" type="presParOf" srcId="{F2C31B4A-3C52-4BEF-90A8-E506DF6D711D}" destId="{28C9006A-6C32-4B8B-9CBD-0491B646D9F6}" srcOrd="0" destOrd="0" presId="urn:microsoft.com/office/officeart/2005/8/layout/equation2"/>
    <dgm:cxn modelId="{A728DF0E-06D0-4B4A-B9A0-A61B2C805FBF}" type="presParOf" srcId="{F2C31B4A-3C52-4BEF-90A8-E506DF6D711D}" destId="{E5B1D9A7-B044-4D94-9A8A-E2E68605A907}" srcOrd="1" destOrd="0" presId="urn:microsoft.com/office/officeart/2005/8/layout/equation2"/>
    <dgm:cxn modelId="{7B216894-C490-4D47-9E75-5677CA158662}" type="presParOf" srcId="{F2C31B4A-3C52-4BEF-90A8-E506DF6D711D}" destId="{91792235-B844-41D2-B288-326645C93CDF}" srcOrd="2" destOrd="0" presId="urn:microsoft.com/office/officeart/2005/8/layout/equation2"/>
    <dgm:cxn modelId="{4A9FE6EB-BAB4-4A3A-A106-51967CE2CF99}" type="presParOf" srcId="{F2C31B4A-3C52-4BEF-90A8-E506DF6D711D}" destId="{CEC930A0-682E-48CD-9C75-7260B81F9412}" srcOrd="3" destOrd="0" presId="urn:microsoft.com/office/officeart/2005/8/layout/equation2"/>
    <dgm:cxn modelId="{A711127A-A375-477F-89A1-8B2178C0BAB7}" type="presParOf" srcId="{F2C31B4A-3C52-4BEF-90A8-E506DF6D711D}" destId="{CA94F0F8-6C47-4DC8-9B3F-3776171B002B}" srcOrd="4" destOrd="0" presId="urn:microsoft.com/office/officeart/2005/8/layout/equation2"/>
    <dgm:cxn modelId="{6A150479-B6B6-4A34-8154-2370E4F4CE84}" type="presParOf" srcId="{F2C31B4A-3C52-4BEF-90A8-E506DF6D711D}" destId="{B6E61644-EFEE-4652-A873-B2E4C8151175}" srcOrd="5" destOrd="0" presId="urn:microsoft.com/office/officeart/2005/8/layout/equation2"/>
    <dgm:cxn modelId="{DC550A2D-794B-4921-8054-5EADA5A0E3B0}" type="presParOf" srcId="{F2C31B4A-3C52-4BEF-90A8-E506DF6D711D}" destId="{28EE6A49-1122-44C2-AA9E-0EE7848B71DC}" srcOrd="6" destOrd="0" presId="urn:microsoft.com/office/officeart/2005/8/layout/equation2"/>
    <dgm:cxn modelId="{070645F9-FCD0-47BB-8304-9DB35E25F8A5}" type="presParOf" srcId="{F2C31B4A-3C52-4BEF-90A8-E506DF6D711D}" destId="{987101E6-3D2B-48FF-A93F-D33278A260C8}" srcOrd="7" destOrd="0" presId="urn:microsoft.com/office/officeart/2005/8/layout/equation2"/>
    <dgm:cxn modelId="{4537AFC7-3583-48B9-83DD-ABC8F04FC718}" type="presParOf" srcId="{F2C31B4A-3C52-4BEF-90A8-E506DF6D711D}" destId="{E70F1761-A642-4ED6-8136-A2E490818B38}" srcOrd="8" destOrd="0" presId="urn:microsoft.com/office/officeart/2005/8/layout/equation2"/>
    <dgm:cxn modelId="{1142F30F-C86F-4654-9697-5C43DA444D95}" type="presParOf" srcId="{DFD60BEE-314B-4BB1-97A0-024162A896BF}" destId="{DF2624A3-1A57-4B23-88A5-1EDACC491CD1}" srcOrd="1" destOrd="0" presId="urn:microsoft.com/office/officeart/2005/8/layout/equation2"/>
    <dgm:cxn modelId="{AF119CC0-FE74-421A-8BDB-E24F05D2E2DC}" type="presParOf" srcId="{DF2624A3-1A57-4B23-88A5-1EDACC491CD1}" destId="{24F0DFB9-791F-4179-8E18-E8A1A653F870}" srcOrd="0" destOrd="0" presId="urn:microsoft.com/office/officeart/2005/8/layout/equation2"/>
    <dgm:cxn modelId="{CEC80AC4-D9F7-48F5-B47A-49B567B1A60D}" type="presParOf" srcId="{DFD60BEE-314B-4BB1-97A0-024162A896BF}" destId="{306958CC-CD12-4D4C-A155-A6530B8A0FB7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C64DD4-63FA-4F56-88AC-084269F37C1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A69EF5B-9EEE-4B7F-ABA0-8BDCDE58D8BC}">
      <dgm:prSet phldrT="[Texto]" custT="1"/>
      <dgm:spPr/>
      <dgm:t>
        <a:bodyPr/>
        <a:lstStyle/>
        <a:p>
          <a:r>
            <a:rPr lang="pt-BR" sz="1800" dirty="0" smtClean="0"/>
            <a:t>Criação de Grupo de Trabalho</a:t>
          </a:r>
          <a:endParaRPr lang="pt-BR" sz="1800" dirty="0"/>
        </a:p>
      </dgm:t>
    </dgm:pt>
    <dgm:pt modelId="{5B69EC50-2CDB-44E7-B8D5-C615F36F3E41}" type="parTrans" cxnId="{3AF2D4FA-7802-44E1-9F5F-82C5C8600B51}">
      <dgm:prSet/>
      <dgm:spPr/>
      <dgm:t>
        <a:bodyPr/>
        <a:lstStyle/>
        <a:p>
          <a:endParaRPr lang="pt-BR"/>
        </a:p>
      </dgm:t>
    </dgm:pt>
    <dgm:pt modelId="{E89E87B2-F19D-4536-99CB-3DDE1C5C0BC9}" type="sibTrans" cxnId="{3AF2D4FA-7802-44E1-9F5F-82C5C8600B51}">
      <dgm:prSet/>
      <dgm:spPr/>
      <dgm:t>
        <a:bodyPr/>
        <a:lstStyle/>
        <a:p>
          <a:endParaRPr lang="pt-BR"/>
        </a:p>
      </dgm:t>
    </dgm:pt>
    <dgm:pt modelId="{31E72D52-6762-461A-B969-6C6B9C18B137}">
      <dgm:prSet phldrT="[Texto]" custT="1"/>
      <dgm:spPr/>
      <dgm:t>
        <a:bodyPr/>
        <a:lstStyle/>
        <a:p>
          <a:r>
            <a:rPr lang="pt-BR" sz="1800" dirty="0" smtClean="0"/>
            <a:t>Reunião com as equipes das Coordenadorias da Contadoria Geral e da Coordenadoria Geral de Diretrizes e Informações;</a:t>
          </a:r>
          <a:endParaRPr lang="pt-BR" sz="1800" dirty="0"/>
        </a:p>
      </dgm:t>
    </dgm:pt>
    <dgm:pt modelId="{D824E148-36F6-46B9-8AFB-85C4D8A42AC1}" type="parTrans" cxnId="{39957D98-8CD9-4BD6-9F42-FB05910BBF64}">
      <dgm:prSet/>
      <dgm:spPr/>
      <dgm:t>
        <a:bodyPr/>
        <a:lstStyle/>
        <a:p>
          <a:endParaRPr lang="pt-BR"/>
        </a:p>
      </dgm:t>
    </dgm:pt>
    <dgm:pt modelId="{228B6E53-EDD1-43A3-9A6D-2B66A95D5B00}" type="sibTrans" cxnId="{39957D98-8CD9-4BD6-9F42-FB05910BBF64}">
      <dgm:prSet/>
      <dgm:spPr/>
      <dgm:t>
        <a:bodyPr/>
        <a:lstStyle/>
        <a:p>
          <a:endParaRPr lang="pt-BR"/>
        </a:p>
      </dgm:t>
    </dgm:pt>
    <dgm:pt modelId="{5EE727E5-EB9F-4045-83B3-1693D57EFC0D}">
      <dgm:prSet phldrT="[Texto]" custT="1"/>
      <dgm:spPr/>
      <dgm:t>
        <a:bodyPr/>
        <a:lstStyle/>
        <a:p>
          <a:r>
            <a:rPr lang="pt-BR" sz="1800" dirty="0" smtClean="0"/>
            <a:t>Desdobramento do Novo Plano de Contas – PCASP – 5ª edição – criação de </a:t>
          </a:r>
          <a:r>
            <a:rPr lang="pt-BR" sz="1800" b="1" dirty="0" smtClean="0">
              <a:solidFill>
                <a:srgbClr val="FFFF00"/>
              </a:solidFill>
            </a:rPr>
            <a:t>5.131</a:t>
          </a:r>
          <a:r>
            <a:rPr lang="pt-BR" sz="1800" dirty="0" smtClean="0"/>
            <a:t> contas contábeis;</a:t>
          </a:r>
        </a:p>
      </dgm:t>
    </dgm:pt>
    <dgm:pt modelId="{45D4600C-C172-42B9-97D1-99AF7388D137}" type="parTrans" cxnId="{B0A3EDCC-F955-4909-AE50-287F40E4275A}">
      <dgm:prSet/>
      <dgm:spPr/>
      <dgm:t>
        <a:bodyPr/>
        <a:lstStyle/>
        <a:p>
          <a:endParaRPr lang="pt-BR"/>
        </a:p>
      </dgm:t>
    </dgm:pt>
    <dgm:pt modelId="{0F19E8B6-7A46-42A7-9BA9-4ACF49C49B97}" type="sibTrans" cxnId="{B0A3EDCC-F955-4909-AE50-287F40E4275A}">
      <dgm:prSet/>
      <dgm:spPr/>
      <dgm:t>
        <a:bodyPr/>
        <a:lstStyle/>
        <a:p>
          <a:endParaRPr lang="pt-BR"/>
        </a:p>
      </dgm:t>
    </dgm:pt>
    <dgm:pt modelId="{B7577830-9F1D-433B-AB4A-0BB4829C2C89}">
      <dgm:prSet phldrT="[Texto]" custT="1"/>
      <dgm:spPr/>
      <dgm:t>
        <a:bodyPr/>
        <a:lstStyle/>
        <a:p>
          <a:r>
            <a:rPr lang="pt-BR" sz="1800" dirty="0" smtClean="0"/>
            <a:t>Elaboração de eventos: orçamentário, patrimonial e controle -  criação até o momento de </a:t>
          </a:r>
          <a:r>
            <a:rPr lang="pt-BR" sz="1800" b="1" dirty="0" smtClean="0">
              <a:solidFill>
                <a:srgbClr val="FFFF00"/>
              </a:solidFill>
            </a:rPr>
            <a:t>9.083</a:t>
          </a:r>
          <a:r>
            <a:rPr lang="pt-BR" sz="1800" b="1" dirty="0" smtClean="0">
              <a:solidFill>
                <a:srgbClr val="FF0000"/>
              </a:solidFill>
            </a:rPr>
            <a:t> </a:t>
          </a:r>
          <a:r>
            <a:rPr lang="pt-BR" sz="1800" dirty="0" smtClean="0"/>
            <a:t>eventos;</a:t>
          </a:r>
        </a:p>
      </dgm:t>
    </dgm:pt>
    <dgm:pt modelId="{DAD4C2A2-65FC-4FE1-B962-5B825CF42A63}" type="parTrans" cxnId="{4CBB4ED4-F648-4128-B313-1AF03384F9F3}">
      <dgm:prSet/>
      <dgm:spPr/>
      <dgm:t>
        <a:bodyPr/>
        <a:lstStyle/>
        <a:p>
          <a:endParaRPr lang="pt-BR"/>
        </a:p>
      </dgm:t>
    </dgm:pt>
    <dgm:pt modelId="{798003FE-C471-40BD-B66D-0854CF184F83}" type="sibTrans" cxnId="{4CBB4ED4-F648-4128-B313-1AF03384F9F3}">
      <dgm:prSet/>
      <dgm:spPr/>
      <dgm:t>
        <a:bodyPr/>
        <a:lstStyle/>
        <a:p>
          <a:endParaRPr lang="pt-BR"/>
        </a:p>
      </dgm:t>
    </dgm:pt>
    <dgm:pt modelId="{CB20EFCE-E889-41B0-88C5-1B495D06F212}">
      <dgm:prSet phldrT="[Texto]" custT="1"/>
      <dgm:spPr/>
      <dgm:t>
        <a:bodyPr/>
        <a:lstStyle/>
        <a:p>
          <a:endParaRPr lang="pt-BR"/>
        </a:p>
      </dgm:t>
    </dgm:pt>
    <dgm:pt modelId="{372046AF-3495-4620-8956-EC02F44D808D}" type="parTrans" cxnId="{44064E09-F26D-4950-AA9F-A1275C41EDDD}">
      <dgm:prSet/>
      <dgm:spPr/>
      <dgm:t>
        <a:bodyPr/>
        <a:lstStyle/>
        <a:p>
          <a:endParaRPr lang="pt-BR"/>
        </a:p>
      </dgm:t>
    </dgm:pt>
    <dgm:pt modelId="{F0E76E8B-5082-498F-89E8-FD0BD60FD7A2}" type="sibTrans" cxnId="{44064E09-F26D-4950-AA9F-A1275C41EDDD}">
      <dgm:prSet/>
      <dgm:spPr/>
      <dgm:t>
        <a:bodyPr/>
        <a:lstStyle/>
        <a:p>
          <a:endParaRPr lang="pt-BR"/>
        </a:p>
      </dgm:t>
    </dgm:pt>
    <dgm:pt modelId="{A9F1C8A2-2606-4768-8046-3E2F8111AABF}">
      <dgm:prSet phldrT="[Texto]" custT="1"/>
      <dgm:spPr/>
      <dgm:t>
        <a:bodyPr/>
        <a:lstStyle/>
        <a:p>
          <a:r>
            <a:rPr lang="pt-BR" sz="1800" dirty="0" smtClean="0"/>
            <a:t>Participação nos </a:t>
          </a:r>
          <a:r>
            <a:rPr lang="pt-BR" sz="1800" dirty="0" err="1" smtClean="0"/>
            <a:t>GTs</a:t>
          </a:r>
          <a:r>
            <a:rPr lang="pt-BR" sz="1800" dirty="0" smtClean="0"/>
            <a:t>, seminários, congressos, </a:t>
          </a:r>
          <a:r>
            <a:rPr lang="pt-BR" sz="1800" dirty="0" err="1" smtClean="0"/>
            <a:t>etc</a:t>
          </a:r>
          <a:r>
            <a:rPr lang="pt-BR" sz="1800" dirty="0" smtClean="0"/>
            <a:t>;</a:t>
          </a:r>
          <a:endParaRPr lang="pt-BR" sz="1800" dirty="0"/>
        </a:p>
      </dgm:t>
    </dgm:pt>
    <dgm:pt modelId="{6F029224-C016-4435-A45B-7B887BE9DAD1}" type="parTrans" cxnId="{D5D4AC2D-9B96-4517-AF34-0B3BDFC6AC7B}">
      <dgm:prSet/>
      <dgm:spPr/>
      <dgm:t>
        <a:bodyPr/>
        <a:lstStyle/>
        <a:p>
          <a:endParaRPr lang="pt-BR"/>
        </a:p>
      </dgm:t>
    </dgm:pt>
    <dgm:pt modelId="{D0066C54-C9C2-408F-85DD-CE0BB589DD24}" type="sibTrans" cxnId="{D5D4AC2D-9B96-4517-AF34-0B3BDFC6AC7B}">
      <dgm:prSet/>
      <dgm:spPr/>
      <dgm:t>
        <a:bodyPr/>
        <a:lstStyle/>
        <a:p>
          <a:endParaRPr lang="pt-BR"/>
        </a:p>
      </dgm:t>
    </dgm:pt>
    <dgm:pt modelId="{AD263DCB-780E-43CC-BC55-08DB4A1DF336}" type="pres">
      <dgm:prSet presAssocID="{93C64DD4-63FA-4F56-88AC-084269F37C1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6B20751-1AC6-4425-8CF3-2189A2298861}" type="pres">
      <dgm:prSet presAssocID="{93C64DD4-63FA-4F56-88AC-084269F37C14}" presName="dummyMaxCanvas" presStyleCnt="0">
        <dgm:presLayoutVars/>
      </dgm:prSet>
      <dgm:spPr/>
    </dgm:pt>
    <dgm:pt modelId="{EB9C18A9-50DC-4705-B8C6-887488EADD78}" type="pres">
      <dgm:prSet presAssocID="{93C64DD4-63FA-4F56-88AC-084269F37C14}" presName="FiveNodes_1" presStyleLbl="node1" presStyleIdx="0" presStyleCnt="5" custLinFactNeighborX="128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F501742-D0AD-478F-A20A-BC140A9585C7}" type="pres">
      <dgm:prSet presAssocID="{93C64DD4-63FA-4F56-88AC-084269F37C14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CFF38AB-61EF-4431-82A5-205B148C37B0}" type="pres">
      <dgm:prSet presAssocID="{93C64DD4-63FA-4F56-88AC-084269F37C14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2449420-7949-4354-ACC4-4D618A45FD5B}" type="pres">
      <dgm:prSet presAssocID="{93C64DD4-63FA-4F56-88AC-084269F37C14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054344A-973B-44F7-AB29-D933FB6C4FFD}" type="pres">
      <dgm:prSet presAssocID="{93C64DD4-63FA-4F56-88AC-084269F37C14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C7A5EB9-AD12-4082-BC80-62566CFE5F7D}" type="pres">
      <dgm:prSet presAssocID="{93C64DD4-63FA-4F56-88AC-084269F37C14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5FCD1CE-9BB9-4443-B800-460B3B121A85}" type="pres">
      <dgm:prSet presAssocID="{93C64DD4-63FA-4F56-88AC-084269F37C14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CB1FEE-3749-4F50-880C-78B48A70AA53}" type="pres">
      <dgm:prSet presAssocID="{93C64DD4-63FA-4F56-88AC-084269F37C14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D3CB764-CFB6-4911-93E9-11F0D6002D8C}" type="pres">
      <dgm:prSet presAssocID="{93C64DD4-63FA-4F56-88AC-084269F37C14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1552AD8-49B7-4183-9F87-B2D6F0E71AF9}" type="pres">
      <dgm:prSet presAssocID="{93C64DD4-63FA-4F56-88AC-084269F37C14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D750EAD-3883-4830-85AD-9F31A7A0813E}" type="pres">
      <dgm:prSet presAssocID="{93C64DD4-63FA-4F56-88AC-084269F37C14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9BFD0EB-23D7-42B5-B85D-7EFFDB5A4766}" type="pres">
      <dgm:prSet presAssocID="{93C64DD4-63FA-4F56-88AC-084269F37C14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781B775-77A5-4B93-8DF9-F0DB46650CE5}" type="pres">
      <dgm:prSet presAssocID="{93C64DD4-63FA-4F56-88AC-084269F37C14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E5C9E41-26DD-4546-B994-3B8516BF0460}" type="pres">
      <dgm:prSet presAssocID="{93C64DD4-63FA-4F56-88AC-084269F37C14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49F14D1-575F-4650-B728-993B12A8C09F}" type="presOf" srcId="{228B6E53-EDD1-43A3-9A6D-2B66A95D5B00}" destId="{A8CB1FEE-3749-4F50-880C-78B48A70AA53}" srcOrd="0" destOrd="0" presId="urn:microsoft.com/office/officeart/2005/8/layout/vProcess5"/>
    <dgm:cxn modelId="{87A04254-584F-48E8-9088-0ACC6624DFC1}" type="presOf" srcId="{E89E87B2-F19D-4536-99CB-3DDE1C5C0BC9}" destId="{EC7A5EB9-AD12-4082-BC80-62566CFE5F7D}" srcOrd="0" destOrd="0" presId="urn:microsoft.com/office/officeart/2005/8/layout/vProcess5"/>
    <dgm:cxn modelId="{ECDE8BA9-3FAB-4EE5-ABBC-280AA8FA1BA9}" type="presOf" srcId="{93C64DD4-63FA-4F56-88AC-084269F37C14}" destId="{AD263DCB-780E-43CC-BC55-08DB4A1DF336}" srcOrd="0" destOrd="0" presId="urn:microsoft.com/office/officeart/2005/8/layout/vProcess5"/>
    <dgm:cxn modelId="{44064E09-F26D-4950-AA9F-A1275C41EDDD}" srcId="{93C64DD4-63FA-4F56-88AC-084269F37C14}" destId="{CB20EFCE-E889-41B0-88C5-1B495D06F212}" srcOrd="5" destOrd="0" parTransId="{372046AF-3495-4620-8956-EC02F44D808D}" sibTransId="{F0E76E8B-5082-498F-89E8-FD0BD60FD7A2}"/>
    <dgm:cxn modelId="{B0A3EDCC-F955-4909-AE50-287F40E4275A}" srcId="{93C64DD4-63FA-4F56-88AC-084269F37C14}" destId="{5EE727E5-EB9F-4045-83B3-1693D57EFC0D}" srcOrd="3" destOrd="0" parTransId="{45D4600C-C172-42B9-97D1-99AF7388D137}" sibTransId="{0F19E8B6-7A46-42A7-9BA9-4ACF49C49B97}"/>
    <dgm:cxn modelId="{DDA5ACA3-2106-4CF7-9F5C-0D03F86517DE}" type="presOf" srcId="{31E72D52-6762-461A-B969-6C6B9C18B137}" destId="{09BFD0EB-23D7-42B5-B85D-7EFFDB5A4766}" srcOrd="1" destOrd="0" presId="urn:microsoft.com/office/officeart/2005/8/layout/vProcess5"/>
    <dgm:cxn modelId="{680D4B73-21E8-490C-AE33-91E2B29FBBBD}" type="presOf" srcId="{B7577830-9F1D-433B-AB4A-0BB4829C2C89}" destId="{8054344A-973B-44F7-AB29-D933FB6C4FFD}" srcOrd="0" destOrd="0" presId="urn:microsoft.com/office/officeart/2005/8/layout/vProcess5"/>
    <dgm:cxn modelId="{4CBB4ED4-F648-4128-B313-1AF03384F9F3}" srcId="{93C64DD4-63FA-4F56-88AC-084269F37C14}" destId="{B7577830-9F1D-433B-AB4A-0BB4829C2C89}" srcOrd="4" destOrd="0" parTransId="{DAD4C2A2-65FC-4FE1-B962-5B825CF42A63}" sibTransId="{798003FE-C471-40BD-B66D-0854CF184F83}"/>
    <dgm:cxn modelId="{DAFF90B2-EC63-4BA5-99FD-34DE83474E9E}" type="presOf" srcId="{A9F1C8A2-2606-4768-8046-3E2F8111AABF}" destId="{9F501742-D0AD-478F-A20A-BC140A9585C7}" srcOrd="0" destOrd="0" presId="urn:microsoft.com/office/officeart/2005/8/layout/vProcess5"/>
    <dgm:cxn modelId="{C6EAC19E-5290-461C-8B94-EC2C9048BB31}" type="presOf" srcId="{D0066C54-C9C2-408F-85DD-CE0BB589DD24}" destId="{E5FCD1CE-9BB9-4443-B800-460B3B121A85}" srcOrd="0" destOrd="0" presId="urn:microsoft.com/office/officeart/2005/8/layout/vProcess5"/>
    <dgm:cxn modelId="{D5E3EDF2-479D-43D7-A0DE-9E5C134C3397}" type="presOf" srcId="{0F19E8B6-7A46-42A7-9BA9-4ACF49C49B97}" destId="{0D3CB764-CFB6-4911-93E9-11F0D6002D8C}" srcOrd="0" destOrd="0" presId="urn:microsoft.com/office/officeart/2005/8/layout/vProcess5"/>
    <dgm:cxn modelId="{A7EED8D9-9995-406E-9032-F07B2B2EB830}" type="presOf" srcId="{5EE727E5-EB9F-4045-83B3-1693D57EFC0D}" destId="{52449420-7949-4354-ACC4-4D618A45FD5B}" srcOrd="0" destOrd="0" presId="urn:microsoft.com/office/officeart/2005/8/layout/vProcess5"/>
    <dgm:cxn modelId="{C17CC22E-10A7-4BDD-9858-543F1D2BE6C6}" type="presOf" srcId="{1A69EF5B-9EEE-4B7F-ABA0-8BDCDE58D8BC}" destId="{EB9C18A9-50DC-4705-B8C6-887488EADD78}" srcOrd="0" destOrd="0" presId="urn:microsoft.com/office/officeart/2005/8/layout/vProcess5"/>
    <dgm:cxn modelId="{3AF2D4FA-7802-44E1-9F5F-82C5C8600B51}" srcId="{93C64DD4-63FA-4F56-88AC-084269F37C14}" destId="{1A69EF5B-9EEE-4B7F-ABA0-8BDCDE58D8BC}" srcOrd="0" destOrd="0" parTransId="{5B69EC50-2CDB-44E7-B8D5-C615F36F3E41}" sibTransId="{E89E87B2-F19D-4536-99CB-3DDE1C5C0BC9}"/>
    <dgm:cxn modelId="{D81E7A2D-9033-4C3D-99C1-FB1C86D157B3}" type="presOf" srcId="{B7577830-9F1D-433B-AB4A-0BB4829C2C89}" destId="{0E5C9E41-26DD-4546-B994-3B8516BF0460}" srcOrd="1" destOrd="0" presId="urn:microsoft.com/office/officeart/2005/8/layout/vProcess5"/>
    <dgm:cxn modelId="{2C28B64E-3C7A-422D-B4E2-9248477CC804}" type="presOf" srcId="{31E72D52-6762-461A-B969-6C6B9C18B137}" destId="{FCFF38AB-61EF-4431-82A5-205B148C37B0}" srcOrd="0" destOrd="0" presId="urn:microsoft.com/office/officeart/2005/8/layout/vProcess5"/>
    <dgm:cxn modelId="{39957D98-8CD9-4BD6-9F42-FB05910BBF64}" srcId="{93C64DD4-63FA-4F56-88AC-084269F37C14}" destId="{31E72D52-6762-461A-B969-6C6B9C18B137}" srcOrd="2" destOrd="0" parTransId="{D824E148-36F6-46B9-8AFB-85C4D8A42AC1}" sibTransId="{228B6E53-EDD1-43A3-9A6D-2B66A95D5B00}"/>
    <dgm:cxn modelId="{FE8D7AFA-FF6E-4B01-9674-DC58B3288BF3}" type="presOf" srcId="{A9F1C8A2-2606-4768-8046-3E2F8111AABF}" destId="{AD750EAD-3883-4830-85AD-9F31A7A0813E}" srcOrd="1" destOrd="0" presId="urn:microsoft.com/office/officeart/2005/8/layout/vProcess5"/>
    <dgm:cxn modelId="{1E3E9B83-838C-4129-AA47-615A2141E1EA}" type="presOf" srcId="{1A69EF5B-9EEE-4B7F-ABA0-8BDCDE58D8BC}" destId="{21552AD8-49B7-4183-9F87-B2D6F0E71AF9}" srcOrd="1" destOrd="0" presId="urn:microsoft.com/office/officeart/2005/8/layout/vProcess5"/>
    <dgm:cxn modelId="{047ADE8B-443B-48B5-8207-6E5F35B860D7}" type="presOf" srcId="{5EE727E5-EB9F-4045-83B3-1693D57EFC0D}" destId="{1781B775-77A5-4B93-8DF9-F0DB46650CE5}" srcOrd="1" destOrd="0" presId="urn:microsoft.com/office/officeart/2005/8/layout/vProcess5"/>
    <dgm:cxn modelId="{D5D4AC2D-9B96-4517-AF34-0B3BDFC6AC7B}" srcId="{93C64DD4-63FA-4F56-88AC-084269F37C14}" destId="{A9F1C8A2-2606-4768-8046-3E2F8111AABF}" srcOrd="1" destOrd="0" parTransId="{6F029224-C016-4435-A45B-7B887BE9DAD1}" sibTransId="{D0066C54-C9C2-408F-85DD-CE0BB589DD24}"/>
    <dgm:cxn modelId="{28226DC1-BF70-4E51-BFC0-6B8E183EB2C2}" type="presParOf" srcId="{AD263DCB-780E-43CC-BC55-08DB4A1DF336}" destId="{56B20751-1AC6-4425-8CF3-2189A2298861}" srcOrd="0" destOrd="0" presId="urn:microsoft.com/office/officeart/2005/8/layout/vProcess5"/>
    <dgm:cxn modelId="{1FD34E07-17CB-4850-9296-E66BF2D616AF}" type="presParOf" srcId="{AD263DCB-780E-43CC-BC55-08DB4A1DF336}" destId="{EB9C18A9-50DC-4705-B8C6-887488EADD78}" srcOrd="1" destOrd="0" presId="urn:microsoft.com/office/officeart/2005/8/layout/vProcess5"/>
    <dgm:cxn modelId="{D153C4B2-969E-4E18-AD7D-E784FD5145BF}" type="presParOf" srcId="{AD263DCB-780E-43CC-BC55-08DB4A1DF336}" destId="{9F501742-D0AD-478F-A20A-BC140A9585C7}" srcOrd="2" destOrd="0" presId="urn:microsoft.com/office/officeart/2005/8/layout/vProcess5"/>
    <dgm:cxn modelId="{6805A920-FA02-4AB3-A6CD-FDB284E4261F}" type="presParOf" srcId="{AD263DCB-780E-43CC-BC55-08DB4A1DF336}" destId="{FCFF38AB-61EF-4431-82A5-205B148C37B0}" srcOrd="3" destOrd="0" presId="urn:microsoft.com/office/officeart/2005/8/layout/vProcess5"/>
    <dgm:cxn modelId="{E7FCB2DE-8154-49C1-A33A-AA11E562B40B}" type="presParOf" srcId="{AD263DCB-780E-43CC-BC55-08DB4A1DF336}" destId="{52449420-7949-4354-ACC4-4D618A45FD5B}" srcOrd="4" destOrd="0" presId="urn:microsoft.com/office/officeart/2005/8/layout/vProcess5"/>
    <dgm:cxn modelId="{142B8E33-A11A-4728-841A-773D5AE70BFD}" type="presParOf" srcId="{AD263DCB-780E-43CC-BC55-08DB4A1DF336}" destId="{8054344A-973B-44F7-AB29-D933FB6C4FFD}" srcOrd="5" destOrd="0" presId="urn:microsoft.com/office/officeart/2005/8/layout/vProcess5"/>
    <dgm:cxn modelId="{B33FB2FF-1576-46FC-91D1-7E580FBFABC5}" type="presParOf" srcId="{AD263DCB-780E-43CC-BC55-08DB4A1DF336}" destId="{EC7A5EB9-AD12-4082-BC80-62566CFE5F7D}" srcOrd="6" destOrd="0" presId="urn:microsoft.com/office/officeart/2005/8/layout/vProcess5"/>
    <dgm:cxn modelId="{F2716960-A863-46ED-BE76-226391BB0B62}" type="presParOf" srcId="{AD263DCB-780E-43CC-BC55-08DB4A1DF336}" destId="{E5FCD1CE-9BB9-4443-B800-460B3B121A85}" srcOrd="7" destOrd="0" presId="urn:microsoft.com/office/officeart/2005/8/layout/vProcess5"/>
    <dgm:cxn modelId="{73C6C1BB-C680-4AEA-9D9D-22A039169672}" type="presParOf" srcId="{AD263DCB-780E-43CC-BC55-08DB4A1DF336}" destId="{A8CB1FEE-3749-4F50-880C-78B48A70AA53}" srcOrd="8" destOrd="0" presId="urn:microsoft.com/office/officeart/2005/8/layout/vProcess5"/>
    <dgm:cxn modelId="{AE86628C-C947-423C-9AED-5E05D947EA5C}" type="presParOf" srcId="{AD263DCB-780E-43CC-BC55-08DB4A1DF336}" destId="{0D3CB764-CFB6-4911-93E9-11F0D6002D8C}" srcOrd="9" destOrd="0" presId="urn:microsoft.com/office/officeart/2005/8/layout/vProcess5"/>
    <dgm:cxn modelId="{7ACDB7E7-4947-4C8E-8C3F-AFD91CBF60AD}" type="presParOf" srcId="{AD263DCB-780E-43CC-BC55-08DB4A1DF336}" destId="{21552AD8-49B7-4183-9F87-B2D6F0E71AF9}" srcOrd="10" destOrd="0" presId="urn:microsoft.com/office/officeart/2005/8/layout/vProcess5"/>
    <dgm:cxn modelId="{A87385F6-AC37-4E44-927A-DAF67D965ED9}" type="presParOf" srcId="{AD263DCB-780E-43CC-BC55-08DB4A1DF336}" destId="{AD750EAD-3883-4830-85AD-9F31A7A0813E}" srcOrd="11" destOrd="0" presId="urn:microsoft.com/office/officeart/2005/8/layout/vProcess5"/>
    <dgm:cxn modelId="{BB70F334-BA5F-4224-9646-2E8082B0CE08}" type="presParOf" srcId="{AD263DCB-780E-43CC-BC55-08DB4A1DF336}" destId="{09BFD0EB-23D7-42B5-B85D-7EFFDB5A4766}" srcOrd="12" destOrd="0" presId="urn:microsoft.com/office/officeart/2005/8/layout/vProcess5"/>
    <dgm:cxn modelId="{BFD2CE81-C960-49F4-91C6-9E34351ACC48}" type="presParOf" srcId="{AD263DCB-780E-43CC-BC55-08DB4A1DF336}" destId="{1781B775-77A5-4B93-8DF9-F0DB46650CE5}" srcOrd="13" destOrd="0" presId="urn:microsoft.com/office/officeart/2005/8/layout/vProcess5"/>
    <dgm:cxn modelId="{189633F8-B864-4CB8-BB75-CD063F19021A}" type="presParOf" srcId="{AD263DCB-780E-43CC-BC55-08DB4A1DF336}" destId="{0E5C9E41-26DD-4546-B994-3B8516BF0460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C64DD4-63FA-4F56-88AC-084269F37C1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1E72D52-6762-461A-B969-6C6B9C18B137}">
      <dgm:prSet phldrT="[Texto]" custT="1"/>
      <dgm:spPr/>
      <dgm:t>
        <a:bodyPr/>
        <a:lstStyle/>
        <a:p>
          <a:r>
            <a:rPr lang="pt-BR" sz="1800" dirty="0" smtClean="0"/>
            <a:t>Elaboração e criação das rotinas dos Procedimentos Contábeis Específicos: FUNDEB e Operações de Créditos;</a:t>
          </a:r>
          <a:endParaRPr lang="pt-BR" sz="1800" dirty="0"/>
        </a:p>
      </dgm:t>
    </dgm:pt>
    <dgm:pt modelId="{D824E148-36F6-46B9-8AFB-85C4D8A42AC1}" type="parTrans" cxnId="{39957D98-8CD9-4BD6-9F42-FB05910BBF64}">
      <dgm:prSet/>
      <dgm:spPr/>
      <dgm:t>
        <a:bodyPr/>
        <a:lstStyle/>
        <a:p>
          <a:endParaRPr lang="pt-BR"/>
        </a:p>
      </dgm:t>
    </dgm:pt>
    <dgm:pt modelId="{228B6E53-EDD1-43A3-9A6D-2B66A95D5B00}" type="sibTrans" cxnId="{39957D98-8CD9-4BD6-9F42-FB05910BBF64}">
      <dgm:prSet/>
      <dgm:spPr/>
      <dgm:t>
        <a:bodyPr/>
        <a:lstStyle/>
        <a:p>
          <a:endParaRPr lang="pt-BR"/>
        </a:p>
      </dgm:t>
    </dgm:pt>
    <dgm:pt modelId="{5EE727E5-EB9F-4045-83B3-1693D57EFC0D}">
      <dgm:prSet phldrT="[Texto]" custT="1"/>
      <dgm:spPr/>
      <dgm:t>
        <a:bodyPr/>
        <a:lstStyle/>
        <a:p>
          <a:r>
            <a:rPr lang="pt-BR" sz="1800" dirty="0" smtClean="0"/>
            <a:t>Especificação das Demonstrações Contábeis aplicado ao Setor Público.</a:t>
          </a:r>
        </a:p>
      </dgm:t>
    </dgm:pt>
    <dgm:pt modelId="{45D4600C-C172-42B9-97D1-99AF7388D137}" type="parTrans" cxnId="{B0A3EDCC-F955-4909-AE50-287F40E4275A}">
      <dgm:prSet/>
      <dgm:spPr/>
      <dgm:t>
        <a:bodyPr/>
        <a:lstStyle/>
        <a:p>
          <a:endParaRPr lang="pt-BR"/>
        </a:p>
      </dgm:t>
    </dgm:pt>
    <dgm:pt modelId="{0F19E8B6-7A46-42A7-9BA9-4ACF49C49B97}" type="sibTrans" cxnId="{B0A3EDCC-F955-4909-AE50-287F40E4275A}">
      <dgm:prSet/>
      <dgm:spPr/>
      <dgm:t>
        <a:bodyPr/>
        <a:lstStyle/>
        <a:p>
          <a:endParaRPr lang="pt-BR"/>
        </a:p>
      </dgm:t>
    </dgm:pt>
    <dgm:pt modelId="{DE0EE68B-A8AF-4395-A399-FAE66A59C209}">
      <dgm:prSet phldrT="[Texto]" custT="1"/>
      <dgm:spPr/>
      <dgm:t>
        <a:bodyPr/>
        <a:lstStyle/>
        <a:p>
          <a:r>
            <a:rPr lang="pt-BR" sz="1800" dirty="0" smtClean="0"/>
            <a:t> Elaboração e criação das regras de contabilização para as funcionalidades do sistema FINCON;</a:t>
          </a:r>
          <a:endParaRPr lang="pt-BR" sz="1800" dirty="0"/>
        </a:p>
      </dgm:t>
    </dgm:pt>
    <dgm:pt modelId="{B96886FE-145E-4DB9-A358-CB3B2FF8760B}" type="parTrans" cxnId="{F6ECB084-0796-43A3-B2BA-3D10A658E912}">
      <dgm:prSet/>
      <dgm:spPr/>
      <dgm:t>
        <a:bodyPr/>
        <a:lstStyle/>
        <a:p>
          <a:endParaRPr lang="pt-BR"/>
        </a:p>
      </dgm:t>
    </dgm:pt>
    <dgm:pt modelId="{8FF9B075-2A43-4CC2-83AC-2D8421480A33}" type="sibTrans" cxnId="{F6ECB084-0796-43A3-B2BA-3D10A658E912}">
      <dgm:prSet/>
      <dgm:spPr/>
      <dgm:t>
        <a:bodyPr/>
        <a:lstStyle/>
        <a:p>
          <a:endParaRPr lang="pt-BR"/>
        </a:p>
      </dgm:t>
    </dgm:pt>
    <dgm:pt modelId="{AADC83DD-CA53-40AC-B45F-A4A246C9EADE}">
      <dgm:prSet/>
      <dgm:spPr/>
      <dgm:t>
        <a:bodyPr/>
        <a:lstStyle/>
        <a:p>
          <a:r>
            <a:rPr lang="pt-BR" dirty="0" smtClean="0"/>
            <a:t>Elaboração de transações contábeis:  criação até o momento de </a:t>
          </a:r>
          <a:r>
            <a:rPr lang="pt-BR" b="1" dirty="0" smtClean="0">
              <a:solidFill>
                <a:srgbClr val="FFFF00"/>
              </a:solidFill>
            </a:rPr>
            <a:t>23.000</a:t>
          </a:r>
          <a:r>
            <a:rPr lang="pt-BR" b="1" dirty="0" smtClean="0">
              <a:solidFill>
                <a:srgbClr val="FF0000"/>
              </a:solidFill>
            </a:rPr>
            <a:t> </a:t>
          </a:r>
          <a:r>
            <a:rPr lang="pt-BR" b="1" dirty="0" smtClean="0">
              <a:solidFill>
                <a:schemeClr val="bg1"/>
              </a:solidFill>
            </a:rPr>
            <a:t>transações</a:t>
          </a:r>
          <a:r>
            <a:rPr lang="pt-BR" dirty="0" smtClean="0"/>
            <a:t>;</a:t>
          </a:r>
        </a:p>
      </dgm:t>
    </dgm:pt>
    <dgm:pt modelId="{9527C799-B60B-4109-BD3F-DB8CB1EA0296}" type="parTrans" cxnId="{5EA6F510-010C-46FA-9E50-18DDEAE25F35}">
      <dgm:prSet/>
      <dgm:spPr/>
      <dgm:t>
        <a:bodyPr/>
        <a:lstStyle/>
        <a:p>
          <a:endParaRPr lang="pt-BR"/>
        </a:p>
      </dgm:t>
    </dgm:pt>
    <dgm:pt modelId="{02FDD459-93F0-4733-9BD2-DC1505A7B2BD}" type="sibTrans" cxnId="{5EA6F510-010C-46FA-9E50-18DDEAE25F35}">
      <dgm:prSet/>
      <dgm:spPr/>
      <dgm:t>
        <a:bodyPr/>
        <a:lstStyle/>
        <a:p>
          <a:endParaRPr lang="pt-BR"/>
        </a:p>
      </dgm:t>
    </dgm:pt>
    <dgm:pt modelId="{AD263DCB-780E-43CC-BC55-08DB4A1DF336}" type="pres">
      <dgm:prSet presAssocID="{93C64DD4-63FA-4F56-88AC-084269F37C1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6B20751-1AC6-4425-8CF3-2189A2298861}" type="pres">
      <dgm:prSet presAssocID="{93C64DD4-63FA-4F56-88AC-084269F37C14}" presName="dummyMaxCanvas" presStyleCnt="0">
        <dgm:presLayoutVars/>
      </dgm:prSet>
      <dgm:spPr/>
    </dgm:pt>
    <dgm:pt modelId="{5978E478-19D8-470A-85D4-730B3E56F5BD}" type="pres">
      <dgm:prSet presAssocID="{93C64DD4-63FA-4F56-88AC-084269F37C14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BFEA72-7623-4421-836F-FA25B3D361A4}" type="pres">
      <dgm:prSet presAssocID="{93C64DD4-63FA-4F56-88AC-084269F37C14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9C08369-60B8-4F37-8BBF-B584AD3D1758}" type="pres">
      <dgm:prSet presAssocID="{93C64DD4-63FA-4F56-88AC-084269F37C14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F60E9F8-A0A8-4489-88D4-64478610AE35}" type="pres">
      <dgm:prSet presAssocID="{93C64DD4-63FA-4F56-88AC-084269F37C14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11F5840-61FB-4B3C-A4F6-30F1F26B14F3}" type="pres">
      <dgm:prSet presAssocID="{93C64DD4-63FA-4F56-88AC-084269F37C14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7FB7097-CCD8-4201-A16E-B4E0185BD7AD}" type="pres">
      <dgm:prSet presAssocID="{93C64DD4-63FA-4F56-88AC-084269F37C14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95C46B6-28AA-4453-8DB5-1B07EACA23D1}" type="pres">
      <dgm:prSet presAssocID="{93C64DD4-63FA-4F56-88AC-084269F37C14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05E73AC-0662-49C7-B261-1CA3BD962F33}" type="pres">
      <dgm:prSet presAssocID="{93C64DD4-63FA-4F56-88AC-084269F37C14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CD81A51-2CE3-4AB9-BEA1-43619CCF5D9A}" type="pres">
      <dgm:prSet presAssocID="{93C64DD4-63FA-4F56-88AC-084269F37C14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72905F-B6A4-4E61-82AB-7677E1C449BE}" type="pres">
      <dgm:prSet presAssocID="{93C64DD4-63FA-4F56-88AC-084269F37C14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C82EE40-0373-480C-BFAD-5B3ED4E414B2}" type="pres">
      <dgm:prSet presAssocID="{93C64DD4-63FA-4F56-88AC-084269F37C14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E5722AA-B893-4BBF-93CB-2E74B8006B26}" type="presOf" srcId="{228B6E53-EDD1-43A3-9A6D-2B66A95D5B00}" destId="{595C46B6-28AA-4453-8DB5-1B07EACA23D1}" srcOrd="0" destOrd="0" presId="urn:microsoft.com/office/officeart/2005/8/layout/vProcess5"/>
    <dgm:cxn modelId="{F6ECB084-0796-43A3-B2BA-3D10A658E912}" srcId="{93C64DD4-63FA-4F56-88AC-084269F37C14}" destId="{DE0EE68B-A8AF-4395-A399-FAE66A59C209}" srcOrd="1" destOrd="0" parTransId="{B96886FE-145E-4DB9-A358-CB3B2FF8760B}" sibTransId="{8FF9B075-2A43-4CC2-83AC-2D8421480A33}"/>
    <dgm:cxn modelId="{73D6B72E-8A4B-452D-A940-C704E047EEB2}" type="presOf" srcId="{DE0EE68B-A8AF-4395-A399-FAE66A59C209}" destId="{3CD81A51-2CE3-4AB9-BEA1-43619CCF5D9A}" srcOrd="1" destOrd="0" presId="urn:microsoft.com/office/officeart/2005/8/layout/vProcess5"/>
    <dgm:cxn modelId="{B0A3EDCC-F955-4909-AE50-287F40E4275A}" srcId="{93C64DD4-63FA-4F56-88AC-084269F37C14}" destId="{5EE727E5-EB9F-4045-83B3-1693D57EFC0D}" srcOrd="3" destOrd="0" parTransId="{45D4600C-C172-42B9-97D1-99AF7388D137}" sibTransId="{0F19E8B6-7A46-42A7-9BA9-4ACF49C49B97}"/>
    <dgm:cxn modelId="{2FDFD354-7243-4CC8-8A50-3C6F99392CC6}" type="presOf" srcId="{31E72D52-6762-461A-B969-6C6B9C18B137}" destId="{F972905F-B6A4-4E61-82AB-7677E1C449BE}" srcOrd="1" destOrd="0" presId="urn:microsoft.com/office/officeart/2005/8/layout/vProcess5"/>
    <dgm:cxn modelId="{44B49EC3-CE9D-456E-B608-0D982E9996F8}" type="presOf" srcId="{5EE727E5-EB9F-4045-83B3-1693D57EFC0D}" destId="{FF60E9F8-A0A8-4489-88D4-64478610AE35}" srcOrd="0" destOrd="0" presId="urn:microsoft.com/office/officeart/2005/8/layout/vProcess5"/>
    <dgm:cxn modelId="{CBAF0457-3785-427B-A4FC-769B5D5AE4DB}" type="presOf" srcId="{93C64DD4-63FA-4F56-88AC-084269F37C14}" destId="{AD263DCB-780E-43CC-BC55-08DB4A1DF336}" srcOrd="0" destOrd="0" presId="urn:microsoft.com/office/officeart/2005/8/layout/vProcess5"/>
    <dgm:cxn modelId="{48EF8778-1E42-4BA2-867E-126D43B404BC}" type="presOf" srcId="{5EE727E5-EB9F-4045-83B3-1693D57EFC0D}" destId="{FC82EE40-0373-480C-BFAD-5B3ED4E414B2}" srcOrd="1" destOrd="0" presId="urn:microsoft.com/office/officeart/2005/8/layout/vProcess5"/>
    <dgm:cxn modelId="{0354A8FF-1B72-489B-A0EC-EDE97F0CA184}" type="presOf" srcId="{8FF9B075-2A43-4CC2-83AC-2D8421480A33}" destId="{47FB7097-CCD8-4201-A16E-B4E0185BD7AD}" srcOrd="0" destOrd="0" presId="urn:microsoft.com/office/officeart/2005/8/layout/vProcess5"/>
    <dgm:cxn modelId="{C80C872E-CED2-47F6-BA36-4841AF5EAA93}" type="presOf" srcId="{31E72D52-6762-461A-B969-6C6B9C18B137}" destId="{39C08369-60B8-4F37-8BBF-B584AD3D1758}" srcOrd="0" destOrd="0" presId="urn:microsoft.com/office/officeart/2005/8/layout/vProcess5"/>
    <dgm:cxn modelId="{FF490C7E-8C75-4ED9-A228-6F8A943E8D55}" type="presOf" srcId="{DE0EE68B-A8AF-4395-A399-FAE66A59C209}" destId="{34BFEA72-7623-4421-836F-FA25B3D361A4}" srcOrd="0" destOrd="0" presId="urn:microsoft.com/office/officeart/2005/8/layout/vProcess5"/>
    <dgm:cxn modelId="{F7A8BDFC-4D48-4581-83C6-C6452D1E4362}" type="presOf" srcId="{AADC83DD-CA53-40AC-B45F-A4A246C9EADE}" destId="{F05E73AC-0662-49C7-B261-1CA3BD962F33}" srcOrd="1" destOrd="0" presId="urn:microsoft.com/office/officeart/2005/8/layout/vProcess5"/>
    <dgm:cxn modelId="{DD83E6BD-E930-4DEB-A388-ADBA1AE8F2DC}" type="presOf" srcId="{02FDD459-93F0-4733-9BD2-DC1505A7B2BD}" destId="{B11F5840-61FB-4B3C-A4F6-30F1F26B14F3}" srcOrd="0" destOrd="0" presId="urn:microsoft.com/office/officeart/2005/8/layout/vProcess5"/>
    <dgm:cxn modelId="{F220D4CD-45E5-46B4-82D6-6A1ECD34AE97}" type="presOf" srcId="{AADC83DD-CA53-40AC-B45F-A4A246C9EADE}" destId="{5978E478-19D8-470A-85D4-730B3E56F5BD}" srcOrd="0" destOrd="0" presId="urn:microsoft.com/office/officeart/2005/8/layout/vProcess5"/>
    <dgm:cxn modelId="{5EA6F510-010C-46FA-9E50-18DDEAE25F35}" srcId="{93C64DD4-63FA-4F56-88AC-084269F37C14}" destId="{AADC83DD-CA53-40AC-B45F-A4A246C9EADE}" srcOrd="0" destOrd="0" parTransId="{9527C799-B60B-4109-BD3F-DB8CB1EA0296}" sibTransId="{02FDD459-93F0-4733-9BD2-DC1505A7B2BD}"/>
    <dgm:cxn modelId="{39957D98-8CD9-4BD6-9F42-FB05910BBF64}" srcId="{93C64DD4-63FA-4F56-88AC-084269F37C14}" destId="{31E72D52-6762-461A-B969-6C6B9C18B137}" srcOrd="2" destOrd="0" parTransId="{D824E148-36F6-46B9-8AFB-85C4D8A42AC1}" sibTransId="{228B6E53-EDD1-43A3-9A6D-2B66A95D5B00}"/>
    <dgm:cxn modelId="{38762CE7-95C5-463C-913E-B33ACBC46AF6}" type="presParOf" srcId="{AD263DCB-780E-43CC-BC55-08DB4A1DF336}" destId="{56B20751-1AC6-4425-8CF3-2189A2298861}" srcOrd="0" destOrd="0" presId="urn:microsoft.com/office/officeart/2005/8/layout/vProcess5"/>
    <dgm:cxn modelId="{67DBE481-3644-46BA-8749-0C81F09CEBA8}" type="presParOf" srcId="{AD263DCB-780E-43CC-BC55-08DB4A1DF336}" destId="{5978E478-19D8-470A-85D4-730B3E56F5BD}" srcOrd="1" destOrd="0" presId="urn:microsoft.com/office/officeart/2005/8/layout/vProcess5"/>
    <dgm:cxn modelId="{33E44479-6115-40DB-BAFB-3674FBF7B99E}" type="presParOf" srcId="{AD263DCB-780E-43CC-BC55-08DB4A1DF336}" destId="{34BFEA72-7623-4421-836F-FA25B3D361A4}" srcOrd="2" destOrd="0" presId="urn:microsoft.com/office/officeart/2005/8/layout/vProcess5"/>
    <dgm:cxn modelId="{A8637C44-727E-4450-9531-C8EF5489B68C}" type="presParOf" srcId="{AD263DCB-780E-43CC-BC55-08DB4A1DF336}" destId="{39C08369-60B8-4F37-8BBF-B584AD3D1758}" srcOrd="3" destOrd="0" presId="urn:microsoft.com/office/officeart/2005/8/layout/vProcess5"/>
    <dgm:cxn modelId="{4742FC7B-F910-4474-89AA-1FA229C36C99}" type="presParOf" srcId="{AD263DCB-780E-43CC-BC55-08DB4A1DF336}" destId="{FF60E9F8-A0A8-4489-88D4-64478610AE35}" srcOrd="4" destOrd="0" presId="urn:microsoft.com/office/officeart/2005/8/layout/vProcess5"/>
    <dgm:cxn modelId="{75CD5873-33F6-4748-85E4-A0BD7F3F6EEC}" type="presParOf" srcId="{AD263DCB-780E-43CC-BC55-08DB4A1DF336}" destId="{B11F5840-61FB-4B3C-A4F6-30F1F26B14F3}" srcOrd="5" destOrd="0" presId="urn:microsoft.com/office/officeart/2005/8/layout/vProcess5"/>
    <dgm:cxn modelId="{487528A1-888C-4BD3-B46F-9351BB56C329}" type="presParOf" srcId="{AD263DCB-780E-43CC-BC55-08DB4A1DF336}" destId="{47FB7097-CCD8-4201-A16E-B4E0185BD7AD}" srcOrd="6" destOrd="0" presId="urn:microsoft.com/office/officeart/2005/8/layout/vProcess5"/>
    <dgm:cxn modelId="{6E1D2FFE-5506-4C5D-B1C4-111DEC2C64BA}" type="presParOf" srcId="{AD263DCB-780E-43CC-BC55-08DB4A1DF336}" destId="{595C46B6-28AA-4453-8DB5-1B07EACA23D1}" srcOrd="7" destOrd="0" presId="urn:microsoft.com/office/officeart/2005/8/layout/vProcess5"/>
    <dgm:cxn modelId="{8308FA11-B65B-47A6-86FE-16AA6755AC79}" type="presParOf" srcId="{AD263DCB-780E-43CC-BC55-08DB4A1DF336}" destId="{F05E73AC-0662-49C7-B261-1CA3BD962F33}" srcOrd="8" destOrd="0" presId="urn:microsoft.com/office/officeart/2005/8/layout/vProcess5"/>
    <dgm:cxn modelId="{38784277-0136-44C1-ABA4-BAF2D62FE6C3}" type="presParOf" srcId="{AD263DCB-780E-43CC-BC55-08DB4A1DF336}" destId="{3CD81A51-2CE3-4AB9-BEA1-43619CCF5D9A}" srcOrd="9" destOrd="0" presId="urn:microsoft.com/office/officeart/2005/8/layout/vProcess5"/>
    <dgm:cxn modelId="{2061BDDB-019F-448E-A25A-356304591F45}" type="presParOf" srcId="{AD263DCB-780E-43CC-BC55-08DB4A1DF336}" destId="{F972905F-B6A4-4E61-82AB-7677E1C449BE}" srcOrd="10" destOrd="0" presId="urn:microsoft.com/office/officeart/2005/8/layout/vProcess5"/>
    <dgm:cxn modelId="{1A589AD1-76A8-4904-88D4-0459925F00A0}" type="presParOf" srcId="{AD263DCB-780E-43CC-BC55-08DB4A1DF336}" destId="{FC82EE40-0373-480C-BFAD-5B3ED4E414B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73F37D-9968-45D2-BBD9-9FFC049A461B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9D20785-A809-46F7-A496-0357017FDB4F}">
      <dgm:prSet phldrT="[Texto]"/>
      <dgm:spPr/>
      <dgm:t>
        <a:bodyPr/>
        <a:lstStyle/>
        <a:p>
          <a:r>
            <a:rPr lang="pt-BR" dirty="0" smtClean="0"/>
            <a:t>Mobilização das Pessoas </a:t>
          </a:r>
          <a:endParaRPr lang="pt-BR" dirty="0"/>
        </a:p>
      </dgm:t>
    </dgm:pt>
    <dgm:pt modelId="{188888B1-9706-4AED-B224-5D6CC10E09A8}" type="parTrans" cxnId="{077331B2-03ED-4D3B-BD5C-6D043CA3E36B}">
      <dgm:prSet/>
      <dgm:spPr/>
      <dgm:t>
        <a:bodyPr/>
        <a:lstStyle/>
        <a:p>
          <a:endParaRPr lang="pt-BR"/>
        </a:p>
      </dgm:t>
    </dgm:pt>
    <dgm:pt modelId="{05A38F0A-444A-46D0-AD27-F650842F76D3}" type="sibTrans" cxnId="{077331B2-03ED-4D3B-BD5C-6D043CA3E36B}">
      <dgm:prSet/>
      <dgm:spPr/>
      <dgm:t>
        <a:bodyPr/>
        <a:lstStyle/>
        <a:p>
          <a:endParaRPr lang="pt-BR"/>
        </a:p>
      </dgm:t>
    </dgm:pt>
    <dgm:pt modelId="{C0DE9160-7155-4CF0-9CB8-343829417822}">
      <dgm:prSet phldrT="[Texto]"/>
      <dgm:spPr/>
      <dgm:t>
        <a:bodyPr/>
        <a:lstStyle/>
        <a:p>
          <a:r>
            <a:rPr lang="pt-BR" dirty="0" smtClean="0"/>
            <a:t>Seminários e Palestras</a:t>
          </a:r>
          <a:endParaRPr lang="pt-BR" i="1" dirty="0"/>
        </a:p>
      </dgm:t>
    </dgm:pt>
    <dgm:pt modelId="{60DCCE6C-6DBA-4182-8380-07B863684C69}" type="parTrans" cxnId="{3C2C3488-8712-4564-9887-9171483B0572}">
      <dgm:prSet/>
      <dgm:spPr/>
      <dgm:t>
        <a:bodyPr/>
        <a:lstStyle/>
        <a:p>
          <a:endParaRPr lang="pt-BR"/>
        </a:p>
      </dgm:t>
    </dgm:pt>
    <dgm:pt modelId="{B929B057-D543-4CFC-9079-8781EE0BEA3A}" type="sibTrans" cxnId="{3C2C3488-8712-4564-9887-9171483B0572}">
      <dgm:prSet/>
      <dgm:spPr/>
      <dgm:t>
        <a:bodyPr/>
        <a:lstStyle/>
        <a:p>
          <a:endParaRPr lang="pt-BR"/>
        </a:p>
      </dgm:t>
    </dgm:pt>
    <dgm:pt modelId="{B8533BB8-D8C1-4D98-87DF-E3CD1B6B383A}">
      <dgm:prSet phldrT="[Texto]"/>
      <dgm:spPr/>
      <dgm:t>
        <a:bodyPr/>
        <a:lstStyle/>
        <a:p>
          <a:r>
            <a:rPr lang="pt-BR" dirty="0" smtClean="0"/>
            <a:t>Treinamentos Interno </a:t>
          </a:r>
          <a:endParaRPr lang="pt-BR" dirty="0"/>
        </a:p>
      </dgm:t>
    </dgm:pt>
    <dgm:pt modelId="{2E3A5798-0CB5-4808-A8D1-7220A1895B8B}" type="parTrans" cxnId="{B050DAC2-4A86-4025-8896-95B6AE374F75}">
      <dgm:prSet/>
      <dgm:spPr/>
      <dgm:t>
        <a:bodyPr/>
        <a:lstStyle/>
        <a:p>
          <a:endParaRPr lang="pt-BR"/>
        </a:p>
      </dgm:t>
    </dgm:pt>
    <dgm:pt modelId="{3ABD5FED-2200-45D7-BFB5-F8B2ED55063C}" type="sibTrans" cxnId="{B050DAC2-4A86-4025-8896-95B6AE374F75}">
      <dgm:prSet/>
      <dgm:spPr/>
      <dgm:t>
        <a:bodyPr/>
        <a:lstStyle/>
        <a:p>
          <a:endParaRPr lang="pt-BR"/>
        </a:p>
      </dgm:t>
    </dgm:pt>
    <dgm:pt modelId="{B549139D-5E49-4A2B-B6D0-D1184C85F245}">
      <dgm:prSet/>
      <dgm:spPr/>
      <dgm:t>
        <a:bodyPr/>
        <a:lstStyle/>
        <a:p>
          <a:r>
            <a:rPr lang="pt-BR" smtClean="0"/>
            <a:t>Treinamento </a:t>
          </a:r>
          <a:r>
            <a:rPr lang="pt-BR" i="1" smtClean="0"/>
            <a:t>in company</a:t>
          </a:r>
          <a:endParaRPr lang="pt-BR" i="1" dirty="0"/>
        </a:p>
      </dgm:t>
    </dgm:pt>
    <dgm:pt modelId="{2F946AB3-3EAF-46DF-B70D-F27D9427F53C}" type="parTrans" cxnId="{F83038E9-E1DD-42C8-851B-5891242717F9}">
      <dgm:prSet/>
      <dgm:spPr/>
      <dgm:t>
        <a:bodyPr/>
        <a:lstStyle/>
        <a:p>
          <a:endParaRPr lang="pt-BR"/>
        </a:p>
      </dgm:t>
    </dgm:pt>
    <dgm:pt modelId="{453C07AE-18F7-4350-8DF3-D14764DF9897}" type="sibTrans" cxnId="{F83038E9-E1DD-42C8-851B-5891242717F9}">
      <dgm:prSet/>
      <dgm:spPr/>
      <dgm:t>
        <a:bodyPr/>
        <a:lstStyle/>
        <a:p>
          <a:endParaRPr lang="pt-BR"/>
        </a:p>
      </dgm:t>
    </dgm:pt>
    <dgm:pt modelId="{6D0B19DD-5070-4AFF-9CBB-97E619C504D9}" type="pres">
      <dgm:prSet presAssocID="{9373F37D-9968-45D2-BBD9-9FFC049A461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2C64F3D-E57E-4548-B304-733750E2B11F}" type="pres">
      <dgm:prSet presAssocID="{E9D20785-A809-46F7-A496-0357017FDB4F}" presName="roof" presStyleLbl="dkBgShp" presStyleIdx="0" presStyleCnt="2"/>
      <dgm:spPr/>
      <dgm:t>
        <a:bodyPr/>
        <a:lstStyle/>
        <a:p>
          <a:endParaRPr lang="pt-BR"/>
        </a:p>
      </dgm:t>
    </dgm:pt>
    <dgm:pt modelId="{64603382-EFBB-4593-A1A6-3EB83AE892FE}" type="pres">
      <dgm:prSet presAssocID="{E9D20785-A809-46F7-A496-0357017FDB4F}" presName="pillars" presStyleCnt="0"/>
      <dgm:spPr/>
    </dgm:pt>
    <dgm:pt modelId="{4791D3F5-220B-4BC3-BD5B-6D8CA3E2DA92}" type="pres">
      <dgm:prSet presAssocID="{E9D20785-A809-46F7-A496-0357017FDB4F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39A446-9939-43B2-B71B-13D114A3FE18}" type="pres">
      <dgm:prSet presAssocID="{B549139D-5E49-4A2B-B6D0-D1184C85F245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4CB9E81-DC90-47CC-9F82-22558E5EB8DF}" type="pres">
      <dgm:prSet presAssocID="{B8533BB8-D8C1-4D98-87DF-E3CD1B6B383A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454A98-78F5-4AF2-AD93-E558F8547B8F}" type="pres">
      <dgm:prSet presAssocID="{E9D20785-A809-46F7-A496-0357017FDB4F}" presName="base" presStyleLbl="dkBgShp" presStyleIdx="1" presStyleCnt="2"/>
      <dgm:spPr/>
    </dgm:pt>
  </dgm:ptLst>
  <dgm:cxnLst>
    <dgm:cxn modelId="{3C2C3488-8712-4564-9887-9171483B0572}" srcId="{E9D20785-A809-46F7-A496-0357017FDB4F}" destId="{C0DE9160-7155-4CF0-9CB8-343829417822}" srcOrd="0" destOrd="0" parTransId="{60DCCE6C-6DBA-4182-8380-07B863684C69}" sibTransId="{B929B057-D543-4CFC-9079-8781EE0BEA3A}"/>
    <dgm:cxn modelId="{BF5F5786-19CA-4F17-8BED-632B324D32C1}" type="presOf" srcId="{B8533BB8-D8C1-4D98-87DF-E3CD1B6B383A}" destId="{64CB9E81-DC90-47CC-9F82-22558E5EB8DF}" srcOrd="0" destOrd="0" presId="urn:microsoft.com/office/officeart/2005/8/layout/hList3"/>
    <dgm:cxn modelId="{B050DAC2-4A86-4025-8896-95B6AE374F75}" srcId="{E9D20785-A809-46F7-A496-0357017FDB4F}" destId="{B8533BB8-D8C1-4D98-87DF-E3CD1B6B383A}" srcOrd="2" destOrd="0" parTransId="{2E3A5798-0CB5-4808-A8D1-7220A1895B8B}" sibTransId="{3ABD5FED-2200-45D7-BFB5-F8B2ED55063C}"/>
    <dgm:cxn modelId="{B807B4BF-16BD-4894-A329-90D27A729D2B}" type="presOf" srcId="{B549139D-5E49-4A2B-B6D0-D1184C85F245}" destId="{A439A446-9939-43B2-B71B-13D114A3FE18}" srcOrd="0" destOrd="0" presId="urn:microsoft.com/office/officeart/2005/8/layout/hList3"/>
    <dgm:cxn modelId="{9123723D-5BE9-4042-8337-AF7B901D05F0}" type="presOf" srcId="{E9D20785-A809-46F7-A496-0357017FDB4F}" destId="{A2C64F3D-E57E-4548-B304-733750E2B11F}" srcOrd="0" destOrd="0" presId="urn:microsoft.com/office/officeart/2005/8/layout/hList3"/>
    <dgm:cxn modelId="{077331B2-03ED-4D3B-BD5C-6D043CA3E36B}" srcId="{9373F37D-9968-45D2-BBD9-9FFC049A461B}" destId="{E9D20785-A809-46F7-A496-0357017FDB4F}" srcOrd="0" destOrd="0" parTransId="{188888B1-9706-4AED-B224-5D6CC10E09A8}" sibTransId="{05A38F0A-444A-46D0-AD27-F650842F76D3}"/>
    <dgm:cxn modelId="{F83038E9-E1DD-42C8-851B-5891242717F9}" srcId="{E9D20785-A809-46F7-A496-0357017FDB4F}" destId="{B549139D-5E49-4A2B-B6D0-D1184C85F245}" srcOrd="1" destOrd="0" parTransId="{2F946AB3-3EAF-46DF-B70D-F27D9427F53C}" sibTransId="{453C07AE-18F7-4350-8DF3-D14764DF9897}"/>
    <dgm:cxn modelId="{79C8B2FA-C9B4-469B-AEEA-A430048588C6}" type="presOf" srcId="{C0DE9160-7155-4CF0-9CB8-343829417822}" destId="{4791D3F5-220B-4BC3-BD5B-6D8CA3E2DA92}" srcOrd="0" destOrd="0" presId="urn:microsoft.com/office/officeart/2005/8/layout/hList3"/>
    <dgm:cxn modelId="{0E917113-08A3-441E-9503-BFA4F1CD580F}" type="presOf" srcId="{9373F37D-9968-45D2-BBD9-9FFC049A461B}" destId="{6D0B19DD-5070-4AFF-9CBB-97E619C504D9}" srcOrd="0" destOrd="0" presId="urn:microsoft.com/office/officeart/2005/8/layout/hList3"/>
    <dgm:cxn modelId="{EB4624A5-B301-4112-BDCB-8F56B2E67948}" type="presParOf" srcId="{6D0B19DD-5070-4AFF-9CBB-97E619C504D9}" destId="{A2C64F3D-E57E-4548-B304-733750E2B11F}" srcOrd="0" destOrd="0" presId="urn:microsoft.com/office/officeart/2005/8/layout/hList3"/>
    <dgm:cxn modelId="{DA12BF7D-8B39-4D04-BD47-2F9BE0B7F6D9}" type="presParOf" srcId="{6D0B19DD-5070-4AFF-9CBB-97E619C504D9}" destId="{64603382-EFBB-4593-A1A6-3EB83AE892FE}" srcOrd="1" destOrd="0" presId="urn:microsoft.com/office/officeart/2005/8/layout/hList3"/>
    <dgm:cxn modelId="{E9D38173-EF63-4CF3-9334-EF2D932CB310}" type="presParOf" srcId="{64603382-EFBB-4593-A1A6-3EB83AE892FE}" destId="{4791D3F5-220B-4BC3-BD5B-6D8CA3E2DA92}" srcOrd="0" destOrd="0" presId="urn:microsoft.com/office/officeart/2005/8/layout/hList3"/>
    <dgm:cxn modelId="{6C95425B-742C-4149-8FFD-0BB7020002D4}" type="presParOf" srcId="{64603382-EFBB-4593-A1A6-3EB83AE892FE}" destId="{A439A446-9939-43B2-B71B-13D114A3FE18}" srcOrd="1" destOrd="0" presId="urn:microsoft.com/office/officeart/2005/8/layout/hList3"/>
    <dgm:cxn modelId="{DE7AADA0-F0F1-4C7B-BF18-A546309A40EF}" type="presParOf" srcId="{64603382-EFBB-4593-A1A6-3EB83AE892FE}" destId="{64CB9E81-DC90-47CC-9F82-22558E5EB8DF}" srcOrd="2" destOrd="0" presId="urn:microsoft.com/office/officeart/2005/8/layout/hList3"/>
    <dgm:cxn modelId="{6A1B6C2D-FFFB-44CB-90D1-7958C12C5204}" type="presParOf" srcId="{6D0B19DD-5070-4AFF-9CBB-97E619C504D9}" destId="{2A454A98-78F5-4AF2-AD93-E558F8547B8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B5628-F17D-4280-A7EB-4EA80D1EF1DE}">
      <dsp:nvSpPr>
        <dsp:cNvPr id="0" name=""/>
        <dsp:cNvSpPr/>
      </dsp:nvSpPr>
      <dsp:spPr>
        <a:xfrm>
          <a:off x="1411427" y="264159"/>
          <a:ext cx="3413760" cy="3413760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PARTICIPAÇÃO EM SEMINÁRIOS E </a:t>
          </a:r>
          <a:r>
            <a:rPr lang="pt-BR" sz="1500" kern="1200" dirty="0" err="1" smtClean="0"/>
            <a:t>GTs</a:t>
          </a:r>
          <a:endParaRPr lang="pt-BR" sz="1500" kern="1200" dirty="0"/>
        </a:p>
      </dsp:txBody>
      <dsp:txXfrm>
        <a:off x="3210560" y="987551"/>
        <a:ext cx="1219200" cy="1016000"/>
      </dsp:txXfrm>
    </dsp:sp>
    <dsp:sp modelId="{05AE46FB-8246-4247-8B31-6CCA778799F3}">
      <dsp:nvSpPr>
        <dsp:cNvPr id="0" name=""/>
        <dsp:cNvSpPr/>
      </dsp:nvSpPr>
      <dsp:spPr>
        <a:xfrm>
          <a:off x="1341120" y="386079"/>
          <a:ext cx="3413760" cy="3413760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PROCEDIMENTOS PARA A CONVERGÊNCIA</a:t>
          </a:r>
          <a:endParaRPr lang="pt-BR" sz="1500" kern="1200" dirty="0"/>
        </a:p>
      </dsp:txBody>
      <dsp:txXfrm>
        <a:off x="2153920" y="2600960"/>
        <a:ext cx="1828800" cy="894080"/>
      </dsp:txXfrm>
    </dsp:sp>
    <dsp:sp modelId="{50D23066-32A2-4827-94D1-E6B17EC4C7CC}">
      <dsp:nvSpPr>
        <dsp:cNvPr id="0" name=""/>
        <dsp:cNvSpPr/>
      </dsp:nvSpPr>
      <dsp:spPr>
        <a:xfrm>
          <a:off x="1270812" y="264159"/>
          <a:ext cx="3413760" cy="3413760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500" kern="1200" dirty="0" smtClean="0"/>
            <a:t>FORMAÇÃO DA EQUIPE</a:t>
          </a:r>
          <a:endParaRPr lang="pt-BR" sz="1500" kern="1200" dirty="0"/>
        </a:p>
      </dsp:txBody>
      <dsp:txXfrm>
        <a:off x="1666240" y="987551"/>
        <a:ext cx="1219200" cy="1016000"/>
      </dsp:txXfrm>
    </dsp:sp>
    <dsp:sp modelId="{38A911F6-3DB6-4BF8-A0AD-8C3D31FFA25D}">
      <dsp:nvSpPr>
        <dsp:cNvPr id="0" name=""/>
        <dsp:cNvSpPr/>
      </dsp:nvSpPr>
      <dsp:spPr>
        <a:xfrm>
          <a:off x="1200380" y="52831"/>
          <a:ext cx="3836416" cy="383641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B8266A-27EA-4821-9B9A-ACD1E55347B9}">
      <dsp:nvSpPr>
        <dsp:cNvPr id="0" name=""/>
        <dsp:cNvSpPr/>
      </dsp:nvSpPr>
      <dsp:spPr>
        <a:xfrm>
          <a:off x="1129792" y="174536"/>
          <a:ext cx="3836416" cy="383641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C2F977-A765-4FDD-A169-7B2BD57E004F}">
      <dsp:nvSpPr>
        <dsp:cNvPr id="0" name=""/>
        <dsp:cNvSpPr/>
      </dsp:nvSpPr>
      <dsp:spPr>
        <a:xfrm>
          <a:off x="1103782" y="87781"/>
          <a:ext cx="3836416" cy="347847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009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009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6EFCD3A6-B54C-47AB-A08A-A1D3CAE5CB69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9014"/>
            <a:ext cx="2944958" cy="496009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1098" y="9429014"/>
            <a:ext cx="2944958" cy="496009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AB0832DD-C117-418A-A2BC-CBC2A832558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07754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009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009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DBD69DAA-0211-44C2-B3DF-43B2B823925A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3" tIns="46557" rIns="93113" bIns="46557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606" y="4714507"/>
            <a:ext cx="5438464" cy="4467311"/>
          </a:xfrm>
          <a:prstGeom prst="rect">
            <a:avLst/>
          </a:prstGeom>
        </p:spPr>
        <p:txBody>
          <a:bodyPr vert="horz" lIns="93113" tIns="46557" rIns="93113" bIns="46557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9014"/>
            <a:ext cx="2944958" cy="496009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1098" y="9429014"/>
            <a:ext cx="2944958" cy="496009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907E2FF3-8B3E-4365-AE59-B55C2A2A5B3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603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Arquivos </a:t>
            </a:r>
            <a:r>
              <a:rPr lang="pt-BR" dirty="0" err="1" smtClean="0"/>
              <a:t>SiG</a:t>
            </a:r>
            <a:r>
              <a:rPr lang="pt-BR" baseline="0" dirty="0" smtClean="0"/>
              <a:t> e TCM (execução orçamentária e contratos)</a:t>
            </a:r>
          </a:p>
          <a:p>
            <a:r>
              <a:rPr lang="pt-BR" baseline="0" dirty="0" smtClean="0"/>
              <a:t>Tabelas – estruturas internas do sistemas que foram alteradas para receber as novas contas, eventos,transações, regras de contabilização, tesouro, tipo conta, contas bancárias.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Desafios enfrentados</a:t>
            </a:r>
            <a:r>
              <a:rPr lang="pt-BR" baseline="0" dirty="0" smtClean="0"/>
              <a:t> – a adaptação as mudanças nas versões do Plano que foram editadas no decorrer do trabalho em andamento</a:t>
            </a:r>
          </a:p>
          <a:p>
            <a:r>
              <a:rPr lang="pt-BR" baseline="0" dirty="0" smtClean="0"/>
              <a:t>Criação do grupo de trabalho  </a:t>
            </a:r>
            <a:r>
              <a:rPr lang="pt-BR" baseline="0" dirty="0" err="1" smtClean="0"/>
              <a:t>atraves</a:t>
            </a:r>
            <a:r>
              <a:rPr lang="pt-BR" baseline="0" dirty="0" smtClean="0"/>
              <a:t> da </a:t>
            </a:r>
            <a:r>
              <a:rPr lang="pt-BR" baseline="0" dirty="0" err="1" smtClean="0"/>
              <a:t>res</a:t>
            </a:r>
            <a:r>
              <a:rPr lang="pt-BR" baseline="0" dirty="0" smtClean="0"/>
              <a:t> </a:t>
            </a:r>
            <a:r>
              <a:rPr lang="pt-BR" baseline="0" dirty="0" err="1" smtClean="0"/>
              <a:t>cgm</a:t>
            </a:r>
            <a:r>
              <a:rPr lang="pt-BR" baseline="0" dirty="0" smtClean="0"/>
              <a:t> 855 de 22/09/2008 para acompanhar as normas brasileira de contabilidade aplicada ao setor publico e a </a:t>
            </a:r>
            <a:r>
              <a:rPr lang="pt-BR" baseline="0" dirty="0" err="1" smtClean="0"/>
              <a:t>convergencia</a:t>
            </a:r>
            <a:endParaRPr lang="pt-BR" baseline="0" dirty="0" smtClean="0"/>
          </a:p>
          <a:p>
            <a:r>
              <a:rPr lang="pt-BR" baseline="0" dirty="0" smtClean="0"/>
              <a:t>Em outubro de 2010 a </a:t>
            </a:r>
            <a:r>
              <a:rPr lang="pt-BR" baseline="0" dirty="0" err="1" smtClean="0"/>
              <a:t>cgm</a:t>
            </a:r>
            <a:r>
              <a:rPr lang="pt-BR" baseline="0" dirty="0" smtClean="0"/>
              <a:t> elaborou o </a:t>
            </a:r>
            <a:r>
              <a:rPr lang="pt-BR" baseline="0" dirty="0" err="1" smtClean="0"/>
              <a:t>relatorio</a:t>
            </a:r>
            <a:r>
              <a:rPr lang="pt-BR" baseline="0" dirty="0" smtClean="0"/>
              <a:t> </a:t>
            </a:r>
            <a:r>
              <a:rPr lang="pt-BR" baseline="0" dirty="0" err="1" smtClean="0"/>
              <a:t>ctg</a:t>
            </a:r>
            <a:r>
              <a:rPr lang="pt-BR" baseline="0" dirty="0" smtClean="0"/>
              <a:t> 03/2010 contendo em linhas gerais, algumas ações </a:t>
            </a:r>
            <a:r>
              <a:rPr lang="pt-BR" baseline="0" dirty="0" err="1" smtClean="0"/>
              <a:t>necessarias</a:t>
            </a:r>
            <a:r>
              <a:rPr lang="pt-BR" baseline="0" dirty="0" smtClean="0"/>
              <a:t> a serem implementadas no sistema </a:t>
            </a:r>
            <a:r>
              <a:rPr lang="pt-BR" baseline="0" dirty="0" err="1" smtClean="0"/>
              <a:t>fincon</a:t>
            </a:r>
            <a:r>
              <a:rPr lang="pt-BR" baseline="0" dirty="0" smtClean="0"/>
              <a:t> e encaminhou à </a:t>
            </a:r>
            <a:r>
              <a:rPr lang="pt-BR" baseline="0" dirty="0" err="1" smtClean="0"/>
              <a:t>iplan</a:t>
            </a:r>
            <a:r>
              <a:rPr lang="pt-BR" baseline="0" dirty="0" smtClean="0"/>
              <a:t> para ciência e adoção das medidas necessárias.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Contabilidade da Administração Direta é</a:t>
            </a:r>
            <a:r>
              <a:rPr lang="pt-BR" baseline="0" dirty="0" smtClean="0"/>
              <a:t> toda realizada centralizada, e a definição também de regras para a Administração Indireta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 CGM</a:t>
            </a:r>
            <a:r>
              <a:rPr lang="pt-BR" baseline="0" dirty="0" smtClean="0"/>
              <a:t> é uma secretaria ligada diretamente ao Prefeito</a:t>
            </a:r>
          </a:p>
          <a:p>
            <a:r>
              <a:rPr lang="pt-BR" baseline="0" dirty="0" smtClean="0"/>
              <a:t>A Contadoria é uma 3 áreas fins da Controladoria Geral</a:t>
            </a:r>
          </a:p>
          <a:p>
            <a:r>
              <a:rPr lang="pt-BR" baseline="0" dirty="0" smtClean="0"/>
              <a:t>CTG junto com a CGDI com o apoio da SIC foram responsáveis pela implementação do PCASP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sistema vai além do Módulo</a:t>
            </a:r>
            <a:r>
              <a:rPr lang="pt-BR" baseline="0" dirty="0" smtClean="0"/>
              <a:t> contábil, é integrado aos módulos....</a:t>
            </a:r>
          </a:p>
          <a:p>
            <a:r>
              <a:rPr lang="pt-BR" baseline="0" dirty="0" smtClean="0"/>
              <a:t>As mudanças tem que ser analisadas do ponto de vista global, e não apenas do ponto de vista contábil.</a:t>
            </a:r>
          </a:p>
          <a:p>
            <a:r>
              <a:rPr lang="pt-BR" baseline="0" dirty="0" err="1" smtClean="0"/>
              <a:t>De-para</a:t>
            </a:r>
            <a:r>
              <a:rPr lang="pt-BR" baseline="0" dirty="0" smtClean="0"/>
              <a:t> para o plano de contas único – para fins de consolidação das entidades da administração indireta, que ainda não utilizavam o módulo contábil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Tem interfaces com diversos</a:t>
            </a:r>
            <a:r>
              <a:rPr lang="pt-BR" baseline="0" dirty="0" smtClean="0"/>
              <a:t> sistemas corporativos.</a:t>
            </a:r>
          </a:p>
          <a:p>
            <a:r>
              <a:rPr lang="pt-BR" baseline="0" dirty="0" smtClean="0"/>
              <a:t>Facilitador do ponto de vista da integração, da confiabilidade, mas é necessário num conjunto maior (envia informações)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Resolução</a:t>
            </a:r>
            <a:r>
              <a:rPr lang="pt-BR" baseline="0" dirty="0" smtClean="0"/>
              <a:t> CGM 855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E2FF3-8B3E-4365-AE59-B55C2A2A5B33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99AE-F19F-4ED6-93A5-B5013032EBE0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A3E1-5507-48EC-8406-5F404FDBD65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99AE-F19F-4ED6-93A5-B5013032EBE0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A3E1-5507-48EC-8406-5F404FDBD65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99AE-F19F-4ED6-93A5-B5013032EBE0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A3E1-5507-48EC-8406-5F404FDBD65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9" descr="2011_05_11 - FONAC BAIX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88038"/>
            <a:ext cx="9144000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m 2" descr="2011_05_11 - FONAC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lateral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Selo_ofíci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3783" y="0"/>
            <a:ext cx="1220216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99AE-F19F-4ED6-93A5-B5013032EBE0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A3E1-5507-48EC-8406-5F404FDBD65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99AE-F19F-4ED6-93A5-B5013032EBE0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A3E1-5507-48EC-8406-5F404FDBD65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99AE-F19F-4ED6-93A5-B5013032EBE0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A3E1-5507-48EC-8406-5F404FDBD65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99AE-F19F-4ED6-93A5-B5013032EBE0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A3E1-5507-48EC-8406-5F404FDBD65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99AE-F19F-4ED6-93A5-B5013032EBE0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A3E1-5507-48EC-8406-5F404FDBD65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99AE-F19F-4ED6-93A5-B5013032EBE0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A3E1-5507-48EC-8406-5F404FDBD65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99AE-F19F-4ED6-93A5-B5013032EBE0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A3E1-5507-48EC-8406-5F404FDBD65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99AE-F19F-4ED6-93A5-B5013032EBE0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AA3E1-5507-48EC-8406-5F404FDBD65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099AE-F19F-4ED6-93A5-B5013032EBE0}" type="datetimeFigureOut">
              <a:rPr lang="pt-BR" smtClean="0"/>
              <a:pPr/>
              <a:t>05/06/2014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AA3E1-5507-48EC-8406-5F404FDBD65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Planilha_do_Microsoft_Office_Excel_97-20031.xls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io.rj.gov.br/web/cgm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hyperlink" Target="mailto:mmartins.cgm@pcrj.rj.gov.br" TargetMode="External"/><Relationship Id="rId4" Type="http://schemas.openxmlformats.org/officeDocument/2006/relationships/hyperlink" Target="mailto:acs.cgm@pcrj.rj.gov.b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m 4" descr="logo controladori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5373688"/>
            <a:ext cx="1570038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tângulo 11"/>
          <p:cNvSpPr/>
          <p:nvPr/>
        </p:nvSpPr>
        <p:spPr>
          <a:xfrm>
            <a:off x="0" y="6742113"/>
            <a:ext cx="9144000" cy="115887"/>
          </a:xfrm>
          <a:prstGeom prst="rect">
            <a:avLst/>
          </a:prstGeom>
          <a:solidFill>
            <a:srgbClr val="0041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1" name="Título 1"/>
          <p:cNvSpPr txBox="1">
            <a:spLocks/>
          </p:cNvSpPr>
          <p:nvPr/>
        </p:nvSpPr>
        <p:spPr>
          <a:xfrm>
            <a:off x="179512" y="1916832"/>
            <a:ext cx="8713788" cy="14700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500" b="1" dirty="0" smtClean="0">
                <a:solidFill>
                  <a:srgbClr val="00416D"/>
                </a:solidFill>
                <a:latin typeface="+mj-lt"/>
                <a:ea typeface="+mj-ea"/>
                <a:cs typeface="+mj-cs"/>
              </a:rPr>
              <a:t>Controladoria Geral do Município</a:t>
            </a:r>
            <a:endParaRPr lang="pt-BR" sz="3500" b="1" dirty="0">
              <a:solidFill>
                <a:srgbClr val="00416D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Selo_ofíci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5275922"/>
            <a:ext cx="1368152" cy="1180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611560" y="3284984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 III Seminário da Área Pública: A Nova Contabilidade      Aplicada ao Setor Público.</a:t>
            </a:r>
          </a:p>
          <a:p>
            <a:r>
              <a:rPr lang="pt-BR" sz="2800" dirty="0" smtClean="0"/>
              <a:t>  Onde Estamos? Como Estamos? Para Onde Vamos ? 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691680" y="260648"/>
            <a:ext cx="58326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PROJETO DE CONVERGÊNCIA DA CONTABILIDADE APLICADA </a:t>
            </a:r>
          </a:p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 SETOR PÚBLICO - CGM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Diagrama 2"/>
          <p:cNvGraphicFramePr/>
          <p:nvPr/>
        </p:nvGraphicFramePr>
        <p:xfrm>
          <a:off x="1619672" y="2132856"/>
          <a:ext cx="717612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547664" y="332656"/>
            <a:ext cx="56166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 DE CONVERGÊNCIA DA CONTABILIDADE APLICADA </a:t>
            </a:r>
          </a:p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 SETOR PÚBLICO - CGM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2915816" y="3356992"/>
          <a:ext cx="4032448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5" imgW="3143267" imgH="2009880" progId="Excel.Sheet.8">
                  <p:embed/>
                </p:oleObj>
              </mc:Choice>
              <mc:Fallback>
                <p:oleObj name="Worksheet" r:id="rId5" imgW="3143267" imgH="2009880" progId="Excel.Sheet.8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3356992"/>
                        <a:ext cx="4032448" cy="23762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tângulo 5"/>
          <p:cNvSpPr/>
          <p:nvPr/>
        </p:nvSpPr>
        <p:spPr>
          <a:xfrm>
            <a:off x="1475656" y="2556193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Alterações efetuadas no Sistema:</a:t>
            </a:r>
            <a:endParaRPr lang="pt-BR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115616" y="260648"/>
            <a:ext cx="6336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 DE CONVERGÊNCIA DA CONTABILIDADE APLICADA </a:t>
            </a:r>
          </a:p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 SETOR PÚBLICO - CGM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Diagrama 2"/>
          <p:cNvGraphicFramePr/>
          <p:nvPr/>
        </p:nvGraphicFramePr>
        <p:xfrm>
          <a:off x="899592" y="1772816"/>
          <a:ext cx="727280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6876256" y="198884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2008</a:t>
            </a:r>
            <a:endParaRPr lang="pt-BR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7236296" y="292494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2008/2009</a:t>
            </a:r>
            <a:endParaRPr lang="pt-BR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7452320" y="386104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2010</a:t>
            </a:r>
            <a:endParaRPr lang="pt-BR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7812360" y="479715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2011/2012</a:t>
            </a:r>
            <a:endParaRPr lang="pt-BR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8100392" y="5805264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2012/2013</a:t>
            </a:r>
            <a:endParaRPr lang="pt-BR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115616" y="260648"/>
            <a:ext cx="6336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 DE CONVERGÊNCIA DA CONTABILIDADE APLICADA </a:t>
            </a:r>
          </a:p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 SETOR PÚBLICO - CGM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Diagrama 2"/>
          <p:cNvGraphicFramePr/>
          <p:nvPr/>
        </p:nvGraphicFramePr>
        <p:xfrm>
          <a:off x="1763688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7308304" y="335699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2013</a:t>
            </a:r>
            <a:endParaRPr lang="pt-BR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7668344" y="44371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2013</a:t>
            </a:r>
            <a:endParaRPr lang="pt-BR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7884368" y="5301208"/>
            <a:ext cx="1259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2013/2014</a:t>
            </a:r>
            <a:endParaRPr lang="pt-BR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6876256" y="234888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2013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115616" y="260648"/>
            <a:ext cx="6336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 DE CONVERGÊNCIA DA CONTABILIDADE APLICADA </a:t>
            </a:r>
          </a:p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 SETOR PÚBLICO - CGM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1115616" y="1772816"/>
          <a:ext cx="7704856" cy="4608512"/>
        </p:xfrm>
        <a:graphic>
          <a:graphicData uri="http://schemas.openxmlformats.org/drawingml/2006/table">
            <a:tbl>
              <a:tblPr/>
              <a:tblGrid>
                <a:gridCol w="1379195"/>
                <a:gridCol w="1940192"/>
                <a:gridCol w="1103357"/>
                <a:gridCol w="924433"/>
                <a:gridCol w="1246867"/>
                <a:gridCol w="1110812"/>
              </a:tblGrid>
              <a:tr h="11507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CÓDIGO DO EVENTO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DESCRIÇÃO EVENTO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CONTA DEV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CONTA CRED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HIST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2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88.0001.0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Recursos comprometidos por ocasião do empenho e não liquidados de fontes ordinárias não vinculadas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8.2.1.1.1.01.01.01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8.2.1.1.2.01.01.01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Pelos recursos comprometidos por empenho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149"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32.0076.0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Apropriação de Serviços de  Apoio Administrativo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3.3.2.3.1.01.01.09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2.1.3.1.1.01.01.01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Apropriação de despesa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2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88.0054.0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Recursos comprometidos por ocasião da liquidação não paga, nas fontes de recursos ordinárias não vinculadas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8.2.1.1.2.01.01.01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8.2.1.1.3.01.01.01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Pelos recursos comprometidos por liquidação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029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88.0162.0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Recursos utilizados por meio de pagamento de despesa orçamentária/Restos a Pagar/Repasses de fontes ordinárias não vinculadas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8.2.1.1.3.01.01.01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8.2.1.1.4.01.01.01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Pelos recursos utilizados por pagamento da despesa orçamentaria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075">
                <a:tc>
                  <a:txBody>
                    <a:bodyPr/>
                    <a:lstStyle/>
                    <a:p>
                      <a:pPr algn="ctr" fontAlgn="b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075"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CÓD TRANSAÇÃO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  TRANSAÇÃO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CÓD EVENTO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CÓD EVENTO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CÓD EVENTO 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224"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03.000001.0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Recursos comprometidos por ocasião do empenho  de fontes ordinárias não vinculadas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66.0008.0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88.0001.0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224"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03.000132.0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Apropriação de Serviços de  Apoio Administrativo - Recursos Ordinários não Vinculados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66.0031.0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32.0076.0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88.0054.0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149"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03.011565.0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Pagamento de Fornecedores com Recursos Ordinários não Vinculados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66.0011.0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22.0256.0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88.0162.0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075">
                <a:tc>
                  <a:txBody>
                    <a:bodyPr/>
                    <a:lstStyle/>
                    <a:p>
                      <a:pPr algn="l" fontAlgn="b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42"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Função (Código - Descrição)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Órgão Executor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Natureza de Despesa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Fonte de Recurso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Código da Transação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Descrição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5324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FCONT02410 - Empenho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25898</a:t>
                      </a:r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100,200,300,400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03.000001.0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Recursos comprometidos por ocasião do empenho  de fontes ordinárias não vinculadas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873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FCONT02510 - Liquidação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25898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33903707,33903709,33903710,33903907,44903927,33909214,33909264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100,200,300,400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03.000132.0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Apropriação de Serviços de  Apoio Administrativo - Recursos Ordinários não Vinculados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547664" y="332656"/>
            <a:ext cx="56166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 DE CONVERGÊNCIA DA CONTABILIDADE APLICADA </a:t>
            </a:r>
          </a:p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 SETOR PÚBLICO - CGM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Diagrama 2"/>
          <p:cNvGraphicFramePr/>
          <p:nvPr/>
        </p:nvGraphicFramePr>
        <p:xfrm>
          <a:off x="2267744" y="2420888"/>
          <a:ext cx="5256584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776" y="476672"/>
            <a:ext cx="3257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ONDE VAMOS?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547664" y="1700808"/>
            <a:ext cx="50962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PROCEDIMENTOS  - ESTUDOS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2195736" y="2492896"/>
            <a:ext cx="370030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400" dirty="0" smtClean="0">
                <a:solidFill>
                  <a:srgbClr val="FF0000"/>
                </a:solidFill>
              </a:rPr>
              <a:t> Receita por Competência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400" dirty="0" smtClean="0">
                <a:solidFill>
                  <a:srgbClr val="0000CC"/>
                </a:solidFill>
              </a:rPr>
              <a:t> </a:t>
            </a:r>
            <a:r>
              <a:rPr lang="pt-BR" sz="2400" dirty="0" smtClean="0">
                <a:solidFill>
                  <a:srgbClr val="FF0000"/>
                </a:solidFill>
              </a:rPr>
              <a:t>Dívida Ativa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400" dirty="0" smtClean="0">
                <a:solidFill>
                  <a:srgbClr val="0000CC"/>
                </a:solidFill>
              </a:rPr>
              <a:t> Precatórios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400" dirty="0" smtClean="0">
                <a:solidFill>
                  <a:srgbClr val="0000CC"/>
                </a:solidFill>
              </a:rPr>
              <a:t> RPPS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400" dirty="0" smtClean="0">
                <a:solidFill>
                  <a:srgbClr val="0000CC"/>
                </a:solidFill>
              </a:rPr>
              <a:t> PPP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400" dirty="0" smtClean="0">
                <a:solidFill>
                  <a:srgbClr val="0000CC"/>
                </a:solidFill>
              </a:rPr>
              <a:t> Consórcios Públicos</a:t>
            </a:r>
            <a:endParaRPr lang="pt-BR" sz="24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5" descr="salto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908050"/>
            <a:ext cx="1920875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1331640" y="2348880"/>
            <a:ext cx="7283450" cy="4065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lang="pt-BR" sz="2500" dirty="0" smtClean="0">
                <a:solidFill>
                  <a:srgbClr val="FF0000"/>
                </a:solidFill>
                <a:latin typeface="+mj-lt"/>
              </a:rPr>
              <a:t>Conciliar as atividades operacionais do setor com o aprendizado das novas regras;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lang="pt-BR" sz="2500" dirty="0" smtClean="0">
                <a:solidFill>
                  <a:srgbClr val="FF0000"/>
                </a:solidFill>
                <a:latin typeface="+mj-lt"/>
              </a:rPr>
              <a:t>Inúmeras dúvidas que surgiram com o processo de especificação do plano, demonstrações e das novas rotinas contábeis;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lang="pt-BR" sz="2500" dirty="0" smtClean="0">
                <a:solidFill>
                  <a:srgbClr val="FF0000"/>
                </a:solidFill>
                <a:latin typeface="+mj-lt"/>
              </a:rPr>
              <a:t>Conciliar as atividades de suporte ao Sistema </a:t>
            </a:r>
            <a:r>
              <a:rPr lang="pt-BR" sz="2500" dirty="0" err="1" smtClean="0">
                <a:solidFill>
                  <a:srgbClr val="FF0000"/>
                </a:solidFill>
                <a:latin typeface="+mj-lt"/>
              </a:rPr>
              <a:t>Fincon</a:t>
            </a:r>
            <a:r>
              <a:rPr lang="pt-BR" sz="2500" dirty="0" smtClean="0">
                <a:solidFill>
                  <a:srgbClr val="FF0000"/>
                </a:solidFill>
                <a:latin typeface="+mj-lt"/>
              </a:rPr>
              <a:t> com a proposição de soluções, especificação e homologação das novas funcionalidades e relatórios;</a:t>
            </a:r>
            <a:endParaRPr kumimoji="0" lang="pt-BR" sz="25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539750" y="1844675"/>
            <a:ext cx="4752975" cy="46038"/>
          </a:xfrm>
          <a:prstGeom prst="rect">
            <a:avLst/>
          </a:prstGeom>
          <a:solidFill>
            <a:srgbClr val="FFB061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03350" y="1323975"/>
            <a:ext cx="5689600" cy="65087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Desafios/Obstáculos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5" descr="salto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908050"/>
            <a:ext cx="1920875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1403350" y="2060575"/>
            <a:ext cx="7283450" cy="40655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274320" indent="-274320">
              <a:spcBef>
                <a:spcPct val="200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2500" dirty="0" smtClean="0">
                <a:solidFill>
                  <a:srgbClr val="FF0000"/>
                </a:solidFill>
                <a:latin typeface="+mj-lt"/>
              </a:rPr>
              <a:t>Adaptação das tarefas que já tinham sido executadas, em função das diversas republicações dos Manuais pela STN;</a:t>
            </a:r>
          </a:p>
          <a:p>
            <a:pPr marL="274320" indent="-274320">
              <a:spcBef>
                <a:spcPct val="200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2500" dirty="0" smtClean="0">
                <a:solidFill>
                  <a:srgbClr val="FF0000"/>
                </a:solidFill>
                <a:latin typeface="+mj-lt"/>
              </a:rPr>
              <a:t>Reduzido número de servidores envolvidos no processo;</a:t>
            </a:r>
          </a:p>
          <a:p>
            <a:pPr marL="274320" indent="-274320">
              <a:spcBef>
                <a:spcPct val="200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2500" dirty="0" smtClean="0">
                <a:solidFill>
                  <a:srgbClr val="FF0000"/>
                </a:solidFill>
                <a:latin typeface="+mj-lt"/>
              </a:rPr>
              <a:t>Conscientização da necessidade de mudança;</a:t>
            </a:r>
          </a:p>
          <a:p>
            <a:pPr marL="274320" indent="-274320">
              <a:spcBef>
                <a:spcPct val="200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2500" dirty="0" smtClean="0">
                <a:solidFill>
                  <a:srgbClr val="FF0000"/>
                </a:solidFill>
                <a:latin typeface="+mj-lt"/>
              </a:rPr>
              <a:t>Operacionalização da enorme quantidade de mudanças num prazo exíguo;</a:t>
            </a:r>
          </a:p>
          <a:p>
            <a:pPr marL="274320" indent="-274320">
              <a:spcBef>
                <a:spcPct val="200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§"/>
              <a:defRPr/>
            </a:pPr>
            <a:r>
              <a:rPr lang="pt-BR" sz="2500" dirty="0" smtClean="0">
                <a:solidFill>
                  <a:srgbClr val="FF0000"/>
                </a:solidFill>
                <a:latin typeface="+mj-lt"/>
              </a:rPr>
              <a:t>Disseminação do conhecimento adquirido para os demais servidores da Contadoria Geral e da contabilidade das Indiretas</a:t>
            </a:r>
          </a:p>
        </p:txBody>
      </p:sp>
      <p:sp>
        <p:nvSpPr>
          <p:cNvPr id="4" name="Retângulo 3"/>
          <p:cNvSpPr/>
          <p:nvPr/>
        </p:nvSpPr>
        <p:spPr>
          <a:xfrm>
            <a:off x="539750" y="1844675"/>
            <a:ext cx="4752975" cy="46038"/>
          </a:xfrm>
          <a:prstGeom prst="rect">
            <a:avLst/>
          </a:prstGeom>
          <a:solidFill>
            <a:srgbClr val="FFB061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03350" y="1323975"/>
            <a:ext cx="5689600" cy="65087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Desafios/Obstáculos</a:t>
            </a:r>
            <a:endParaRPr lang="pt-BR" sz="36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5" descr="salto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908050"/>
            <a:ext cx="1920875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1403350" y="2060574"/>
            <a:ext cx="7417122" cy="432075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lvl="0">
              <a:spcBef>
                <a:spcPts val="600"/>
              </a:spcBef>
              <a:buFont typeface="Wingdings" pitchFamily="2" charset="2"/>
              <a:buChar char="ü"/>
            </a:pPr>
            <a:r>
              <a:rPr lang="pt-BR" sz="2800" dirty="0" smtClean="0"/>
              <a:t> Registros contábeis padronizados;</a:t>
            </a:r>
          </a:p>
          <a:p>
            <a:pPr lvl="0">
              <a:spcBef>
                <a:spcPts val="600"/>
              </a:spcBef>
              <a:buFont typeface="Wingdings" pitchFamily="2" charset="2"/>
              <a:buChar char="ü"/>
            </a:pPr>
            <a:r>
              <a:rPr lang="pt-BR" sz="2800" dirty="0" smtClean="0"/>
              <a:t> Redução da diversidade de regras para disponibilização de relatórios;</a:t>
            </a:r>
          </a:p>
          <a:p>
            <a:pPr lvl="0">
              <a:spcBef>
                <a:spcPts val="600"/>
              </a:spcBef>
              <a:buFont typeface="Wingdings" pitchFamily="2" charset="2"/>
              <a:buChar char="ü"/>
            </a:pPr>
            <a:r>
              <a:rPr lang="pt-BR" sz="2800" dirty="0" smtClean="0"/>
              <a:t> Plano de contas, cadastro de eventos e regras de contabilização única para todos os órgãos e entidades do Poder Executivo municipal;</a:t>
            </a:r>
          </a:p>
          <a:p>
            <a:pPr lvl="0">
              <a:spcBef>
                <a:spcPts val="600"/>
              </a:spcBef>
              <a:buFont typeface="Wingdings" pitchFamily="2" charset="2"/>
              <a:buChar char="ü"/>
            </a:pPr>
            <a:r>
              <a:rPr lang="pt-BR" sz="2800" dirty="0" smtClean="0"/>
              <a:t>Demonstrações contábeis padronizadas;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pt-BR" sz="2800" dirty="0" smtClean="0"/>
              <a:t>Facilitação no processo de análise dos demonstrativos contábeis;</a:t>
            </a:r>
          </a:p>
          <a:p>
            <a:pPr lvl="0">
              <a:spcBef>
                <a:spcPts val="600"/>
              </a:spcBef>
              <a:buFont typeface="Wingdings" pitchFamily="2" charset="2"/>
              <a:buChar char="ü"/>
            </a:pPr>
            <a:r>
              <a:rPr lang="pt-BR" sz="2800" dirty="0" smtClean="0"/>
              <a:t> Agilidade na elaboração de demonstrações contábeis consolidadas;</a:t>
            </a:r>
          </a:p>
          <a:p>
            <a:pPr lvl="0">
              <a:spcBef>
                <a:spcPts val="600"/>
              </a:spcBef>
              <a:buFont typeface="Wingdings" pitchFamily="2" charset="2"/>
              <a:buChar char="ü"/>
            </a:pPr>
            <a:r>
              <a:rPr lang="pt-BR" sz="2800" dirty="0" smtClean="0"/>
              <a:t> Apuração automática do Superávit Financeiro.</a:t>
            </a:r>
            <a:endParaRPr lang="pt-BR" sz="2800" dirty="0"/>
          </a:p>
        </p:txBody>
      </p:sp>
      <p:sp>
        <p:nvSpPr>
          <p:cNvPr id="4" name="Retângulo 3"/>
          <p:cNvSpPr/>
          <p:nvPr/>
        </p:nvSpPr>
        <p:spPr>
          <a:xfrm>
            <a:off x="539750" y="1844675"/>
            <a:ext cx="4752975" cy="46038"/>
          </a:xfrm>
          <a:prstGeom prst="rect">
            <a:avLst/>
          </a:prstGeom>
          <a:solidFill>
            <a:srgbClr val="FFB061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403350" y="1323975"/>
            <a:ext cx="5689600" cy="65087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Principais Vantagens</a:t>
            </a:r>
            <a:endParaRPr lang="pt-BR" sz="36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332656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ESTRUTURA ORGANIZACIONAL DA PREFEITURA DA CIDADE DO RJ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187624" y="1700808"/>
            <a:ext cx="770485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O Município do Rio de Janeiro constitui-se da Administração Direta e Indireta:</a:t>
            </a:r>
          </a:p>
          <a:p>
            <a:endParaRPr lang="pt-BR" sz="2400" dirty="0" smtClean="0"/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 29 Secretarias Municipais, Especiais e Extraordinárias</a:t>
            </a:r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 18 Fundos Especiais</a:t>
            </a:r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 09 Fundações e Autarquias</a:t>
            </a:r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 13 Empresas Públicas e Sociedades de Economia Mista</a:t>
            </a:r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r>
              <a:rPr lang="pt-BR" sz="2400" dirty="0" smtClean="0"/>
              <a:t>Orçamento Anual – R$ 27 Bilhões</a:t>
            </a:r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2204864"/>
            <a:ext cx="7416824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/>
              <a:t>Controladoria Geral do Município do Rio de Janeiro – CGM</a:t>
            </a:r>
          </a:p>
          <a:p>
            <a:pPr algn="ctr">
              <a:defRPr/>
            </a:pPr>
            <a:endParaRPr lang="pt-B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defRPr/>
            </a:pPr>
            <a:r>
              <a:rPr lang="pt-BR" sz="2400" dirty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www.rio.rj.gov.br/web/cgm</a:t>
            </a:r>
            <a:endParaRPr lang="pt-B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defRPr/>
            </a:pPr>
            <a:endParaRPr lang="pt-BR" sz="2400" dirty="0">
              <a:solidFill>
                <a:schemeClr val="tx1">
                  <a:lumMod val="95000"/>
                  <a:lumOff val="5000"/>
                </a:schemeClr>
              </a:solidFill>
              <a:hlinkClick r:id="rId4"/>
            </a:endParaRPr>
          </a:p>
          <a:p>
            <a:pPr algn="ctr">
              <a:defRPr/>
            </a:pPr>
            <a:r>
              <a:rPr lang="pt-BR" sz="2400" dirty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acs.cgm@pcrj.rj.gov.br</a:t>
            </a:r>
            <a:endParaRPr lang="pt-B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defRPr/>
            </a:pPr>
            <a:endParaRPr lang="pt-B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defRPr/>
            </a:pPr>
            <a:r>
              <a:rPr lang="pt-BR" sz="24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5"/>
              </a:rPr>
              <a:t>mmartins.cgm@pcrj.rj.gov.br</a:t>
            </a:r>
            <a:endParaRPr lang="pt-BR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defRPr/>
            </a:pPr>
            <a:endParaRPr lang="pt-BR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619672" y="126876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/>
              <a:t>Obrigado!</a:t>
            </a:r>
            <a:endParaRPr lang="pt-B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01560036\AppData\Local\Temp\C.Lotus.Notes.Data\Estrutura CGM1 - ATU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Elipse 2"/>
          <p:cNvSpPr/>
          <p:nvPr/>
        </p:nvSpPr>
        <p:spPr>
          <a:xfrm>
            <a:off x="5364088" y="3429000"/>
            <a:ext cx="3600400" cy="2880320"/>
          </a:xfrm>
          <a:prstGeom prst="ellipse">
            <a:avLst/>
          </a:prstGeom>
          <a:noFill/>
          <a:ln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2700000" scaled="0"/>
              <a:tileRect/>
            </a:gra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915816" y="2492896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Objetivo do Sistema</a:t>
            </a:r>
            <a:endParaRPr lang="pt-BR" sz="2400" dirty="0">
              <a:latin typeface="Calibri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259632" y="3356992"/>
            <a:ext cx="7416824" cy="177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defTabSz="762000">
              <a:lnSpc>
                <a:spcPct val="140000"/>
              </a:lnSpc>
              <a:spcBef>
                <a:spcPct val="0"/>
              </a:spcBef>
              <a:buClr>
                <a:srgbClr val="0000FF"/>
              </a:buClr>
              <a:buSzPct val="115000"/>
            </a:pPr>
            <a:r>
              <a:rPr lang="pt-BR" sz="2000" dirty="0" smtClean="0"/>
              <a:t>Registrar e evidenciar, com base na lei orçamentária, de licitações, CAF/RGCAF e controle interno, fatos relacionados aos processos administrativos despesa, bem como aos eventos orçamentários, financeiros e patrimoniais.</a:t>
            </a:r>
            <a:endParaRPr lang="pt-BR" sz="2000" dirty="0"/>
          </a:p>
        </p:txBody>
      </p:sp>
      <p:sp>
        <p:nvSpPr>
          <p:cNvPr id="4" name="Retângulo 3"/>
          <p:cNvSpPr/>
          <p:nvPr/>
        </p:nvSpPr>
        <p:spPr>
          <a:xfrm>
            <a:off x="1187624" y="476672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FINCON - Sistema de Contabilidade e  Execução Orçamentária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331640" y="404664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FINCON - Sistema de Contabilidade e  Execução Orçamentária</a:t>
            </a:r>
            <a:endParaRPr lang="pt-BR" sz="2800" dirty="0"/>
          </a:p>
        </p:txBody>
      </p:sp>
      <p:sp>
        <p:nvSpPr>
          <p:cNvPr id="3" name="Retângulo 2"/>
          <p:cNvSpPr/>
          <p:nvPr/>
        </p:nvSpPr>
        <p:spPr>
          <a:xfrm>
            <a:off x="3563888" y="1772816"/>
            <a:ext cx="1452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Módulos</a:t>
            </a:r>
            <a:endParaRPr lang="pt-BR" sz="2400" dirty="0"/>
          </a:p>
        </p:txBody>
      </p:sp>
      <p:sp>
        <p:nvSpPr>
          <p:cNvPr id="4" name="Retângulo 3"/>
          <p:cNvSpPr/>
          <p:nvPr/>
        </p:nvSpPr>
        <p:spPr>
          <a:xfrm>
            <a:off x="1763688" y="2492896"/>
            <a:ext cx="6264696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62000">
              <a:spcBef>
                <a:spcPct val="25000"/>
              </a:spcBef>
              <a:buClr>
                <a:schemeClr val="accent1"/>
              </a:buClr>
              <a:buSzPct val="85000"/>
              <a:tabLst>
                <a:tab pos="857250" algn="l"/>
                <a:tab pos="1047750" algn="l"/>
              </a:tabLst>
            </a:pPr>
            <a:r>
              <a:rPr lang="pt-BR" sz="2000" b="1" dirty="0" smtClean="0">
                <a:solidFill>
                  <a:srgbClr val="0000CC"/>
                </a:solidFill>
              </a:rPr>
              <a:t>Administrativo</a:t>
            </a:r>
          </a:p>
          <a:p>
            <a:pPr defTabSz="762000">
              <a:spcBef>
                <a:spcPct val="25000"/>
              </a:spcBef>
              <a:buClr>
                <a:schemeClr val="accent1"/>
              </a:buClr>
              <a:buSzPct val="85000"/>
              <a:buFont typeface="Wingdings" pitchFamily="2" charset="2"/>
              <a:buChar char=" "/>
              <a:tabLst>
                <a:tab pos="857250" algn="l"/>
                <a:tab pos="10477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   Solicitação/Agrupamento/Registro de Preços</a:t>
            </a:r>
          </a:p>
          <a:p>
            <a:pPr defTabSz="762000">
              <a:spcBef>
                <a:spcPct val="25000"/>
              </a:spcBef>
              <a:buClr>
                <a:schemeClr val="accent1"/>
              </a:buClr>
              <a:buSzPct val="85000"/>
              <a:buFont typeface="Wingdings" pitchFamily="2" charset="2"/>
              <a:buChar char=" "/>
              <a:tabLst>
                <a:tab pos="857250" algn="l"/>
                <a:tab pos="10477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   Licitação/Homologação/Adjudicação </a:t>
            </a:r>
          </a:p>
          <a:p>
            <a:pPr defTabSz="762000">
              <a:spcBef>
                <a:spcPct val="25000"/>
              </a:spcBef>
              <a:buClr>
                <a:schemeClr val="accent1"/>
              </a:buClr>
              <a:buSzPct val="85000"/>
              <a:tabLst>
                <a:tab pos="857250" algn="l"/>
                <a:tab pos="1047750" algn="l"/>
              </a:tabLst>
            </a:pPr>
            <a:r>
              <a:rPr lang="pt-BR" sz="2000" b="1" dirty="0" smtClean="0">
                <a:solidFill>
                  <a:srgbClr val="0000CC"/>
                </a:solidFill>
              </a:rPr>
              <a:t> Execução Orçamentária</a:t>
            </a:r>
          </a:p>
          <a:p>
            <a:pPr defTabSz="762000">
              <a:spcBef>
                <a:spcPct val="25000"/>
              </a:spcBef>
              <a:buClr>
                <a:schemeClr val="accent1"/>
              </a:buClr>
              <a:buSzPct val="85000"/>
              <a:tabLst>
                <a:tab pos="857250" algn="l"/>
                <a:tab pos="1047750" algn="l"/>
              </a:tabLst>
            </a:pPr>
            <a:r>
              <a:rPr lang="pt-BR" sz="2000" b="1" dirty="0" smtClean="0">
                <a:solidFill>
                  <a:srgbClr val="0000CC"/>
                </a:solidFill>
              </a:rPr>
              <a:t>     </a:t>
            </a:r>
            <a:r>
              <a:rPr lang="pt-BR" sz="2000" dirty="0" smtClean="0">
                <a:solidFill>
                  <a:srgbClr val="0000CC"/>
                </a:solidFill>
              </a:rPr>
              <a:t>Reserva/Ordenação/Empenho/Liquidação/Pagamento</a:t>
            </a:r>
            <a:r>
              <a:rPr lang="pt-BR" sz="2000" b="1" dirty="0" smtClean="0">
                <a:solidFill>
                  <a:srgbClr val="0000CC"/>
                </a:solidFill>
              </a:rPr>
              <a:t> </a:t>
            </a:r>
          </a:p>
          <a:p>
            <a:pPr defTabSz="762000">
              <a:spcBef>
                <a:spcPct val="25000"/>
              </a:spcBef>
              <a:buClr>
                <a:schemeClr val="accent1"/>
              </a:buClr>
              <a:buSzPct val="85000"/>
              <a:tabLst>
                <a:tab pos="857250" algn="l"/>
                <a:tab pos="1047750" algn="l"/>
              </a:tabLst>
            </a:pPr>
            <a:r>
              <a:rPr lang="pt-BR" sz="2000" b="1" dirty="0" smtClean="0">
                <a:solidFill>
                  <a:srgbClr val="0000CC"/>
                </a:solidFill>
              </a:rPr>
              <a:t> FCTR – Contratos</a:t>
            </a:r>
          </a:p>
          <a:p>
            <a:pPr defTabSz="762000">
              <a:spcBef>
                <a:spcPct val="25000"/>
              </a:spcBef>
              <a:buClr>
                <a:schemeClr val="accent1"/>
              </a:buClr>
              <a:buSzPct val="85000"/>
              <a:tabLst>
                <a:tab pos="857250" algn="l"/>
                <a:tab pos="1047750" algn="l"/>
              </a:tabLst>
            </a:pPr>
            <a:r>
              <a:rPr lang="pt-BR" sz="2000" b="1" dirty="0" smtClean="0">
                <a:solidFill>
                  <a:srgbClr val="0000CC"/>
                </a:solidFill>
              </a:rPr>
              <a:t>     </a:t>
            </a:r>
            <a:r>
              <a:rPr lang="pt-BR" sz="2000" dirty="0" smtClean="0">
                <a:solidFill>
                  <a:srgbClr val="0000CC"/>
                </a:solidFill>
              </a:rPr>
              <a:t>Cadastramento e Acompanhamento</a:t>
            </a:r>
            <a:r>
              <a:rPr lang="pt-BR" sz="2000" b="1" dirty="0" smtClean="0">
                <a:solidFill>
                  <a:srgbClr val="0000CC"/>
                </a:solidFill>
              </a:rPr>
              <a:t> </a:t>
            </a:r>
          </a:p>
          <a:p>
            <a:pPr defTabSz="762000">
              <a:spcBef>
                <a:spcPct val="25000"/>
              </a:spcBef>
              <a:buClr>
                <a:schemeClr val="accent1"/>
              </a:buClr>
              <a:buSzPct val="85000"/>
              <a:tabLst>
                <a:tab pos="857250" algn="l"/>
                <a:tab pos="1047750" algn="l"/>
              </a:tabLst>
            </a:pPr>
            <a:r>
              <a:rPr lang="pt-BR" sz="2000" b="1" dirty="0" smtClean="0">
                <a:solidFill>
                  <a:srgbClr val="0000CC"/>
                </a:solidFill>
              </a:rPr>
              <a:t> Contábil</a:t>
            </a:r>
          </a:p>
          <a:p>
            <a:pPr defTabSz="762000">
              <a:spcBef>
                <a:spcPct val="25000"/>
              </a:spcBef>
              <a:buClr>
                <a:schemeClr val="accent1"/>
              </a:buClr>
              <a:buSzPct val="85000"/>
              <a:tabLst>
                <a:tab pos="857250" algn="l"/>
                <a:tab pos="1047750" algn="l"/>
              </a:tabLst>
            </a:pPr>
            <a:r>
              <a:rPr lang="pt-BR" sz="2000" b="1" dirty="0" smtClean="0">
                <a:solidFill>
                  <a:srgbClr val="0000CC"/>
                </a:solidFill>
              </a:rPr>
              <a:t>     </a:t>
            </a:r>
            <a:r>
              <a:rPr lang="pt-BR" sz="2000" dirty="0" smtClean="0">
                <a:solidFill>
                  <a:srgbClr val="0000CC"/>
                </a:solidFill>
              </a:rPr>
              <a:t>Ficha de Lançamento/Arrecadação</a:t>
            </a:r>
          </a:p>
          <a:p>
            <a:pPr defTabSz="762000">
              <a:spcBef>
                <a:spcPct val="25000"/>
              </a:spcBef>
              <a:buClr>
                <a:schemeClr val="accent1"/>
              </a:buClr>
              <a:buSzPct val="85000"/>
              <a:tabLst>
                <a:tab pos="857250" algn="l"/>
                <a:tab pos="10477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     Lei 4.320/64 e Lei 6.404/76</a:t>
            </a:r>
            <a:endParaRPr lang="pt-BR" sz="2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187624" y="404664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FINCON - Sistema de Contabilidade e  Execução Orçamentária</a:t>
            </a:r>
            <a:endParaRPr lang="pt-BR" sz="2800" dirty="0"/>
          </a:p>
        </p:txBody>
      </p:sp>
      <p:sp>
        <p:nvSpPr>
          <p:cNvPr id="3" name="Retângulo 2"/>
          <p:cNvSpPr/>
          <p:nvPr/>
        </p:nvSpPr>
        <p:spPr>
          <a:xfrm>
            <a:off x="3347864" y="1772816"/>
            <a:ext cx="19043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Interfaces</a:t>
            </a:r>
            <a:endParaRPr lang="pt-BR" sz="2400" dirty="0">
              <a:latin typeface="Calibri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259632" y="2420888"/>
            <a:ext cx="705678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Tabela Cidadão: consulta informações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SICI (codificação institucional): recebe e envia informações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SIGMA (material e fornecedores): recebe informações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SICOP (protocolo): consulta informações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Sistema de Orçamento: recebe e envia informações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ERGON (folha de pagamento): recebe informações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Tesouro (pagamento): envia e recebe informações</a:t>
            </a:r>
            <a:endParaRPr lang="pt-BR" sz="2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187624" y="404664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FINCON - Sistema de Contabilidade e  Execução Orçamentária</a:t>
            </a:r>
            <a:endParaRPr lang="pt-BR" sz="2800" dirty="0"/>
          </a:p>
        </p:txBody>
      </p:sp>
      <p:sp>
        <p:nvSpPr>
          <p:cNvPr id="3" name="Retângulo 2"/>
          <p:cNvSpPr/>
          <p:nvPr/>
        </p:nvSpPr>
        <p:spPr>
          <a:xfrm>
            <a:off x="3347864" y="1988840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Interfaces</a:t>
            </a:r>
            <a:endParaRPr lang="pt-BR" sz="2400" dirty="0">
              <a:latin typeface="Calibri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475656" y="2780928"/>
            <a:ext cx="6552728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SISGEN (gêneros alimentícios): recebe e envia informações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FARR (arrecadação): recebe informações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FCTR (contratos): envia e recebe informações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SIG (informações gerenciais): envia informações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SPMM (preços máximos e mínimos): envia informações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SAGOFI (TCM): envia informações</a:t>
            </a:r>
            <a:endParaRPr lang="pt-BR" sz="2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187624" y="404664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FINCON - Sistema de Contabilidade e  Execução Orçamentária</a:t>
            </a:r>
            <a:endParaRPr lang="pt-BR" sz="2800" dirty="0"/>
          </a:p>
        </p:txBody>
      </p:sp>
      <p:sp>
        <p:nvSpPr>
          <p:cNvPr id="3" name="Retângulo 2"/>
          <p:cNvSpPr/>
          <p:nvPr/>
        </p:nvSpPr>
        <p:spPr>
          <a:xfrm>
            <a:off x="2699792" y="1988840"/>
            <a:ext cx="3816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OUTRAS CARACTERÍSTICAS</a:t>
            </a:r>
            <a:endParaRPr lang="pt-BR" sz="2400" dirty="0">
              <a:latin typeface="Calibri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475656" y="2780928"/>
            <a:ext cx="655272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Controle preventivo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Regras de controle parametrizadas (tipo de despesa x favorecido; vigência do contrato x competência da NF; tipo de favorecido x ND...)</a:t>
            </a:r>
          </a:p>
          <a:p>
            <a:pPr marL="857250" indent="-857250" defTabSz="762000">
              <a:spcBef>
                <a:spcPts val="1800"/>
              </a:spcBef>
              <a:tabLst>
                <a:tab pos="857250" algn="l"/>
              </a:tabLst>
            </a:pPr>
            <a:r>
              <a:rPr lang="pt-BR" sz="2000" dirty="0" smtClean="0">
                <a:solidFill>
                  <a:srgbClr val="0000CC"/>
                </a:solidFill>
              </a:rPr>
              <a:t>Informações para apuração de custos</a:t>
            </a:r>
            <a:endParaRPr lang="pt-BR" sz="20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00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043608" y="260648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PROJETO DE CONVERGÊNCIA DA CONTABILIDADE APLICADA </a:t>
            </a:r>
          </a:p>
          <a:p>
            <a:pPr algn="ctr"/>
            <a:r>
              <a:rPr lang="pt-BR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AO SETOR PÚBLICO - CGM</a:t>
            </a:r>
          </a:p>
        </p:txBody>
      </p:sp>
      <p:graphicFrame>
        <p:nvGraphicFramePr>
          <p:cNvPr id="5" name="Diagrama 4"/>
          <p:cNvGraphicFramePr/>
          <p:nvPr/>
        </p:nvGraphicFramePr>
        <p:xfrm>
          <a:off x="1619672" y="242088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</TotalTime>
  <Words>1294</Words>
  <Application>Microsoft Office PowerPoint</Application>
  <PresentationFormat>Apresentação na tela (4:3)</PresentationFormat>
  <Paragraphs>230</Paragraphs>
  <Slides>20</Slides>
  <Notes>20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2" baseType="lpstr">
      <vt:lpstr>Tema do Office</vt:lpstr>
      <vt:lpstr>Worksheet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Antonio Cesar Lins Cavalcanti</dc:creator>
  <cp:lastModifiedBy>INV</cp:lastModifiedBy>
  <cp:revision>114</cp:revision>
  <dcterms:created xsi:type="dcterms:W3CDTF">2014-01-24T13:00:59Z</dcterms:created>
  <dcterms:modified xsi:type="dcterms:W3CDTF">2014-06-05T17:14:21Z</dcterms:modified>
</cp:coreProperties>
</file>