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669" r:id="rId2"/>
  </p:sldMasterIdLst>
  <p:notesMasterIdLst>
    <p:notesMasterId r:id="rId28"/>
  </p:notesMasterIdLst>
  <p:sldIdLst>
    <p:sldId id="454" r:id="rId3"/>
    <p:sldId id="455" r:id="rId4"/>
    <p:sldId id="456" r:id="rId5"/>
    <p:sldId id="457" r:id="rId6"/>
    <p:sldId id="458" r:id="rId7"/>
    <p:sldId id="459" r:id="rId8"/>
    <p:sldId id="460" r:id="rId9"/>
    <p:sldId id="461" r:id="rId10"/>
    <p:sldId id="462" r:id="rId11"/>
    <p:sldId id="463" r:id="rId12"/>
    <p:sldId id="464" r:id="rId13"/>
    <p:sldId id="465" r:id="rId14"/>
    <p:sldId id="466" r:id="rId15"/>
    <p:sldId id="467" r:id="rId16"/>
    <p:sldId id="468" r:id="rId17"/>
    <p:sldId id="469" r:id="rId18"/>
    <p:sldId id="470" r:id="rId19"/>
    <p:sldId id="471" r:id="rId20"/>
    <p:sldId id="472" r:id="rId21"/>
    <p:sldId id="473" r:id="rId22"/>
    <p:sldId id="474" r:id="rId23"/>
    <p:sldId id="475" r:id="rId24"/>
    <p:sldId id="476" r:id="rId25"/>
    <p:sldId id="477" r:id="rId26"/>
    <p:sldId id="478" r:id="rId27"/>
  </p:sldIdLst>
  <p:sldSz cx="11880850" cy="7126288"/>
  <p:notesSz cx="6705600" cy="9842500"/>
  <p:defaultTextStyle>
    <a:defPPr>
      <a:defRPr lang="pt-BR"/>
    </a:defPPr>
    <a:lvl1pPr marL="0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2383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4770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27153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69537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11922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54308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96690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39075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01" autoAdjust="0"/>
    <p:restoredTop sz="94660"/>
  </p:normalViewPr>
  <p:slideViewPr>
    <p:cSldViewPr>
      <p:cViewPr>
        <p:scale>
          <a:sx n="69" d="100"/>
          <a:sy n="69" d="100"/>
        </p:scale>
        <p:origin x="-1938" y="-954"/>
      </p:cViewPr>
      <p:guideLst>
        <p:guide orient="horz" pos="2245"/>
        <p:guide pos="37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576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98288" y="0"/>
            <a:ext cx="290576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85B4B-A8C9-4D44-9175-668FB1B971BF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76225" y="738188"/>
            <a:ext cx="6153150" cy="3690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0560" y="4675189"/>
            <a:ext cx="5364480" cy="44291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48668"/>
            <a:ext cx="2905760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98288" y="9348668"/>
            <a:ext cx="2905760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0A725-4AE1-4D8F-9AAC-CD7C5A52EAC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68133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2383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4770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27153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69537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11922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54308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96690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39075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7600" y="738187"/>
            <a:ext cx="4470400" cy="3690938"/>
          </a:xfrm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00A7EBB-CAC1-46F3-9265-7B4768058CCC}" type="slidenum">
              <a:rPr lang="pt-BR" smtClean="0">
                <a:solidFill>
                  <a:prstClr val="black"/>
                </a:solidFill>
                <a:cs typeface="DejaVu Sans" pitchFamily="34" charset="0"/>
              </a:rPr>
              <a:pPr>
                <a:buFont typeface="Times New Roman" pitchFamily="18" charset="0"/>
                <a:buNone/>
              </a:pPr>
              <a:t>19</a:t>
            </a:fld>
            <a:endParaRPr lang="pt-BR" smtClean="0">
              <a:solidFill>
                <a:prstClr val="black"/>
              </a:solidFill>
              <a:cs typeface="DejaVu San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6547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17600" y="738187"/>
            <a:ext cx="4470400" cy="3690938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78981-089C-40AA-8AFD-E8978D0BA99D}" type="slidenum">
              <a:rPr lang="pt-BR" smtClean="0"/>
              <a:pPr/>
              <a:t>20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57770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7600" y="738187"/>
            <a:ext cx="4470400" cy="3690938"/>
          </a:xfrm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00A7EBB-CAC1-46F3-9265-7B4768058CCC}" type="slidenum">
              <a:rPr lang="pt-BR" smtClean="0">
                <a:solidFill>
                  <a:prstClr val="black"/>
                </a:solidFill>
                <a:cs typeface="DejaVu Sans" pitchFamily="34" charset="0"/>
              </a:rPr>
              <a:pPr>
                <a:buFont typeface="Times New Roman" pitchFamily="18" charset="0"/>
                <a:buNone/>
              </a:pPr>
              <a:t>23</a:t>
            </a:fld>
            <a:endParaRPr lang="pt-BR" smtClean="0">
              <a:solidFill>
                <a:prstClr val="black"/>
              </a:solidFill>
              <a:cs typeface="DejaVu San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6547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7600" y="738187"/>
            <a:ext cx="4470400" cy="3690938"/>
          </a:xfrm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00A7EBB-CAC1-46F3-9265-7B4768058CCC}" type="slidenum">
              <a:rPr lang="pt-BR" smtClean="0">
                <a:solidFill>
                  <a:prstClr val="black"/>
                </a:solidFill>
                <a:cs typeface="DejaVu Sans" pitchFamily="34" charset="0"/>
              </a:rPr>
              <a:pPr>
                <a:buFont typeface="Times New Roman" pitchFamily="18" charset="0"/>
                <a:buNone/>
              </a:pPr>
              <a:t>24</a:t>
            </a:fld>
            <a:endParaRPr lang="pt-BR" smtClean="0">
              <a:solidFill>
                <a:prstClr val="black"/>
              </a:solidFill>
              <a:cs typeface="DejaVu San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6547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7600" y="738187"/>
            <a:ext cx="4470400" cy="3690938"/>
          </a:xfrm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00A7EBB-CAC1-46F3-9265-7B4768058CCC}" type="slidenum">
              <a:rPr lang="pt-BR" smtClean="0">
                <a:solidFill>
                  <a:prstClr val="black"/>
                </a:solidFill>
                <a:cs typeface="DejaVu Sans" pitchFamily="34" charset="0"/>
              </a:rPr>
              <a:pPr>
                <a:buFont typeface="Times New Roman" pitchFamily="18" charset="0"/>
                <a:buNone/>
              </a:pPr>
              <a:t>25</a:t>
            </a:fld>
            <a:endParaRPr lang="pt-BR" smtClean="0">
              <a:solidFill>
                <a:prstClr val="black"/>
              </a:solidFill>
              <a:cs typeface="DejaVu San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6547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1066" y="2213776"/>
            <a:ext cx="10098723" cy="1527533"/>
          </a:xfrm>
          <a:prstGeom prst="rect">
            <a:avLst/>
          </a:prstGeom>
        </p:spPr>
        <p:txBody>
          <a:bodyPr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82130" y="4038230"/>
            <a:ext cx="8316595" cy="1821162"/>
          </a:xfrm>
          <a:prstGeom prst="rect">
            <a:avLst/>
          </a:prstGeom>
        </p:spPr>
        <p:txBody>
          <a:bodyPr lIns="108477" tIns="54238" rIns="108477" bIns="5423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2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4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2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69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1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5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96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3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726957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94045" y="1662808"/>
            <a:ext cx="10692765" cy="4703021"/>
          </a:xfrm>
          <a:prstGeom prst="rect">
            <a:avLst/>
          </a:prstGeom>
        </p:spPr>
        <p:txBody>
          <a:bodyPr vert="eaVert" lIns="108477" tIns="54238" rIns="108477" bIns="54238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796259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613619" y="285390"/>
            <a:ext cx="2673191" cy="6080439"/>
          </a:xfrm>
          <a:prstGeom prst="rect">
            <a:avLst/>
          </a:prstGeom>
        </p:spPr>
        <p:txBody>
          <a:bodyPr vert="eaVert"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94042" y="285390"/>
            <a:ext cx="7821560" cy="6080439"/>
          </a:xfrm>
          <a:prstGeom prst="rect">
            <a:avLst/>
          </a:prstGeom>
        </p:spPr>
        <p:txBody>
          <a:bodyPr vert="eaVert" lIns="108477" tIns="54238" rIns="108477" bIns="54238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143710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1066" y="2213776"/>
            <a:ext cx="10098723" cy="152753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82130" y="4038230"/>
            <a:ext cx="8316595" cy="18211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2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4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2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69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1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5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96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3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117338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96114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506" y="4579300"/>
            <a:ext cx="10098723" cy="141536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38506" y="3020433"/>
            <a:ext cx="10098723" cy="1558875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238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477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271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6953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1192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5430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796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390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883454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94044" y="1662808"/>
            <a:ext cx="5247375" cy="470302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39435" y="1662808"/>
            <a:ext cx="5247375" cy="470302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691977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94045" y="1595167"/>
            <a:ext cx="5249439" cy="66479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2383" indent="0">
              <a:buNone/>
              <a:defRPr sz="2400" b="1"/>
            </a:lvl2pPr>
            <a:lvl3pPr marL="1084770" indent="0">
              <a:buNone/>
              <a:defRPr sz="2100" b="1"/>
            </a:lvl3pPr>
            <a:lvl4pPr marL="1627153" indent="0">
              <a:buNone/>
              <a:defRPr sz="1900" b="1"/>
            </a:lvl4pPr>
            <a:lvl5pPr marL="2169537" indent="0">
              <a:buNone/>
              <a:defRPr sz="1900" b="1"/>
            </a:lvl5pPr>
            <a:lvl6pPr marL="2711922" indent="0">
              <a:buNone/>
              <a:defRPr sz="1900" b="1"/>
            </a:lvl6pPr>
            <a:lvl7pPr marL="3254308" indent="0">
              <a:buNone/>
              <a:defRPr sz="1900" b="1"/>
            </a:lvl7pPr>
            <a:lvl8pPr marL="3796690" indent="0">
              <a:buNone/>
              <a:defRPr sz="1900" b="1"/>
            </a:lvl8pPr>
            <a:lvl9pPr marL="4339075" indent="0">
              <a:buNone/>
              <a:defRPr sz="1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94045" y="2259957"/>
            <a:ext cx="5249439" cy="4105864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035315" y="1595167"/>
            <a:ext cx="5251501" cy="66479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2383" indent="0">
              <a:buNone/>
              <a:defRPr sz="2400" b="1"/>
            </a:lvl2pPr>
            <a:lvl3pPr marL="1084770" indent="0">
              <a:buNone/>
              <a:defRPr sz="2100" b="1"/>
            </a:lvl3pPr>
            <a:lvl4pPr marL="1627153" indent="0">
              <a:buNone/>
              <a:defRPr sz="1900" b="1"/>
            </a:lvl4pPr>
            <a:lvl5pPr marL="2169537" indent="0">
              <a:buNone/>
              <a:defRPr sz="1900" b="1"/>
            </a:lvl5pPr>
            <a:lvl6pPr marL="2711922" indent="0">
              <a:buNone/>
              <a:defRPr sz="1900" b="1"/>
            </a:lvl6pPr>
            <a:lvl7pPr marL="3254308" indent="0">
              <a:buNone/>
              <a:defRPr sz="1900" b="1"/>
            </a:lvl7pPr>
            <a:lvl8pPr marL="3796690" indent="0">
              <a:buNone/>
              <a:defRPr sz="1900" b="1"/>
            </a:lvl8pPr>
            <a:lvl9pPr marL="4339075" indent="0">
              <a:buNone/>
              <a:defRPr sz="1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035315" y="2259957"/>
            <a:ext cx="5251501" cy="4105864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858413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400258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6981910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3" y="283732"/>
            <a:ext cx="3908718" cy="120751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45085" y="283740"/>
            <a:ext cx="6641725" cy="6082089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94043" y="1491249"/>
            <a:ext cx="3908718" cy="4874579"/>
          </a:xfrm>
        </p:spPr>
        <p:txBody>
          <a:bodyPr/>
          <a:lstStyle>
            <a:lvl1pPr marL="0" indent="0">
              <a:buNone/>
              <a:defRPr sz="1700"/>
            </a:lvl1pPr>
            <a:lvl2pPr marL="542383" indent="0">
              <a:buNone/>
              <a:defRPr sz="1400"/>
            </a:lvl2pPr>
            <a:lvl3pPr marL="1084770" indent="0">
              <a:buNone/>
              <a:defRPr sz="1200"/>
            </a:lvl3pPr>
            <a:lvl4pPr marL="1627153" indent="0">
              <a:buNone/>
              <a:defRPr sz="1100"/>
            </a:lvl4pPr>
            <a:lvl5pPr marL="2169537" indent="0">
              <a:buNone/>
              <a:defRPr sz="1100"/>
            </a:lvl5pPr>
            <a:lvl6pPr marL="2711922" indent="0">
              <a:buNone/>
              <a:defRPr sz="1100"/>
            </a:lvl6pPr>
            <a:lvl7pPr marL="3254308" indent="0">
              <a:buNone/>
              <a:defRPr sz="1100"/>
            </a:lvl7pPr>
            <a:lvl8pPr marL="3796690" indent="0">
              <a:buNone/>
              <a:defRPr sz="1100"/>
            </a:lvl8pPr>
            <a:lvl9pPr marL="4339075" indent="0">
              <a:buNone/>
              <a:defRPr sz="11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005951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94045" y="1662808"/>
            <a:ext cx="10692765" cy="4703021"/>
          </a:xfrm>
          <a:prstGeom prst="rect">
            <a:avLst/>
          </a:prstGeom>
        </p:spPr>
        <p:txBody>
          <a:bodyPr lIns="108477" tIns="54238" rIns="108477" bIns="54238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569600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28730" y="4988409"/>
            <a:ext cx="7128510" cy="58890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28730" y="636749"/>
            <a:ext cx="7128510" cy="4275773"/>
          </a:xfrm>
        </p:spPr>
        <p:txBody>
          <a:bodyPr/>
          <a:lstStyle>
            <a:lvl1pPr marL="0" indent="0">
              <a:buNone/>
              <a:defRPr sz="3800"/>
            </a:lvl1pPr>
            <a:lvl2pPr marL="542383" indent="0">
              <a:buNone/>
              <a:defRPr sz="3300"/>
            </a:lvl2pPr>
            <a:lvl3pPr marL="1084770" indent="0">
              <a:buNone/>
              <a:defRPr sz="2900"/>
            </a:lvl3pPr>
            <a:lvl4pPr marL="1627153" indent="0">
              <a:buNone/>
              <a:defRPr sz="2400"/>
            </a:lvl4pPr>
            <a:lvl5pPr marL="2169537" indent="0">
              <a:buNone/>
              <a:defRPr sz="2400"/>
            </a:lvl5pPr>
            <a:lvl6pPr marL="2711922" indent="0">
              <a:buNone/>
              <a:defRPr sz="2400"/>
            </a:lvl6pPr>
            <a:lvl7pPr marL="3254308" indent="0">
              <a:buNone/>
              <a:defRPr sz="2400"/>
            </a:lvl7pPr>
            <a:lvl8pPr marL="3796690" indent="0">
              <a:buNone/>
              <a:defRPr sz="2400"/>
            </a:lvl8pPr>
            <a:lvl9pPr marL="4339075" indent="0">
              <a:buNone/>
              <a:defRPr sz="24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28730" y="5577311"/>
            <a:ext cx="7128510" cy="836349"/>
          </a:xfrm>
        </p:spPr>
        <p:txBody>
          <a:bodyPr/>
          <a:lstStyle>
            <a:lvl1pPr marL="0" indent="0">
              <a:buNone/>
              <a:defRPr sz="1700"/>
            </a:lvl1pPr>
            <a:lvl2pPr marL="542383" indent="0">
              <a:buNone/>
              <a:defRPr sz="1400"/>
            </a:lvl2pPr>
            <a:lvl3pPr marL="1084770" indent="0">
              <a:buNone/>
              <a:defRPr sz="1200"/>
            </a:lvl3pPr>
            <a:lvl4pPr marL="1627153" indent="0">
              <a:buNone/>
              <a:defRPr sz="1100"/>
            </a:lvl4pPr>
            <a:lvl5pPr marL="2169537" indent="0">
              <a:buNone/>
              <a:defRPr sz="1100"/>
            </a:lvl5pPr>
            <a:lvl6pPr marL="2711922" indent="0">
              <a:buNone/>
              <a:defRPr sz="1100"/>
            </a:lvl6pPr>
            <a:lvl7pPr marL="3254308" indent="0">
              <a:buNone/>
              <a:defRPr sz="1100"/>
            </a:lvl7pPr>
            <a:lvl8pPr marL="3796690" indent="0">
              <a:buNone/>
              <a:defRPr sz="1100"/>
            </a:lvl8pPr>
            <a:lvl9pPr marL="4339075" indent="0">
              <a:buNone/>
              <a:defRPr sz="11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9738862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455524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613619" y="285390"/>
            <a:ext cx="2673191" cy="6080439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94042" y="285390"/>
            <a:ext cx="7821560" cy="6080439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503619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506" y="4579300"/>
            <a:ext cx="10098723" cy="1415360"/>
          </a:xfrm>
          <a:prstGeom prst="rect">
            <a:avLst/>
          </a:prstGeom>
        </p:spPr>
        <p:txBody>
          <a:bodyPr lIns="108477" tIns="54238" rIns="108477" bIns="54238" anchor="t"/>
          <a:lstStyle>
            <a:lvl1pPr algn="l">
              <a:defRPr sz="48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38506" y="3020433"/>
            <a:ext cx="10098723" cy="1558875"/>
          </a:xfrm>
          <a:prstGeom prst="rect">
            <a:avLst/>
          </a:prstGeom>
        </p:spPr>
        <p:txBody>
          <a:bodyPr lIns="108477" tIns="54238" rIns="108477" bIns="54238"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238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477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271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6953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1192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5430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796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390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147734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94044" y="1662808"/>
            <a:ext cx="5247375" cy="4703021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39435" y="1662808"/>
            <a:ext cx="5247375" cy="4703021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86250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94045" y="1595167"/>
            <a:ext cx="5249439" cy="664790"/>
          </a:xfrm>
          <a:prstGeom prst="rect">
            <a:avLst/>
          </a:prstGeom>
        </p:spPr>
        <p:txBody>
          <a:bodyPr lIns="108477" tIns="54238" rIns="108477" bIns="54238" anchor="b"/>
          <a:lstStyle>
            <a:lvl1pPr marL="0" indent="0">
              <a:buNone/>
              <a:defRPr sz="2900" b="1"/>
            </a:lvl1pPr>
            <a:lvl2pPr marL="542383" indent="0">
              <a:buNone/>
              <a:defRPr sz="2400" b="1"/>
            </a:lvl2pPr>
            <a:lvl3pPr marL="1084770" indent="0">
              <a:buNone/>
              <a:defRPr sz="2100" b="1"/>
            </a:lvl3pPr>
            <a:lvl4pPr marL="1627153" indent="0">
              <a:buNone/>
              <a:defRPr sz="1900" b="1"/>
            </a:lvl4pPr>
            <a:lvl5pPr marL="2169537" indent="0">
              <a:buNone/>
              <a:defRPr sz="1900" b="1"/>
            </a:lvl5pPr>
            <a:lvl6pPr marL="2711922" indent="0">
              <a:buNone/>
              <a:defRPr sz="1900" b="1"/>
            </a:lvl6pPr>
            <a:lvl7pPr marL="3254308" indent="0">
              <a:buNone/>
              <a:defRPr sz="1900" b="1"/>
            </a:lvl7pPr>
            <a:lvl8pPr marL="3796690" indent="0">
              <a:buNone/>
              <a:defRPr sz="1900" b="1"/>
            </a:lvl8pPr>
            <a:lvl9pPr marL="4339075" indent="0">
              <a:buNone/>
              <a:defRPr sz="1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94045" y="2259957"/>
            <a:ext cx="5249439" cy="4105864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035315" y="1595167"/>
            <a:ext cx="5251501" cy="664790"/>
          </a:xfrm>
          <a:prstGeom prst="rect">
            <a:avLst/>
          </a:prstGeom>
        </p:spPr>
        <p:txBody>
          <a:bodyPr lIns="108477" tIns="54238" rIns="108477" bIns="54238" anchor="b"/>
          <a:lstStyle>
            <a:lvl1pPr marL="0" indent="0">
              <a:buNone/>
              <a:defRPr sz="2900" b="1"/>
            </a:lvl1pPr>
            <a:lvl2pPr marL="542383" indent="0">
              <a:buNone/>
              <a:defRPr sz="2400" b="1"/>
            </a:lvl2pPr>
            <a:lvl3pPr marL="1084770" indent="0">
              <a:buNone/>
              <a:defRPr sz="2100" b="1"/>
            </a:lvl3pPr>
            <a:lvl4pPr marL="1627153" indent="0">
              <a:buNone/>
              <a:defRPr sz="1900" b="1"/>
            </a:lvl4pPr>
            <a:lvl5pPr marL="2169537" indent="0">
              <a:buNone/>
              <a:defRPr sz="1900" b="1"/>
            </a:lvl5pPr>
            <a:lvl6pPr marL="2711922" indent="0">
              <a:buNone/>
              <a:defRPr sz="1900" b="1"/>
            </a:lvl6pPr>
            <a:lvl7pPr marL="3254308" indent="0">
              <a:buNone/>
              <a:defRPr sz="1900" b="1"/>
            </a:lvl7pPr>
            <a:lvl8pPr marL="3796690" indent="0">
              <a:buNone/>
              <a:defRPr sz="1900" b="1"/>
            </a:lvl8pPr>
            <a:lvl9pPr marL="4339075" indent="0">
              <a:buNone/>
              <a:defRPr sz="1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035315" y="2259957"/>
            <a:ext cx="5251501" cy="4105864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680474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91836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3370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3" y="283732"/>
            <a:ext cx="3908718" cy="1207510"/>
          </a:xfrm>
          <a:prstGeom prst="rect">
            <a:avLst/>
          </a:prstGeom>
        </p:spPr>
        <p:txBody>
          <a:bodyPr lIns="108477" tIns="54238" rIns="108477" bIns="54238" anchor="b"/>
          <a:lstStyle>
            <a:lvl1pPr algn="l">
              <a:defRPr sz="24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45085" y="283740"/>
            <a:ext cx="6641725" cy="6082089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94043" y="1491249"/>
            <a:ext cx="3908718" cy="4874579"/>
          </a:xfrm>
          <a:prstGeom prst="rect">
            <a:avLst/>
          </a:prstGeom>
        </p:spPr>
        <p:txBody>
          <a:bodyPr lIns="108477" tIns="54238" rIns="108477" bIns="54238"/>
          <a:lstStyle>
            <a:lvl1pPr marL="0" indent="0">
              <a:buNone/>
              <a:defRPr sz="1700"/>
            </a:lvl1pPr>
            <a:lvl2pPr marL="542383" indent="0">
              <a:buNone/>
              <a:defRPr sz="1400"/>
            </a:lvl2pPr>
            <a:lvl3pPr marL="1084770" indent="0">
              <a:buNone/>
              <a:defRPr sz="1200"/>
            </a:lvl3pPr>
            <a:lvl4pPr marL="1627153" indent="0">
              <a:buNone/>
              <a:defRPr sz="1100"/>
            </a:lvl4pPr>
            <a:lvl5pPr marL="2169537" indent="0">
              <a:buNone/>
              <a:defRPr sz="1100"/>
            </a:lvl5pPr>
            <a:lvl6pPr marL="2711922" indent="0">
              <a:buNone/>
              <a:defRPr sz="1100"/>
            </a:lvl6pPr>
            <a:lvl7pPr marL="3254308" indent="0">
              <a:buNone/>
              <a:defRPr sz="1100"/>
            </a:lvl7pPr>
            <a:lvl8pPr marL="3796690" indent="0">
              <a:buNone/>
              <a:defRPr sz="1100"/>
            </a:lvl8pPr>
            <a:lvl9pPr marL="4339075" indent="0">
              <a:buNone/>
              <a:defRPr sz="11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82670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28730" y="4988409"/>
            <a:ext cx="7128510" cy="588909"/>
          </a:xfrm>
          <a:prstGeom prst="rect">
            <a:avLst/>
          </a:prstGeom>
        </p:spPr>
        <p:txBody>
          <a:bodyPr lIns="108477" tIns="54238" rIns="108477" bIns="54238" anchor="b"/>
          <a:lstStyle>
            <a:lvl1pPr algn="l">
              <a:defRPr sz="24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28730" y="636749"/>
            <a:ext cx="7128510" cy="4275773"/>
          </a:xfrm>
          <a:prstGeom prst="rect">
            <a:avLst/>
          </a:prstGeom>
        </p:spPr>
        <p:txBody>
          <a:bodyPr lIns="108477" tIns="54238" rIns="108477" bIns="54238"/>
          <a:lstStyle>
            <a:lvl1pPr marL="0" indent="0">
              <a:buNone/>
              <a:defRPr sz="3800"/>
            </a:lvl1pPr>
            <a:lvl2pPr marL="542383" indent="0">
              <a:buNone/>
              <a:defRPr sz="3300"/>
            </a:lvl2pPr>
            <a:lvl3pPr marL="1084770" indent="0">
              <a:buNone/>
              <a:defRPr sz="2900"/>
            </a:lvl3pPr>
            <a:lvl4pPr marL="1627153" indent="0">
              <a:buNone/>
              <a:defRPr sz="2400"/>
            </a:lvl4pPr>
            <a:lvl5pPr marL="2169537" indent="0">
              <a:buNone/>
              <a:defRPr sz="2400"/>
            </a:lvl5pPr>
            <a:lvl6pPr marL="2711922" indent="0">
              <a:buNone/>
              <a:defRPr sz="2400"/>
            </a:lvl6pPr>
            <a:lvl7pPr marL="3254308" indent="0">
              <a:buNone/>
              <a:defRPr sz="2400"/>
            </a:lvl7pPr>
            <a:lvl8pPr marL="3796690" indent="0">
              <a:buNone/>
              <a:defRPr sz="2400"/>
            </a:lvl8pPr>
            <a:lvl9pPr marL="4339075" indent="0">
              <a:buNone/>
              <a:defRPr sz="24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28730" y="5577311"/>
            <a:ext cx="7128510" cy="836349"/>
          </a:xfrm>
          <a:prstGeom prst="rect">
            <a:avLst/>
          </a:prstGeom>
        </p:spPr>
        <p:txBody>
          <a:bodyPr lIns="108477" tIns="54238" rIns="108477" bIns="54238"/>
          <a:lstStyle>
            <a:lvl1pPr marL="0" indent="0">
              <a:buNone/>
              <a:defRPr sz="1700"/>
            </a:lvl1pPr>
            <a:lvl2pPr marL="542383" indent="0">
              <a:buNone/>
              <a:defRPr sz="1400"/>
            </a:lvl2pPr>
            <a:lvl3pPr marL="1084770" indent="0">
              <a:buNone/>
              <a:defRPr sz="1200"/>
            </a:lvl3pPr>
            <a:lvl4pPr marL="1627153" indent="0">
              <a:buNone/>
              <a:defRPr sz="1100"/>
            </a:lvl4pPr>
            <a:lvl5pPr marL="2169537" indent="0">
              <a:buNone/>
              <a:defRPr sz="1100"/>
            </a:lvl5pPr>
            <a:lvl6pPr marL="2711922" indent="0">
              <a:buNone/>
              <a:defRPr sz="1100"/>
            </a:lvl6pPr>
            <a:lvl7pPr marL="3254308" indent="0">
              <a:buNone/>
              <a:defRPr sz="1100"/>
            </a:lvl7pPr>
            <a:lvl8pPr marL="3796690" indent="0">
              <a:buNone/>
              <a:defRPr sz="1100"/>
            </a:lvl8pPr>
            <a:lvl9pPr marL="4339075" indent="0">
              <a:buNone/>
              <a:defRPr sz="11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687181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tângulo 9"/>
          <p:cNvSpPr/>
          <p:nvPr userDrawn="1"/>
        </p:nvSpPr>
        <p:spPr>
          <a:xfrm>
            <a:off x="1" y="-28454"/>
            <a:ext cx="11877059" cy="495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77" tIns="54238" rIns="108477" bIns="54238" rtlCol="0" anchor="ctr"/>
          <a:lstStyle/>
          <a:p>
            <a:pPr algn="ctr"/>
            <a:endParaRPr lang="pt-BR"/>
          </a:p>
        </p:txBody>
      </p:sp>
      <p:pic>
        <p:nvPicPr>
          <p:cNvPr id="7" name="Picture 2" descr="C:\Users\jpcjunior\Desktop\cge.bmp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4" y="121200"/>
            <a:ext cx="2054798" cy="598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61718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iming>
    <p:tnLst>
      <p:par>
        <p:cTn id="1" dur="indefinite" restart="never" nodeType="tmRoot"/>
      </p:par>
    </p:tnLst>
  </p:timing>
  <p:txStyles>
    <p:titleStyle>
      <a:lvl1pPr algn="ctr" defTabSz="108477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788" indent="-406788" algn="l" defTabSz="108477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1376" indent="-338990" algn="l" defTabSz="1084770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5960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898345" indent="-271192" algn="l" defTabSz="10847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0731" indent="-271192" algn="l" defTabSz="108477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83112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25499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67880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10265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2383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477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7153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9537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1922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54308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69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39075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vert="horz" lIns="108477" tIns="54238" rIns="108477" bIns="54238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94045" y="1662808"/>
            <a:ext cx="10692765" cy="4703021"/>
          </a:xfrm>
          <a:prstGeom prst="rect">
            <a:avLst/>
          </a:prstGeom>
        </p:spPr>
        <p:txBody>
          <a:bodyPr vert="horz" lIns="108477" tIns="54238" rIns="108477" bIns="54238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vert="horz" lIns="108477" tIns="54238" rIns="108477" bIns="54238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vert="horz" lIns="108477" tIns="54238" rIns="108477" bIns="54238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vert="horz" lIns="108477" tIns="54238" rIns="108477" bIns="54238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79432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txStyles>
    <p:titleStyle>
      <a:lvl1pPr algn="ctr" defTabSz="108477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788" indent="-406788" algn="l" defTabSz="108477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1376" indent="-338990" algn="l" defTabSz="1084770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5960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898345" indent="-271192" algn="l" defTabSz="10847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0731" indent="-271192" algn="l" defTabSz="108477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83112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25499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67880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10265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2383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477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7153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9537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1922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54308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69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39075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241" y="4086919"/>
            <a:ext cx="11456697" cy="1415360"/>
          </a:xfrm>
        </p:spPr>
        <p:txBody>
          <a:bodyPr/>
          <a:lstStyle/>
          <a:p>
            <a:r>
              <a:rPr lang="pt-BR" dirty="0" smtClean="0"/>
              <a:t>O PCASP – Plano de Contas Aplicado ao Setor Público</a:t>
            </a:r>
            <a:endParaRPr lang="pt-B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Conector reto 7"/>
          <p:cNvCxnSpPr/>
          <p:nvPr/>
        </p:nvCxnSpPr>
        <p:spPr>
          <a:xfrm>
            <a:off x="420363" y="5433769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24133" y="4473503"/>
            <a:ext cx="10855676" cy="1558875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A experiência do Estado do Rio de Janeiro na implementação do PCASP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675" y="1184579"/>
            <a:ext cx="6643241" cy="252822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7411924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608483" y="1458252"/>
            <a:ext cx="3630260" cy="11332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9248912" y="1080502"/>
            <a:ext cx="0" cy="536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4927670" y="1458252"/>
            <a:ext cx="3632322" cy="1133278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608483" y="2591529"/>
            <a:ext cx="3630260" cy="6532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927670" y="2591529"/>
            <a:ext cx="3632322" cy="653243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2775" name="CaixaDeTexto 14"/>
          <p:cNvSpPr txBox="1">
            <a:spLocks noChangeArrowheads="1"/>
          </p:cNvSpPr>
          <p:nvPr/>
        </p:nvSpPr>
        <p:spPr bwMode="auto">
          <a:xfrm>
            <a:off x="601801" y="147310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608483" y="3244780"/>
            <a:ext cx="3630260" cy="4041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4927670" y="3244780"/>
            <a:ext cx="3632322" cy="404152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2778" name="CaixaDeTexto 18"/>
          <p:cNvSpPr txBox="1">
            <a:spLocks noChangeArrowheads="1"/>
          </p:cNvSpPr>
          <p:nvPr/>
        </p:nvSpPr>
        <p:spPr bwMode="auto">
          <a:xfrm>
            <a:off x="597426" y="1105241"/>
            <a:ext cx="747798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0070C0"/>
                </a:solidFill>
              </a:rPr>
              <a:t>Ativo</a:t>
            </a:r>
          </a:p>
        </p:txBody>
      </p:sp>
      <p:sp>
        <p:nvSpPr>
          <p:cNvPr id="32779" name="CaixaDeTexto 19"/>
          <p:cNvSpPr txBox="1">
            <a:spLocks noChangeArrowheads="1"/>
          </p:cNvSpPr>
          <p:nvPr/>
        </p:nvSpPr>
        <p:spPr bwMode="auto">
          <a:xfrm>
            <a:off x="4870568" y="1105241"/>
            <a:ext cx="96375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C00000"/>
                </a:solidFill>
              </a:rPr>
              <a:t>Passivo</a:t>
            </a:r>
          </a:p>
        </p:txBody>
      </p:sp>
      <p:sp>
        <p:nvSpPr>
          <p:cNvPr id="32780" name="CaixaDeTexto 22"/>
          <p:cNvSpPr txBox="1">
            <a:spLocks noChangeArrowheads="1"/>
          </p:cNvSpPr>
          <p:nvPr/>
        </p:nvSpPr>
        <p:spPr bwMode="auto">
          <a:xfrm>
            <a:off x="4940581" y="1458256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4" name="Retângulo 23"/>
          <p:cNvSpPr/>
          <p:nvPr/>
        </p:nvSpPr>
        <p:spPr>
          <a:xfrm>
            <a:off x="608483" y="4254338"/>
            <a:ext cx="3630260" cy="11332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25" name="Retângulo 24"/>
          <p:cNvSpPr/>
          <p:nvPr/>
        </p:nvSpPr>
        <p:spPr>
          <a:xfrm>
            <a:off x="4927670" y="4254338"/>
            <a:ext cx="3632322" cy="113327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2783" name="CaixaDeTexto 27"/>
          <p:cNvSpPr txBox="1">
            <a:spLocks noChangeArrowheads="1"/>
          </p:cNvSpPr>
          <p:nvPr/>
        </p:nvSpPr>
        <p:spPr bwMode="auto">
          <a:xfrm>
            <a:off x="601801" y="4269182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1" name="CaixaDeTexto 30"/>
          <p:cNvSpPr txBox="1"/>
          <p:nvPr/>
        </p:nvSpPr>
        <p:spPr>
          <a:xfrm>
            <a:off x="459125" y="3902967"/>
            <a:ext cx="2511358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6">
                    <a:lumMod val="75000"/>
                  </a:schemeClr>
                </a:solidFill>
              </a:rPr>
              <a:t>Despesa Orçamentária</a:t>
            </a:r>
          </a:p>
        </p:txBody>
      </p:sp>
      <p:sp>
        <p:nvSpPr>
          <p:cNvPr id="32" name="CaixaDeTexto 31"/>
          <p:cNvSpPr txBox="1"/>
          <p:nvPr/>
        </p:nvSpPr>
        <p:spPr>
          <a:xfrm>
            <a:off x="4803598" y="3902967"/>
            <a:ext cx="2409215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4">
                    <a:lumMod val="75000"/>
                  </a:schemeClr>
                </a:solidFill>
              </a:rPr>
              <a:t>Receita Orçamentária</a:t>
            </a:r>
          </a:p>
        </p:txBody>
      </p:sp>
      <p:sp>
        <p:nvSpPr>
          <p:cNvPr id="32786" name="CaixaDeTexto 32"/>
          <p:cNvSpPr txBox="1">
            <a:spLocks noChangeArrowheads="1"/>
          </p:cNvSpPr>
          <p:nvPr/>
        </p:nvSpPr>
        <p:spPr bwMode="auto">
          <a:xfrm>
            <a:off x="4940581" y="4254337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9" name="Retângulo 38"/>
          <p:cNvSpPr/>
          <p:nvPr/>
        </p:nvSpPr>
        <p:spPr>
          <a:xfrm>
            <a:off x="400159" y="974916"/>
            <a:ext cx="8545550" cy="470467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sz="2900" dirty="0">
              <a:solidFill>
                <a:srgbClr val="C00000"/>
              </a:solidFill>
            </a:endParaRPr>
          </a:p>
        </p:txBody>
      </p:sp>
      <p:sp>
        <p:nvSpPr>
          <p:cNvPr id="32789" name="CaixaDeTexto 1"/>
          <p:cNvSpPr txBox="1">
            <a:spLocks noChangeArrowheads="1"/>
          </p:cNvSpPr>
          <p:nvPr/>
        </p:nvSpPr>
        <p:spPr bwMode="auto">
          <a:xfrm>
            <a:off x="2125791" y="826458"/>
            <a:ext cx="4343206" cy="55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2900" b="1">
                <a:solidFill>
                  <a:srgbClr val="C00000"/>
                </a:solidFill>
              </a:rPr>
              <a:t>Formato da Conta Contábil</a:t>
            </a:r>
          </a:p>
        </p:txBody>
      </p:sp>
      <p:grpSp>
        <p:nvGrpSpPr>
          <p:cNvPr id="2" name="Grupo 4"/>
          <p:cNvGrpSpPr/>
          <p:nvPr/>
        </p:nvGrpSpPr>
        <p:grpSpPr>
          <a:xfrm>
            <a:off x="1960132" y="1427198"/>
            <a:ext cx="5381933" cy="677108"/>
            <a:chOff x="1759116" y="2537240"/>
            <a:chExt cx="4142161" cy="65161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6" name="CaixaDeTexto 35"/>
            <p:cNvSpPr txBox="1"/>
            <p:nvPr/>
          </p:nvSpPr>
          <p:spPr>
            <a:xfrm>
              <a:off x="1759116" y="2537240"/>
              <a:ext cx="384464" cy="6516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219736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263562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29" name="CaixaDeTexto 28"/>
            <p:cNvSpPr txBox="1"/>
            <p:nvPr/>
          </p:nvSpPr>
          <p:spPr>
            <a:xfrm>
              <a:off x="3073875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0" name="CaixaDeTexto 29"/>
            <p:cNvSpPr txBox="1"/>
            <p:nvPr/>
          </p:nvSpPr>
          <p:spPr>
            <a:xfrm>
              <a:off x="351212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" name="Elipse 2"/>
            <p:cNvSpPr/>
            <p:nvPr/>
          </p:nvSpPr>
          <p:spPr>
            <a:xfrm>
              <a:off x="3954956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4" name="CaixaDeTexto 33"/>
            <p:cNvSpPr txBox="1"/>
            <p:nvPr/>
          </p:nvSpPr>
          <p:spPr>
            <a:xfrm>
              <a:off x="4084108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5" name="CaixaDeTexto 34"/>
            <p:cNvSpPr txBox="1"/>
            <p:nvPr/>
          </p:nvSpPr>
          <p:spPr>
            <a:xfrm>
              <a:off x="452236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8" name="Elipse 37"/>
            <p:cNvSpPr/>
            <p:nvPr/>
          </p:nvSpPr>
          <p:spPr>
            <a:xfrm>
              <a:off x="4965189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507855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5516813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</p:grpSp>
      <p:sp>
        <p:nvSpPr>
          <p:cNvPr id="42" name="CaixaDeTexto 41"/>
          <p:cNvSpPr txBox="1"/>
          <p:nvPr/>
        </p:nvSpPr>
        <p:spPr>
          <a:xfrm>
            <a:off x="1028896" y="2324298"/>
            <a:ext cx="6186659" cy="555743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2900" b="1" dirty="0">
                <a:solidFill>
                  <a:schemeClr val="accent6">
                    <a:lumMod val="75000"/>
                  </a:schemeClr>
                </a:solidFill>
              </a:rPr>
              <a:t>Formato da Conta Contábil de Despesa</a:t>
            </a:r>
          </a:p>
        </p:txBody>
      </p:sp>
      <p:grpSp>
        <p:nvGrpSpPr>
          <p:cNvPr id="4" name="Grupo 42"/>
          <p:cNvGrpSpPr/>
          <p:nvPr/>
        </p:nvGrpSpPr>
        <p:grpSpPr>
          <a:xfrm>
            <a:off x="1982313" y="2925037"/>
            <a:ext cx="5381933" cy="677108"/>
            <a:chOff x="1759116" y="2537240"/>
            <a:chExt cx="4142161" cy="651616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44" name="CaixaDeTexto 43"/>
            <p:cNvSpPr txBox="1"/>
            <p:nvPr/>
          </p:nvSpPr>
          <p:spPr>
            <a:xfrm>
              <a:off x="1759116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5" name="CaixaDeTexto 44"/>
            <p:cNvSpPr txBox="1"/>
            <p:nvPr/>
          </p:nvSpPr>
          <p:spPr>
            <a:xfrm>
              <a:off x="219736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6" name="CaixaDeTexto 45"/>
            <p:cNvSpPr txBox="1"/>
            <p:nvPr/>
          </p:nvSpPr>
          <p:spPr>
            <a:xfrm>
              <a:off x="263562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7" name="CaixaDeTexto 46"/>
            <p:cNvSpPr txBox="1"/>
            <p:nvPr/>
          </p:nvSpPr>
          <p:spPr>
            <a:xfrm>
              <a:off x="3073875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8" name="CaixaDeTexto 47"/>
            <p:cNvSpPr txBox="1"/>
            <p:nvPr/>
          </p:nvSpPr>
          <p:spPr>
            <a:xfrm>
              <a:off x="351212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9" name="Elipse 48"/>
            <p:cNvSpPr/>
            <p:nvPr/>
          </p:nvSpPr>
          <p:spPr>
            <a:xfrm>
              <a:off x="3954956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0" name="CaixaDeTexto 49"/>
            <p:cNvSpPr txBox="1"/>
            <p:nvPr/>
          </p:nvSpPr>
          <p:spPr>
            <a:xfrm>
              <a:off x="4084108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51" name="CaixaDeTexto 50"/>
            <p:cNvSpPr txBox="1"/>
            <p:nvPr/>
          </p:nvSpPr>
          <p:spPr>
            <a:xfrm>
              <a:off x="452236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52" name="Elipse 51"/>
            <p:cNvSpPr/>
            <p:nvPr/>
          </p:nvSpPr>
          <p:spPr>
            <a:xfrm>
              <a:off x="4965189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3" name="CaixaDeTexto 52"/>
            <p:cNvSpPr txBox="1"/>
            <p:nvPr/>
          </p:nvSpPr>
          <p:spPr>
            <a:xfrm>
              <a:off x="507855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54" name="CaixaDeTexto 53"/>
            <p:cNvSpPr txBox="1"/>
            <p:nvPr/>
          </p:nvSpPr>
          <p:spPr>
            <a:xfrm>
              <a:off x="5516813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</p:grpSp>
      <p:sp>
        <p:nvSpPr>
          <p:cNvPr id="55" name="CaixaDeTexto 54"/>
          <p:cNvSpPr txBox="1"/>
          <p:nvPr/>
        </p:nvSpPr>
        <p:spPr>
          <a:xfrm>
            <a:off x="1978093" y="2911555"/>
            <a:ext cx="499161" cy="69424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5400"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3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Chave esquerda 5"/>
          <p:cNvSpPr/>
          <p:nvPr/>
        </p:nvSpPr>
        <p:spPr>
          <a:xfrm rot="16200000">
            <a:off x="4813024" y="1382865"/>
            <a:ext cx="262286" cy="4797718"/>
          </a:xfrm>
          <a:prstGeom prst="leftBrace">
            <a:avLst>
              <a:gd name="adj1" fmla="val 366083"/>
              <a:gd name="adj2" fmla="val 50000"/>
            </a:avLst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56" name="CaixaDeTexto 55"/>
          <p:cNvSpPr txBox="1"/>
          <p:nvPr/>
        </p:nvSpPr>
        <p:spPr>
          <a:xfrm>
            <a:off x="2338045" y="4105875"/>
            <a:ext cx="4445285" cy="478799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Natureza de Despesa (detalhada)</a:t>
            </a:r>
          </a:p>
        </p:txBody>
      </p:sp>
      <p:sp>
        <p:nvSpPr>
          <p:cNvPr id="32796" name="CaixaDeTexto 20"/>
          <p:cNvSpPr txBox="1">
            <a:spLocks noChangeArrowheads="1"/>
          </p:cNvSpPr>
          <p:nvPr/>
        </p:nvSpPr>
        <p:spPr bwMode="auto">
          <a:xfrm>
            <a:off x="878203" y="861102"/>
            <a:ext cx="768766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u="sng">
                <a:solidFill>
                  <a:srgbClr val="C00000"/>
                </a:solidFill>
              </a:rPr>
              <a:t>Classe</a:t>
            </a:r>
          </a:p>
        </p:txBody>
      </p:sp>
      <p:sp>
        <p:nvSpPr>
          <p:cNvPr id="91" name="CaixaDeTexto 90"/>
          <p:cNvSpPr txBox="1"/>
          <p:nvPr/>
        </p:nvSpPr>
        <p:spPr>
          <a:xfrm>
            <a:off x="1959530" y="1418664"/>
            <a:ext cx="499161" cy="6942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endParaRPr lang="pt-BR" sz="3800" dirty="0">
              <a:solidFill>
                <a:schemeClr val="bg1"/>
              </a:solidFill>
            </a:endParaRPr>
          </a:p>
        </p:txBody>
      </p:sp>
      <p:cxnSp>
        <p:nvCxnSpPr>
          <p:cNvPr id="10" name="Conector de seta reta 9"/>
          <p:cNvCxnSpPr/>
          <p:nvPr/>
        </p:nvCxnSpPr>
        <p:spPr>
          <a:xfrm flipH="1" flipV="1">
            <a:off x="1386103" y="1202565"/>
            <a:ext cx="810621" cy="524574"/>
          </a:xfrm>
          <a:prstGeom prst="straightConnector1">
            <a:avLst/>
          </a:prstGeom>
          <a:ln w="25400">
            <a:solidFill>
              <a:srgbClr val="C0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329411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6" grpId="0" animBg="1"/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608483" y="1458252"/>
            <a:ext cx="3630260" cy="11332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9248912" y="1080502"/>
            <a:ext cx="0" cy="536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4927670" y="1458252"/>
            <a:ext cx="3632322" cy="1133278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608483" y="2591529"/>
            <a:ext cx="3630260" cy="6532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927670" y="2591529"/>
            <a:ext cx="3632322" cy="653243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3799" name="CaixaDeTexto 14"/>
          <p:cNvSpPr txBox="1">
            <a:spLocks noChangeArrowheads="1"/>
          </p:cNvSpPr>
          <p:nvPr/>
        </p:nvSpPr>
        <p:spPr bwMode="auto">
          <a:xfrm>
            <a:off x="601801" y="147310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608483" y="3244780"/>
            <a:ext cx="3630260" cy="4041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4927670" y="3244780"/>
            <a:ext cx="3632322" cy="404152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3802" name="CaixaDeTexto 18"/>
          <p:cNvSpPr txBox="1">
            <a:spLocks noChangeArrowheads="1"/>
          </p:cNvSpPr>
          <p:nvPr/>
        </p:nvSpPr>
        <p:spPr bwMode="auto">
          <a:xfrm>
            <a:off x="597426" y="1105241"/>
            <a:ext cx="747798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0070C0"/>
                </a:solidFill>
              </a:rPr>
              <a:t>Ativo</a:t>
            </a:r>
          </a:p>
        </p:txBody>
      </p:sp>
      <p:sp>
        <p:nvSpPr>
          <p:cNvPr id="33803" name="CaixaDeTexto 19"/>
          <p:cNvSpPr txBox="1">
            <a:spLocks noChangeArrowheads="1"/>
          </p:cNvSpPr>
          <p:nvPr/>
        </p:nvSpPr>
        <p:spPr bwMode="auto">
          <a:xfrm>
            <a:off x="4870568" y="1105241"/>
            <a:ext cx="96375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C00000"/>
                </a:solidFill>
              </a:rPr>
              <a:t>Passivo</a:t>
            </a:r>
          </a:p>
        </p:txBody>
      </p:sp>
      <p:sp>
        <p:nvSpPr>
          <p:cNvPr id="33804" name="CaixaDeTexto 22"/>
          <p:cNvSpPr txBox="1">
            <a:spLocks noChangeArrowheads="1"/>
          </p:cNvSpPr>
          <p:nvPr/>
        </p:nvSpPr>
        <p:spPr bwMode="auto">
          <a:xfrm>
            <a:off x="4940581" y="1458256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4" name="Retângulo 23"/>
          <p:cNvSpPr/>
          <p:nvPr/>
        </p:nvSpPr>
        <p:spPr>
          <a:xfrm>
            <a:off x="608483" y="4254338"/>
            <a:ext cx="3630260" cy="11332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25" name="Retângulo 24"/>
          <p:cNvSpPr/>
          <p:nvPr/>
        </p:nvSpPr>
        <p:spPr>
          <a:xfrm>
            <a:off x="4927670" y="4254338"/>
            <a:ext cx="3632322" cy="113327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3807" name="CaixaDeTexto 27"/>
          <p:cNvSpPr txBox="1">
            <a:spLocks noChangeArrowheads="1"/>
          </p:cNvSpPr>
          <p:nvPr/>
        </p:nvSpPr>
        <p:spPr bwMode="auto">
          <a:xfrm>
            <a:off x="601801" y="4269182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1" name="CaixaDeTexto 30"/>
          <p:cNvSpPr txBox="1"/>
          <p:nvPr/>
        </p:nvSpPr>
        <p:spPr>
          <a:xfrm>
            <a:off x="459125" y="3902967"/>
            <a:ext cx="2511358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6">
                    <a:lumMod val="75000"/>
                  </a:schemeClr>
                </a:solidFill>
              </a:rPr>
              <a:t>Despesa Orçamentária</a:t>
            </a:r>
          </a:p>
        </p:txBody>
      </p:sp>
      <p:sp>
        <p:nvSpPr>
          <p:cNvPr id="32" name="CaixaDeTexto 31"/>
          <p:cNvSpPr txBox="1"/>
          <p:nvPr/>
        </p:nvSpPr>
        <p:spPr>
          <a:xfrm>
            <a:off x="4803598" y="3902967"/>
            <a:ext cx="2409215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4">
                    <a:lumMod val="75000"/>
                  </a:schemeClr>
                </a:solidFill>
              </a:rPr>
              <a:t>Receita Orçamentária</a:t>
            </a:r>
          </a:p>
        </p:txBody>
      </p:sp>
      <p:sp>
        <p:nvSpPr>
          <p:cNvPr id="33810" name="CaixaDeTexto 32"/>
          <p:cNvSpPr txBox="1">
            <a:spLocks noChangeArrowheads="1"/>
          </p:cNvSpPr>
          <p:nvPr/>
        </p:nvSpPr>
        <p:spPr bwMode="auto">
          <a:xfrm>
            <a:off x="4940581" y="4254337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9" name="Retângulo 38"/>
          <p:cNvSpPr/>
          <p:nvPr/>
        </p:nvSpPr>
        <p:spPr>
          <a:xfrm>
            <a:off x="400159" y="974916"/>
            <a:ext cx="8545550" cy="470467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sz="2900" dirty="0">
              <a:solidFill>
                <a:srgbClr val="C00000"/>
              </a:solidFill>
            </a:endParaRPr>
          </a:p>
        </p:txBody>
      </p:sp>
      <p:sp>
        <p:nvSpPr>
          <p:cNvPr id="33813" name="CaixaDeTexto 1"/>
          <p:cNvSpPr txBox="1">
            <a:spLocks noChangeArrowheads="1"/>
          </p:cNvSpPr>
          <p:nvPr/>
        </p:nvSpPr>
        <p:spPr bwMode="auto">
          <a:xfrm>
            <a:off x="2125791" y="826458"/>
            <a:ext cx="4343206" cy="55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2900" b="1">
                <a:solidFill>
                  <a:srgbClr val="C00000"/>
                </a:solidFill>
              </a:rPr>
              <a:t>Formato da Conta Contábil</a:t>
            </a:r>
          </a:p>
        </p:txBody>
      </p:sp>
      <p:grpSp>
        <p:nvGrpSpPr>
          <p:cNvPr id="2" name="Grupo 4"/>
          <p:cNvGrpSpPr/>
          <p:nvPr/>
        </p:nvGrpSpPr>
        <p:grpSpPr>
          <a:xfrm>
            <a:off x="1960132" y="1427198"/>
            <a:ext cx="5381933" cy="677108"/>
            <a:chOff x="1759116" y="2537240"/>
            <a:chExt cx="4142161" cy="65161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6" name="CaixaDeTexto 35"/>
            <p:cNvSpPr txBox="1"/>
            <p:nvPr/>
          </p:nvSpPr>
          <p:spPr>
            <a:xfrm>
              <a:off x="1759116" y="2537240"/>
              <a:ext cx="384464" cy="6516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219736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263562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29" name="CaixaDeTexto 28"/>
            <p:cNvSpPr txBox="1"/>
            <p:nvPr/>
          </p:nvSpPr>
          <p:spPr>
            <a:xfrm>
              <a:off x="3073875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0" name="CaixaDeTexto 29"/>
            <p:cNvSpPr txBox="1"/>
            <p:nvPr/>
          </p:nvSpPr>
          <p:spPr>
            <a:xfrm>
              <a:off x="351212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" name="Elipse 2"/>
            <p:cNvSpPr/>
            <p:nvPr/>
          </p:nvSpPr>
          <p:spPr>
            <a:xfrm>
              <a:off x="3954956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4" name="CaixaDeTexto 33"/>
            <p:cNvSpPr txBox="1"/>
            <p:nvPr/>
          </p:nvSpPr>
          <p:spPr>
            <a:xfrm>
              <a:off x="4084108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5" name="CaixaDeTexto 34"/>
            <p:cNvSpPr txBox="1"/>
            <p:nvPr/>
          </p:nvSpPr>
          <p:spPr>
            <a:xfrm>
              <a:off x="452236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8" name="Elipse 37"/>
            <p:cNvSpPr/>
            <p:nvPr/>
          </p:nvSpPr>
          <p:spPr>
            <a:xfrm>
              <a:off x="4965189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507855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5516813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</p:grpSp>
      <p:sp>
        <p:nvSpPr>
          <p:cNvPr id="42" name="CaixaDeTexto 41"/>
          <p:cNvSpPr txBox="1"/>
          <p:nvPr/>
        </p:nvSpPr>
        <p:spPr>
          <a:xfrm>
            <a:off x="1028896" y="2324298"/>
            <a:ext cx="6186659" cy="555743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2900" b="1" dirty="0">
                <a:solidFill>
                  <a:schemeClr val="accent6">
                    <a:lumMod val="75000"/>
                  </a:schemeClr>
                </a:solidFill>
              </a:rPr>
              <a:t>Formato da Conta Contábil de Despesa</a:t>
            </a:r>
          </a:p>
        </p:txBody>
      </p:sp>
      <p:grpSp>
        <p:nvGrpSpPr>
          <p:cNvPr id="4" name="Grupo 42"/>
          <p:cNvGrpSpPr/>
          <p:nvPr/>
        </p:nvGrpSpPr>
        <p:grpSpPr>
          <a:xfrm>
            <a:off x="1982313" y="2925037"/>
            <a:ext cx="5381933" cy="677108"/>
            <a:chOff x="1759116" y="2537240"/>
            <a:chExt cx="4142161" cy="651616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44" name="CaixaDeTexto 43"/>
            <p:cNvSpPr txBox="1"/>
            <p:nvPr/>
          </p:nvSpPr>
          <p:spPr>
            <a:xfrm>
              <a:off x="1759116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5" name="CaixaDeTexto 44"/>
            <p:cNvSpPr txBox="1"/>
            <p:nvPr/>
          </p:nvSpPr>
          <p:spPr>
            <a:xfrm>
              <a:off x="219736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6" name="CaixaDeTexto 45"/>
            <p:cNvSpPr txBox="1"/>
            <p:nvPr/>
          </p:nvSpPr>
          <p:spPr>
            <a:xfrm>
              <a:off x="263562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7" name="CaixaDeTexto 46"/>
            <p:cNvSpPr txBox="1"/>
            <p:nvPr/>
          </p:nvSpPr>
          <p:spPr>
            <a:xfrm>
              <a:off x="3073875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8" name="CaixaDeTexto 47"/>
            <p:cNvSpPr txBox="1"/>
            <p:nvPr/>
          </p:nvSpPr>
          <p:spPr>
            <a:xfrm>
              <a:off x="351212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9" name="Elipse 48"/>
            <p:cNvSpPr/>
            <p:nvPr/>
          </p:nvSpPr>
          <p:spPr>
            <a:xfrm>
              <a:off x="3954956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0" name="CaixaDeTexto 49"/>
            <p:cNvSpPr txBox="1"/>
            <p:nvPr/>
          </p:nvSpPr>
          <p:spPr>
            <a:xfrm>
              <a:off x="4084108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51" name="CaixaDeTexto 50"/>
            <p:cNvSpPr txBox="1"/>
            <p:nvPr/>
          </p:nvSpPr>
          <p:spPr>
            <a:xfrm>
              <a:off x="452236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52" name="Elipse 51"/>
            <p:cNvSpPr/>
            <p:nvPr/>
          </p:nvSpPr>
          <p:spPr>
            <a:xfrm>
              <a:off x="4965189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3" name="CaixaDeTexto 52"/>
            <p:cNvSpPr txBox="1"/>
            <p:nvPr/>
          </p:nvSpPr>
          <p:spPr>
            <a:xfrm>
              <a:off x="507855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54" name="CaixaDeTexto 53"/>
            <p:cNvSpPr txBox="1"/>
            <p:nvPr/>
          </p:nvSpPr>
          <p:spPr>
            <a:xfrm>
              <a:off x="5516813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</p:grpSp>
      <p:sp>
        <p:nvSpPr>
          <p:cNvPr id="55" name="CaixaDeTexto 54"/>
          <p:cNvSpPr txBox="1"/>
          <p:nvPr/>
        </p:nvSpPr>
        <p:spPr>
          <a:xfrm>
            <a:off x="1978093" y="2911555"/>
            <a:ext cx="499161" cy="69424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5400"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3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Chave esquerda 5"/>
          <p:cNvSpPr/>
          <p:nvPr/>
        </p:nvSpPr>
        <p:spPr>
          <a:xfrm rot="16200000">
            <a:off x="4813024" y="1382865"/>
            <a:ext cx="262286" cy="4797718"/>
          </a:xfrm>
          <a:prstGeom prst="leftBrace">
            <a:avLst>
              <a:gd name="adj1" fmla="val 366083"/>
              <a:gd name="adj2" fmla="val 50000"/>
            </a:avLst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56" name="CaixaDeTexto 55"/>
          <p:cNvSpPr txBox="1"/>
          <p:nvPr/>
        </p:nvSpPr>
        <p:spPr>
          <a:xfrm>
            <a:off x="2338045" y="4105875"/>
            <a:ext cx="4445285" cy="478799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Natureza de Despesa (detalhada)</a:t>
            </a:r>
          </a:p>
        </p:txBody>
      </p:sp>
      <p:sp>
        <p:nvSpPr>
          <p:cNvPr id="75" name="CaixaDeTexto 74"/>
          <p:cNvSpPr txBox="1"/>
          <p:nvPr/>
        </p:nvSpPr>
        <p:spPr>
          <a:xfrm>
            <a:off x="1147083" y="4674983"/>
            <a:ext cx="6031680" cy="555743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2900" b="1" dirty="0">
                <a:solidFill>
                  <a:schemeClr val="accent4">
                    <a:lumMod val="50000"/>
                  </a:schemeClr>
                </a:solidFill>
              </a:rPr>
              <a:t>Formato da Conta Contábil de Receita</a:t>
            </a:r>
          </a:p>
        </p:txBody>
      </p:sp>
      <p:grpSp>
        <p:nvGrpSpPr>
          <p:cNvPr id="5" name="Grupo 75"/>
          <p:cNvGrpSpPr/>
          <p:nvPr/>
        </p:nvGrpSpPr>
        <p:grpSpPr>
          <a:xfrm>
            <a:off x="1982313" y="5272996"/>
            <a:ext cx="5381933" cy="677108"/>
            <a:chOff x="1759116" y="2537240"/>
            <a:chExt cx="4142161" cy="651616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77" name="CaixaDeTexto 76"/>
            <p:cNvSpPr txBox="1"/>
            <p:nvPr/>
          </p:nvSpPr>
          <p:spPr>
            <a:xfrm>
              <a:off x="1759116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4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78" name="CaixaDeTexto 77"/>
            <p:cNvSpPr txBox="1"/>
            <p:nvPr/>
          </p:nvSpPr>
          <p:spPr>
            <a:xfrm>
              <a:off x="219736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4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79" name="CaixaDeTexto 78"/>
            <p:cNvSpPr txBox="1"/>
            <p:nvPr/>
          </p:nvSpPr>
          <p:spPr>
            <a:xfrm>
              <a:off x="263562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4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80" name="CaixaDeTexto 79"/>
            <p:cNvSpPr txBox="1"/>
            <p:nvPr/>
          </p:nvSpPr>
          <p:spPr>
            <a:xfrm>
              <a:off x="3073875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4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81" name="CaixaDeTexto 80"/>
            <p:cNvSpPr txBox="1"/>
            <p:nvPr/>
          </p:nvSpPr>
          <p:spPr>
            <a:xfrm>
              <a:off x="351212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4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82" name="Elipse 81"/>
            <p:cNvSpPr/>
            <p:nvPr/>
          </p:nvSpPr>
          <p:spPr>
            <a:xfrm>
              <a:off x="3954956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83" name="CaixaDeTexto 82"/>
            <p:cNvSpPr txBox="1"/>
            <p:nvPr/>
          </p:nvSpPr>
          <p:spPr>
            <a:xfrm>
              <a:off x="4084108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4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84" name="CaixaDeTexto 83"/>
            <p:cNvSpPr txBox="1"/>
            <p:nvPr/>
          </p:nvSpPr>
          <p:spPr>
            <a:xfrm>
              <a:off x="452236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4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85" name="Elipse 84"/>
            <p:cNvSpPr/>
            <p:nvPr/>
          </p:nvSpPr>
          <p:spPr>
            <a:xfrm>
              <a:off x="4965189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86" name="CaixaDeTexto 85"/>
            <p:cNvSpPr txBox="1"/>
            <p:nvPr/>
          </p:nvSpPr>
          <p:spPr>
            <a:xfrm>
              <a:off x="507855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4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87" name="CaixaDeTexto 86"/>
            <p:cNvSpPr txBox="1"/>
            <p:nvPr/>
          </p:nvSpPr>
          <p:spPr>
            <a:xfrm>
              <a:off x="5516813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4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</p:grpSp>
      <p:sp>
        <p:nvSpPr>
          <p:cNvPr id="88" name="CaixaDeTexto 87"/>
          <p:cNvSpPr txBox="1"/>
          <p:nvPr/>
        </p:nvSpPr>
        <p:spPr>
          <a:xfrm>
            <a:off x="1986331" y="5258942"/>
            <a:ext cx="501223" cy="694242"/>
          </a:xfrm>
          <a:prstGeom prst="rect">
            <a:avLst/>
          </a:prstGeom>
          <a:solidFill>
            <a:schemeClr val="accent4">
              <a:lumMod val="50000"/>
            </a:schemeClr>
          </a:solidFill>
          <a:ln w="25400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3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9" name="Chave esquerda 88"/>
          <p:cNvSpPr/>
          <p:nvPr/>
        </p:nvSpPr>
        <p:spPr>
          <a:xfrm rot="16200000">
            <a:off x="4862529" y="3730247"/>
            <a:ext cx="262288" cy="4797718"/>
          </a:xfrm>
          <a:prstGeom prst="leftBrace">
            <a:avLst>
              <a:gd name="adj1" fmla="val 366083"/>
              <a:gd name="adj2" fmla="val 50000"/>
            </a:avLst>
          </a:prstGeom>
          <a:noFill/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90" name="CaixaDeTexto 89"/>
          <p:cNvSpPr txBox="1"/>
          <p:nvPr/>
        </p:nvSpPr>
        <p:spPr>
          <a:xfrm>
            <a:off x="3355164" y="6256851"/>
            <a:ext cx="2769377" cy="478799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2400" b="1" dirty="0">
                <a:solidFill>
                  <a:schemeClr val="accent4">
                    <a:lumMod val="50000"/>
                  </a:schemeClr>
                </a:solidFill>
              </a:rPr>
              <a:t>Natureza de Receita</a:t>
            </a:r>
          </a:p>
        </p:txBody>
      </p:sp>
      <p:sp>
        <p:nvSpPr>
          <p:cNvPr id="33825" name="CaixaDeTexto 20"/>
          <p:cNvSpPr txBox="1">
            <a:spLocks noChangeArrowheads="1"/>
          </p:cNvSpPr>
          <p:nvPr/>
        </p:nvSpPr>
        <p:spPr bwMode="auto">
          <a:xfrm>
            <a:off x="878203" y="861102"/>
            <a:ext cx="768766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u="sng">
                <a:solidFill>
                  <a:srgbClr val="C00000"/>
                </a:solidFill>
              </a:rPr>
              <a:t>Classe</a:t>
            </a:r>
          </a:p>
        </p:txBody>
      </p:sp>
      <p:sp>
        <p:nvSpPr>
          <p:cNvPr id="91" name="CaixaDeTexto 90"/>
          <p:cNvSpPr txBox="1"/>
          <p:nvPr/>
        </p:nvSpPr>
        <p:spPr>
          <a:xfrm>
            <a:off x="1959530" y="1418664"/>
            <a:ext cx="499161" cy="6942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endParaRPr lang="pt-BR" sz="3800" dirty="0">
              <a:solidFill>
                <a:schemeClr val="bg1"/>
              </a:solidFill>
            </a:endParaRPr>
          </a:p>
        </p:txBody>
      </p:sp>
      <p:cxnSp>
        <p:nvCxnSpPr>
          <p:cNvPr id="10" name="Conector de seta reta 9"/>
          <p:cNvCxnSpPr/>
          <p:nvPr/>
        </p:nvCxnSpPr>
        <p:spPr>
          <a:xfrm flipH="1" flipV="1">
            <a:off x="1386103" y="1202565"/>
            <a:ext cx="810621" cy="524574"/>
          </a:xfrm>
          <a:prstGeom prst="straightConnector1">
            <a:avLst/>
          </a:prstGeom>
          <a:ln w="25400">
            <a:solidFill>
              <a:srgbClr val="C0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672468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608483" y="1458252"/>
            <a:ext cx="3630260" cy="11332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9248912" y="1080502"/>
            <a:ext cx="0" cy="536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4927670" y="1458252"/>
            <a:ext cx="3632322" cy="1133278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608483" y="2591529"/>
            <a:ext cx="3630260" cy="6532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927670" y="2591529"/>
            <a:ext cx="3632322" cy="653243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608483" y="3244780"/>
            <a:ext cx="3630260" cy="4041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4927670" y="3244780"/>
            <a:ext cx="3632322" cy="404152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4825" name="CaixaDeTexto 18"/>
          <p:cNvSpPr txBox="1">
            <a:spLocks noChangeArrowheads="1"/>
          </p:cNvSpPr>
          <p:nvPr/>
        </p:nvSpPr>
        <p:spPr bwMode="auto">
          <a:xfrm>
            <a:off x="597426" y="1110191"/>
            <a:ext cx="747798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0070C0"/>
                </a:solidFill>
              </a:rPr>
              <a:t>Ativo</a:t>
            </a:r>
          </a:p>
        </p:txBody>
      </p:sp>
      <p:sp>
        <p:nvSpPr>
          <p:cNvPr id="34826" name="CaixaDeTexto 19"/>
          <p:cNvSpPr txBox="1">
            <a:spLocks noChangeArrowheads="1"/>
          </p:cNvSpPr>
          <p:nvPr/>
        </p:nvSpPr>
        <p:spPr bwMode="auto">
          <a:xfrm>
            <a:off x="4870568" y="1105241"/>
            <a:ext cx="96375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C00000"/>
                </a:solidFill>
              </a:rPr>
              <a:t>Passivo</a:t>
            </a:r>
          </a:p>
        </p:txBody>
      </p:sp>
      <p:sp>
        <p:nvSpPr>
          <p:cNvPr id="34827" name="CaixaDeTexto 20"/>
          <p:cNvSpPr txBox="1">
            <a:spLocks noChangeArrowheads="1"/>
          </p:cNvSpPr>
          <p:nvPr/>
        </p:nvSpPr>
        <p:spPr bwMode="auto">
          <a:xfrm>
            <a:off x="601801" y="147310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4828" name="CaixaDeTexto 21"/>
          <p:cNvSpPr txBox="1">
            <a:spLocks noChangeArrowheads="1"/>
          </p:cNvSpPr>
          <p:nvPr/>
        </p:nvSpPr>
        <p:spPr bwMode="auto">
          <a:xfrm>
            <a:off x="4940581" y="1458256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400155" y="3874923"/>
            <a:ext cx="8382600" cy="1697442"/>
          </a:xfrm>
          <a:prstGeom prst="roundRect">
            <a:avLst>
              <a:gd name="adj" fmla="val 9010"/>
            </a:avLst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  <a:prstDash val="sysDot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608483" y="4254338"/>
            <a:ext cx="3630260" cy="11332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28" name="Retângulo 27"/>
          <p:cNvSpPr/>
          <p:nvPr/>
        </p:nvSpPr>
        <p:spPr>
          <a:xfrm>
            <a:off x="4927670" y="4254338"/>
            <a:ext cx="3632322" cy="113327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4832" name="CaixaDeTexto 28"/>
          <p:cNvSpPr txBox="1">
            <a:spLocks noChangeArrowheads="1"/>
          </p:cNvSpPr>
          <p:nvPr/>
        </p:nvSpPr>
        <p:spPr bwMode="auto">
          <a:xfrm>
            <a:off x="601801" y="4269182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0" name="CaixaDeTexto 29"/>
          <p:cNvSpPr txBox="1"/>
          <p:nvPr/>
        </p:nvSpPr>
        <p:spPr>
          <a:xfrm>
            <a:off x="459125" y="3902967"/>
            <a:ext cx="2511358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6">
                    <a:lumMod val="75000"/>
                  </a:schemeClr>
                </a:solidFill>
              </a:rPr>
              <a:t>Despesa Orçamentária</a:t>
            </a:r>
          </a:p>
        </p:txBody>
      </p:sp>
      <p:sp>
        <p:nvSpPr>
          <p:cNvPr id="31" name="CaixaDeTexto 30"/>
          <p:cNvSpPr txBox="1"/>
          <p:nvPr/>
        </p:nvSpPr>
        <p:spPr>
          <a:xfrm>
            <a:off x="4803598" y="3902967"/>
            <a:ext cx="2409215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4">
                    <a:lumMod val="75000"/>
                  </a:schemeClr>
                </a:solidFill>
              </a:rPr>
              <a:t>Receita Orçamentária</a:t>
            </a:r>
          </a:p>
        </p:txBody>
      </p:sp>
      <p:sp>
        <p:nvSpPr>
          <p:cNvPr id="34835" name="CaixaDeTexto 31"/>
          <p:cNvSpPr txBox="1">
            <a:spLocks noChangeArrowheads="1"/>
          </p:cNvSpPr>
          <p:nvPr/>
        </p:nvSpPr>
        <p:spPr bwMode="auto">
          <a:xfrm>
            <a:off x="4940581" y="4254337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3" name="Retângulo 32"/>
          <p:cNvSpPr/>
          <p:nvPr/>
        </p:nvSpPr>
        <p:spPr>
          <a:xfrm>
            <a:off x="1965705" y="4254338"/>
            <a:ext cx="2291601" cy="11332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34" name="Retângulo 33"/>
          <p:cNvSpPr/>
          <p:nvPr/>
        </p:nvSpPr>
        <p:spPr>
          <a:xfrm>
            <a:off x="6280762" y="4254338"/>
            <a:ext cx="2291601" cy="11332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1922387" y="4252684"/>
            <a:ext cx="2312229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6">
                    <a:lumMod val="50000"/>
                  </a:schemeClr>
                </a:solidFill>
              </a:rPr>
              <a:t>Tabela de Naturezas de Despesa</a:t>
            </a:r>
          </a:p>
        </p:txBody>
      </p:sp>
      <p:sp>
        <p:nvSpPr>
          <p:cNvPr id="35" name="CaixaDeTexto 34"/>
          <p:cNvSpPr txBox="1"/>
          <p:nvPr/>
        </p:nvSpPr>
        <p:spPr>
          <a:xfrm>
            <a:off x="6231260" y="4252684"/>
            <a:ext cx="2310165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4">
                    <a:lumMod val="50000"/>
                  </a:schemeClr>
                </a:solidFill>
              </a:rPr>
              <a:t>Tabela de Naturezas de Receita</a:t>
            </a:r>
          </a:p>
        </p:txBody>
      </p:sp>
      <p:sp>
        <p:nvSpPr>
          <p:cNvPr id="36" name="Retângulo 35"/>
          <p:cNvSpPr/>
          <p:nvPr/>
        </p:nvSpPr>
        <p:spPr>
          <a:xfrm>
            <a:off x="400159" y="910581"/>
            <a:ext cx="8545550" cy="291155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sz="2900" dirty="0">
              <a:solidFill>
                <a:srgbClr val="C00000"/>
              </a:solidFill>
            </a:endParaRPr>
          </a:p>
        </p:txBody>
      </p:sp>
      <p:cxnSp>
        <p:nvCxnSpPr>
          <p:cNvPr id="5" name="Conector de seta reta 4"/>
          <p:cNvCxnSpPr/>
          <p:nvPr/>
        </p:nvCxnSpPr>
        <p:spPr>
          <a:xfrm>
            <a:off x="2423612" y="2761441"/>
            <a:ext cx="0" cy="1009557"/>
          </a:xfrm>
          <a:prstGeom prst="straightConnector1">
            <a:avLst/>
          </a:prstGeom>
          <a:ln w="88900">
            <a:solidFill>
              <a:schemeClr val="accent6">
                <a:lumMod val="75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608483" y="847900"/>
            <a:ext cx="3661199" cy="2202347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700" i="1" dirty="0">
                <a:solidFill>
                  <a:schemeClr val="accent6">
                    <a:lumMod val="75000"/>
                  </a:schemeClr>
                </a:solidFill>
              </a:rPr>
              <a:t>Movimentadas no momento da LIQUIDAÇÃO DA DESPESA e da EXECUÇÃO DA DESPESA POR INSCRIÇÃO EM RAP NÃO PROCESSADOS.</a:t>
            </a:r>
          </a:p>
          <a:p>
            <a:pPr>
              <a:defRPr/>
            </a:pPr>
            <a:endParaRPr lang="pt-BR" sz="1700" i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pt-BR" sz="1700" i="1" dirty="0">
                <a:solidFill>
                  <a:schemeClr val="accent6">
                    <a:lumMod val="75000"/>
                  </a:schemeClr>
                </a:solidFill>
              </a:rPr>
              <a:t>Demonstram a despesa executada por natureza de despesa</a:t>
            </a:r>
          </a:p>
        </p:txBody>
      </p:sp>
      <p:cxnSp>
        <p:nvCxnSpPr>
          <p:cNvPr id="38" name="Conector de seta reta 37"/>
          <p:cNvCxnSpPr/>
          <p:nvPr/>
        </p:nvCxnSpPr>
        <p:spPr>
          <a:xfrm>
            <a:off x="6691229" y="2768035"/>
            <a:ext cx="0" cy="1011208"/>
          </a:xfrm>
          <a:prstGeom prst="straightConnector1">
            <a:avLst/>
          </a:prstGeom>
          <a:ln w="88900">
            <a:solidFill>
              <a:schemeClr val="accent4">
                <a:lumMod val="75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/>
          <p:cNvSpPr txBox="1"/>
          <p:nvPr/>
        </p:nvSpPr>
        <p:spPr>
          <a:xfrm>
            <a:off x="4859598" y="1519293"/>
            <a:ext cx="3661200" cy="1417517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700" i="1" dirty="0">
                <a:solidFill>
                  <a:schemeClr val="accent4">
                    <a:lumMod val="75000"/>
                  </a:schemeClr>
                </a:solidFill>
              </a:rPr>
              <a:t>Movimentadas no momento da ARRECADAÇÃO DA RECEITA</a:t>
            </a:r>
          </a:p>
          <a:p>
            <a:pPr>
              <a:defRPr/>
            </a:pPr>
            <a:endParaRPr lang="pt-BR" sz="1700" i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defRPr/>
            </a:pPr>
            <a:r>
              <a:rPr lang="pt-BR" sz="1700" i="1" dirty="0">
                <a:solidFill>
                  <a:schemeClr val="accent4">
                    <a:lumMod val="75000"/>
                  </a:schemeClr>
                </a:solidFill>
              </a:rPr>
              <a:t>Demonstram a receita arrecada por natureza de receita</a:t>
            </a:r>
          </a:p>
        </p:txBody>
      </p:sp>
      <p:sp>
        <p:nvSpPr>
          <p:cNvPr id="9" name="Seta em curva para cima 8"/>
          <p:cNvSpPr/>
          <p:nvPr/>
        </p:nvSpPr>
        <p:spPr>
          <a:xfrm flipV="1">
            <a:off x="8328985" y="3027032"/>
            <a:ext cx="2380295" cy="839648"/>
          </a:xfrm>
          <a:prstGeom prst="curvedUpArrow">
            <a:avLst/>
          </a:prstGeom>
          <a:solidFill>
            <a:srgbClr val="E87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9440740" y="3917815"/>
            <a:ext cx="2262724" cy="2335717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spcAft>
                <a:spcPts val="713"/>
              </a:spcAft>
              <a:defRPr/>
            </a:pPr>
            <a:r>
              <a:rPr lang="pt-BR" sz="1900" b="1" i="1" dirty="0"/>
              <a:t>Fornecem dados para:</a:t>
            </a:r>
          </a:p>
          <a:p>
            <a:pPr marL="213401" indent="-213401">
              <a:spcAft>
                <a:spcPts val="713"/>
              </a:spcAft>
              <a:buFont typeface="Wingdings" panose="05000000000000000000" pitchFamily="2" charset="2"/>
              <a:buChar char="§"/>
              <a:defRPr/>
            </a:pPr>
            <a:r>
              <a:rPr lang="pt-BR" sz="1900" i="1" dirty="0"/>
              <a:t>Balanço Financeiro</a:t>
            </a:r>
          </a:p>
          <a:p>
            <a:pPr marL="213401" indent="-213401">
              <a:buFont typeface="Wingdings" panose="05000000000000000000" pitchFamily="2" charset="2"/>
              <a:buChar char="§"/>
              <a:defRPr/>
            </a:pPr>
            <a:r>
              <a:rPr lang="pt-BR" sz="1900" i="1" dirty="0"/>
              <a:t>Demonstração das Variações Patrimoniais</a:t>
            </a:r>
          </a:p>
        </p:txBody>
      </p:sp>
    </p:spTree>
    <p:extLst>
      <p:ext uri="{BB962C8B-B14F-4D97-AF65-F5344CB8AC3E}">
        <p14:creationId xmlns="" xmlns:p14="http://schemas.microsoft.com/office/powerpoint/2010/main" val="39929603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3" grpId="0" animBg="1"/>
      <p:bldP spid="34" grpId="0" animBg="1"/>
      <p:bldP spid="2" grpId="0"/>
      <p:bldP spid="35" grpId="0"/>
      <p:bldP spid="36" grpId="0" animBg="1"/>
      <p:bldP spid="6" grpId="0"/>
      <p:bldP spid="39" grpId="0"/>
      <p:bldP spid="9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608483" y="1022739"/>
            <a:ext cx="3630260" cy="21956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9248912" y="644972"/>
            <a:ext cx="0" cy="536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4927670" y="1022728"/>
            <a:ext cx="3632322" cy="2205521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5845" name="CaixaDeTexto 18"/>
          <p:cNvSpPr txBox="1">
            <a:spLocks noChangeArrowheads="1"/>
          </p:cNvSpPr>
          <p:nvPr/>
        </p:nvSpPr>
        <p:spPr bwMode="auto">
          <a:xfrm>
            <a:off x="597426" y="674669"/>
            <a:ext cx="747798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0070C0"/>
                </a:solidFill>
              </a:rPr>
              <a:t>Ativo</a:t>
            </a:r>
          </a:p>
        </p:txBody>
      </p:sp>
      <p:sp>
        <p:nvSpPr>
          <p:cNvPr id="35846" name="CaixaDeTexto 19"/>
          <p:cNvSpPr txBox="1">
            <a:spLocks noChangeArrowheads="1"/>
          </p:cNvSpPr>
          <p:nvPr/>
        </p:nvSpPr>
        <p:spPr bwMode="auto">
          <a:xfrm>
            <a:off x="4870568" y="669720"/>
            <a:ext cx="96375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C00000"/>
                </a:solidFill>
              </a:rPr>
              <a:t>Passivo</a:t>
            </a:r>
          </a:p>
        </p:txBody>
      </p:sp>
      <p:sp>
        <p:nvSpPr>
          <p:cNvPr id="35847" name="CaixaDeTexto 20"/>
          <p:cNvSpPr txBox="1">
            <a:spLocks noChangeArrowheads="1"/>
          </p:cNvSpPr>
          <p:nvPr/>
        </p:nvSpPr>
        <p:spPr bwMode="auto">
          <a:xfrm>
            <a:off x="601801" y="1037583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5848" name="CaixaDeTexto 21"/>
          <p:cNvSpPr txBox="1">
            <a:spLocks noChangeArrowheads="1"/>
          </p:cNvSpPr>
          <p:nvPr/>
        </p:nvSpPr>
        <p:spPr bwMode="auto">
          <a:xfrm>
            <a:off x="4940581" y="1022736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608483" y="3818807"/>
            <a:ext cx="3630260" cy="11332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28" name="Retângulo 27"/>
          <p:cNvSpPr/>
          <p:nvPr/>
        </p:nvSpPr>
        <p:spPr>
          <a:xfrm>
            <a:off x="4927670" y="3818807"/>
            <a:ext cx="3632322" cy="113327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5851" name="CaixaDeTexto 28"/>
          <p:cNvSpPr txBox="1">
            <a:spLocks noChangeArrowheads="1"/>
          </p:cNvSpPr>
          <p:nvPr/>
        </p:nvSpPr>
        <p:spPr bwMode="auto">
          <a:xfrm>
            <a:off x="601801" y="3833661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0" name="CaixaDeTexto 29"/>
          <p:cNvSpPr txBox="1"/>
          <p:nvPr/>
        </p:nvSpPr>
        <p:spPr>
          <a:xfrm>
            <a:off x="459125" y="3467446"/>
            <a:ext cx="2511358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6">
                    <a:lumMod val="75000"/>
                  </a:schemeClr>
                </a:solidFill>
              </a:rPr>
              <a:t>Despesa Orçamentária</a:t>
            </a:r>
          </a:p>
        </p:txBody>
      </p:sp>
      <p:sp>
        <p:nvSpPr>
          <p:cNvPr id="31" name="CaixaDeTexto 30"/>
          <p:cNvSpPr txBox="1"/>
          <p:nvPr/>
        </p:nvSpPr>
        <p:spPr>
          <a:xfrm>
            <a:off x="4803598" y="3467446"/>
            <a:ext cx="2409215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4">
                    <a:lumMod val="75000"/>
                  </a:schemeClr>
                </a:solidFill>
              </a:rPr>
              <a:t>Receita Orçamentária</a:t>
            </a:r>
          </a:p>
        </p:txBody>
      </p:sp>
      <p:sp>
        <p:nvSpPr>
          <p:cNvPr id="35854" name="CaixaDeTexto 31"/>
          <p:cNvSpPr txBox="1">
            <a:spLocks noChangeArrowheads="1"/>
          </p:cNvSpPr>
          <p:nvPr/>
        </p:nvSpPr>
        <p:spPr bwMode="auto">
          <a:xfrm>
            <a:off x="4940581" y="381881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3" name="Retângulo 32"/>
          <p:cNvSpPr/>
          <p:nvPr/>
        </p:nvSpPr>
        <p:spPr>
          <a:xfrm>
            <a:off x="1965705" y="3818807"/>
            <a:ext cx="2291601" cy="11332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34" name="Retângulo 33"/>
          <p:cNvSpPr/>
          <p:nvPr/>
        </p:nvSpPr>
        <p:spPr>
          <a:xfrm>
            <a:off x="6280762" y="3818807"/>
            <a:ext cx="2291601" cy="11332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35" name="CaixaDeTexto 34"/>
          <p:cNvSpPr txBox="1"/>
          <p:nvPr/>
        </p:nvSpPr>
        <p:spPr>
          <a:xfrm>
            <a:off x="1922387" y="3817163"/>
            <a:ext cx="2312229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6">
                    <a:lumMod val="50000"/>
                  </a:schemeClr>
                </a:solidFill>
              </a:rPr>
              <a:t>Tabela de Naturezas de Despesa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6231260" y="3817163"/>
            <a:ext cx="2310165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4">
                    <a:lumMod val="50000"/>
                  </a:schemeClr>
                </a:solidFill>
              </a:rPr>
              <a:t>Tabela de Naturezas de Receita</a:t>
            </a:r>
          </a:p>
        </p:txBody>
      </p:sp>
      <p:sp>
        <p:nvSpPr>
          <p:cNvPr id="38" name="Retângulo 37"/>
          <p:cNvSpPr/>
          <p:nvPr/>
        </p:nvSpPr>
        <p:spPr>
          <a:xfrm>
            <a:off x="608483" y="3465805"/>
            <a:ext cx="8545548" cy="29115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sz="2900" dirty="0">
              <a:solidFill>
                <a:srgbClr val="C00000"/>
              </a:solidFill>
            </a:endParaRPr>
          </a:p>
        </p:txBody>
      </p:sp>
      <p:sp>
        <p:nvSpPr>
          <p:cNvPr id="39" name="Retângulo de cantos arredondados 38"/>
          <p:cNvSpPr/>
          <p:nvPr/>
        </p:nvSpPr>
        <p:spPr>
          <a:xfrm>
            <a:off x="414593" y="1770007"/>
            <a:ext cx="8382600" cy="1699092"/>
          </a:xfrm>
          <a:prstGeom prst="roundRect">
            <a:avLst>
              <a:gd name="adj" fmla="val 9010"/>
            </a:avLst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  <a:prstDash val="sysDot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608483" y="2156016"/>
            <a:ext cx="3630260" cy="6532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927670" y="2156016"/>
            <a:ext cx="3632322" cy="653243"/>
          </a:xfrm>
          <a:prstGeom prst="rect">
            <a:avLst/>
          </a:prstGeom>
          <a:solidFill>
            <a:srgbClr val="E878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5" name="CaixaDeTexto 14"/>
          <p:cNvSpPr txBox="1">
            <a:spLocks noChangeArrowheads="1"/>
          </p:cNvSpPr>
          <p:nvPr/>
        </p:nvSpPr>
        <p:spPr bwMode="auto">
          <a:xfrm>
            <a:off x="516193" y="1829393"/>
            <a:ext cx="1920555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Ativo Compensado</a:t>
            </a:r>
          </a:p>
        </p:txBody>
      </p:sp>
      <p:sp>
        <p:nvSpPr>
          <p:cNvPr id="16" name="CaixaDeTexto 15"/>
          <p:cNvSpPr txBox="1">
            <a:spLocks noChangeArrowheads="1"/>
          </p:cNvSpPr>
          <p:nvPr/>
        </p:nvSpPr>
        <p:spPr bwMode="auto">
          <a:xfrm>
            <a:off x="4796374" y="1829393"/>
            <a:ext cx="2112211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Passivo Compensado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608483" y="2809253"/>
            <a:ext cx="3630260" cy="4041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4927670" y="2809253"/>
            <a:ext cx="3632322" cy="404152"/>
          </a:xfrm>
          <a:prstGeom prst="rect">
            <a:avLst/>
          </a:prstGeom>
          <a:solidFill>
            <a:srgbClr val="E878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23" name="CaixaDeTexto 22"/>
          <p:cNvSpPr txBox="1">
            <a:spLocks noChangeArrowheads="1"/>
          </p:cNvSpPr>
          <p:nvPr/>
        </p:nvSpPr>
        <p:spPr bwMode="auto">
          <a:xfrm>
            <a:off x="596478" y="2156014"/>
            <a:ext cx="440150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19</a:t>
            </a:r>
          </a:p>
        </p:txBody>
      </p:sp>
      <p:sp>
        <p:nvSpPr>
          <p:cNvPr id="24" name="CaixaDeTexto 23"/>
          <p:cNvSpPr txBox="1">
            <a:spLocks noChangeArrowheads="1"/>
          </p:cNvSpPr>
          <p:nvPr/>
        </p:nvSpPr>
        <p:spPr bwMode="auto">
          <a:xfrm>
            <a:off x="4934228" y="2141167"/>
            <a:ext cx="440150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29</a:t>
            </a:r>
          </a:p>
        </p:txBody>
      </p:sp>
      <p:sp>
        <p:nvSpPr>
          <p:cNvPr id="26" name="CaixaDeTexto 25"/>
          <p:cNvSpPr txBox="1">
            <a:spLocks noChangeArrowheads="1"/>
          </p:cNvSpPr>
          <p:nvPr/>
        </p:nvSpPr>
        <p:spPr bwMode="auto">
          <a:xfrm>
            <a:off x="583548" y="2403453"/>
            <a:ext cx="2516680" cy="94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</a:rPr>
              <a:t>191 Controle da Execução da Receita</a:t>
            </a:r>
          </a:p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</a:rPr>
              <a:t>192 Controle da Fixação da Despesa </a:t>
            </a:r>
          </a:p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</a:rPr>
              <a:t>195 Controle da Inscrição de RAP</a:t>
            </a:r>
          </a:p>
        </p:txBody>
      </p:sp>
      <p:sp>
        <p:nvSpPr>
          <p:cNvPr id="37" name="CaixaDeTexto 36"/>
          <p:cNvSpPr txBox="1">
            <a:spLocks noChangeArrowheads="1"/>
          </p:cNvSpPr>
          <p:nvPr/>
        </p:nvSpPr>
        <p:spPr bwMode="auto">
          <a:xfrm>
            <a:off x="4916324" y="2398504"/>
            <a:ext cx="2582146" cy="94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</a:rPr>
              <a:t>291 Controle da Previsão da Receita</a:t>
            </a:r>
          </a:p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</a:rPr>
              <a:t>292 Controle da Execução da Despesa</a:t>
            </a:r>
          </a:p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</a:rPr>
              <a:t>295 Controle da Execução de RAP</a:t>
            </a:r>
          </a:p>
        </p:txBody>
      </p:sp>
      <p:cxnSp>
        <p:nvCxnSpPr>
          <p:cNvPr id="40" name="Conector de seta reta 39"/>
          <p:cNvCxnSpPr/>
          <p:nvPr/>
        </p:nvCxnSpPr>
        <p:spPr>
          <a:xfrm flipH="1" flipV="1">
            <a:off x="2761900" y="3741275"/>
            <a:ext cx="1808941" cy="951822"/>
          </a:xfrm>
          <a:prstGeom prst="straightConnector1">
            <a:avLst/>
          </a:prstGeom>
          <a:ln w="88900">
            <a:solidFill>
              <a:srgbClr val="7030A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ixaDeTexto 40"/>
          <p:cNvSpPr txBox="1">
            <a:spLocks noChangeArrowheads="1"/>
          </p:cNvSpPr>
          <p:nvPr/>
        </p:nvSpPr>
        <p:spPr bwMode="auto">
          <a:xfrm>
            <a:off x="1965705" y="4768984"/>
            <a:ext cx="5230874" cy="167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409" tIns="54204" rIns="108409" bIns="54204">
            <a:spAutoFit/>
          </a:bodyPr>
          <a:lstStyle/>
          <a:p>
            <a:pPr algn="ctr">
              <a:lnSpc>
                <a:spcPct val="120000"/>
              </a:lnSpc>
            </a:pPr>
            <a:r>
              <a:rPr lang="pt-BR" sz="1700" i="1">
                <a:solidFill>
                  <a:srgbClr val="7030A0"/>
                </a:solidFill>
              </a:rPr>
              <a:t>Acompanham e demonstram todas as fases da execução da despesa e dos restos a pagar, bem como a previsão e a arrecadação das receitas, em nível detalhado (as diversas classificações orçamentárias, indicadores orçamentários, plano orçamentário etc.)</a:t>
            </a:r>
          </a:p>
        </p:txBody>
      </p:sp>
      <p:cxnSp>
        <p:nvCxnSpPr>
          <p:cNvPr id="42" name="Conector de seta reta 41"/>
          <p:cNvCxnSpPr/>
          <p:nvPr/>
        </p:nvCxnSpPr>
        <p:spPr>
          <a:xfrm flipV="1">
            <a:off x="4531652" y="3756133"/>
            <a:ext cx="1811005" cy="951821"/>
          </a:xfrm>
          <a:prstGeom prst="straightConnector1">
            <a:avLst/>
          </a:prstGeom>
          <a:ln w="88900">
            <a:solidFill>
              <a:srgbClr val="7030A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Seta em curva para cima 42"/>
          <p:cNvSpPr/>
          <p:nvPr/>
        </p:nvSpPr>
        <p:spPr>
          <a:xfrm flipV="1">
            <a:off x="8229964" y="930350"/>
            <a:ext cx="2378233" cy="839649"/>
          </a:xfrm>
          <a:prstGeom prst="curvedUp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>
              <a:solidFill>
                <a:schemeClr val="tx1"/>
              </a:solidFill>
            </a:endParaRPr>
          </a:p>
        </p:txBody>
      </p:sp>
      <p:sp>
        <p:nvSpPr>
          <p:cNvPr id="44" name="CaixaDeTexto 43"/>
          <p:cNvSpPr txBox="1"/>
          <p:nvPr/>
        </p:nvSpPr>
        <p:spPr>
          <a:xfrm>
            <a:off x="9339669" y="1740314"/>
            <a:ext cx="2541182" cy="2681966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spcAft>
                <a:spcPts val="713"/>
              </a:spcAft>
              <a:defRPr/>
            </a:pPr>
            <a:r>
              <a:rPr lang="pt-BR" sz="1900" b="1" i="1" dirty="0"/>
              <a:t>Fornecem dados para:</a:t>
            </a:r>
          </a:p>
          <a:p>
            <a:pPr marL="213401" indent="-213401">
              <a:spcAft>
                <a:spcPts val="713"/>
              </a:spcAft>
              <a:buFont typeface="Wingdings" panose="05000000000000000000" pitchFamily="2" charset="2"/>
              <a:buChar char="§"/>
              <a:defRPr/>
            </a:pPr>
            <a:r>
              <a:rPr lang="pt-BR" sz="1700" i="1" dirty="0"/>
              <a:t>Balanço Orçamentário</a:t>
            </a:r>
          </a:p>
          <a:p>
            <a:pPr marL="213401" indent="-213401">
              <a:spcAft>
                <a:spcPts val="713"/>
              </a:spcAft>
              <a:buFont typeface="Wingdings" panose="05000000000000000000" pitchFamily="2" charset="2"/>
              <a:buChar char="§"/>
              <a:defRPr/>
            </a:pPr>
            <a:r>
              <a:rPr lang="pt-BR" sz="1700" i="1" dirty="0"/>
              <a:t>RREO</a:t>
            </a:r>
          </a:p>
          <a:p>
            <a:pPr marL="213401" indent="-213401">
              <a:spcAft>
                <a:spcPts val="713"/>
              </a:spcAft>
              <a:buFont typeface="Wingdings" panose="05000000000000000000" pitchFamily="2" charset="2"/>
              <a:buChar char="§"/>
              <a:defRPr/>
            </a:pPr>
            <a:r>
              <a:rPr lang="pt-BR" sz="1700" i="1" dirty="0"/>
              <a:t>RGF</a:t>
            </a:r>
          </a:p>
          <a:p>
            <a:pPr marL="213401" indent="-213401">
              <a:spcAft>
                <a:spcPts val="713"/>
              </a:spcAft>
              <a:buFont typeface="Wingdings" panose="05000000000000000000" pitchFamily="2" charset="2"/>
              <a:buChar char="§"/>
              <a:defRPr/>
            </a:pPr>
            <a:r>
              <a:rPr lang="pt-BR" sz="1700" i="1" dirty="0"/>
              <a:t>Séries históricas</a:t>
            </a:r>
          </a:p>
          <a:p>
            <a:pPr marL="213401" indent="-213401">
              <a:spcAft>
                <a:spcPts val="713"/>
              </a:spcAft>
              <a:buFont typeface="Wingdings" panose="05000000000000000000" pitchFamily="2" charset="2"/>
              <a:buChar char="§"/>
              <a:defRPr/>
            </a:pPr>
            <a:r>
              <a:rPr lang="pt-BR" sz="1700" i="1" dirty="0"/>
              <a:t>Informações em geral sobre execução orçamentária</a:t>
            </a:r>
            <a:endParaRPr lang="pt-BR" sz="1900" i="1" dirty="0"/>
          </a:p>
        </p:txBody>
      </p:sp>
    </p:spTree>
    <p:extLst>
      <p:ext uri="{BB962C8B-B14F-4D97-AF65-F5344CB8AC3E}">
        <p14:creationId xmlns="" xmlns:p14="http://schemas.microsoft.com/office/powerpoint/2010/main" val="2410144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575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13" grpId="0" animBg="1"/>
      <p:bldP spid="14" grpId="0" animBg="1"/>
      <p:bldP spid="15" grpId="0"/>
      <p:bldP spid="15" grpId="1"/>
      <p:bldP spid="16" grpId="0"/>
      <p:bldP spid="16" grpId="1"/>
      <p:bldP spid="17" grpId="0" animBg="1"/>
      <p:bldP spid="18" grpId="0" animBg="1"/>
      <p:bldP spid="23" grpId="0"/>
      <p:bldP spid="24" grpId="0"/>
      <p:bldP spid="26" grpId="0"/>
      <p:bldP spid="37" grpId="0"/>
      <p:bldP spid="41" grpId="0"/>
      <p:bldP spid="43" grpId="0" animBg="1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608483" y="1458252"/>
            <a:ext cx="3630260" cy="11332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9248912" y="1080502"/>
            <a:ext cx="0" cy="536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4927670" y="1458252"/>
            <a:ext cx="3632322" cy="1133278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6869" name="CaixaDeTexto 18"/>
          <p:cNvSpPr txBox="1">
            <a:spLocks noChangeArrowheads="1"/>
          </p:cNvSpPr>
          <p:nvPr/>
        </p:nvSpPr>
        <p:spPr bwMode="auto">
          <a:xfrm>
            <a:off x="597426" y="1110191"/>
            <a:ext cx="747798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0070C0"/>
                </a:solidFill>
              </a:rPr>
              <a:t>Ativo</a:t>
            </a:r>
          </a:p>
        </p:txBody>
      </p:sp>
      <p:sp>
        <p:nvSpPr>
          <p:cNvPr id="36870" name="CaixaDeTexto 19"/>
          <p:cNvSpPr txBox="1">
            <a:spLocks noChangeArrowheads="1"/>
          </p:cNvSpPr>
          <p:nvPr/>
        </p:nvSpPr>
        <p:spPr bwMode="auto">
          <a:xfrm>
            <a:off x="4870568" y="1105241"/>
            <a:ext cx="96375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C00000"/>
                </a:solidFill>
              </a:rPr>
              <a:t>Passivo</a:t>
            </a:r>
          </a:p>
        </p:txBody>
      </p:sp>
      <p:sp>
        <p:nvSpPr>
          <p:cNvPr id="36871" name="CaixaDeTexto 20"/>
          <p:cNvSpPr txBox="1">
            <a:spLocks noChangeArrowheads="1"/>
          </p:cNvSpPr>
          <p:nvPr/>
        </p:nvSpPr>
        <p:spPr bwMode="auto">
          <a:xfrm>
            <a:off x="601801" y="147310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6872" name="CaixaDeTexto 21"/>
          <p:cNvSpPr txBox="1">
            <a:spLocks noChangeArrowheads="1"/>
          </p:cNvSpPr>
          <p:nvPr/>
        </p:nvSpPr>
        <p:spPr bwMode="auto">
          <a:xfrm>
            <a:off x="4940581" y="1458256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608483" y="4254338"/>
            <a:ext cx="3630260" cy="11332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28" name="Retângulo 27"/>
          <p:cNvSpPr/>
          <p:nvPr/>
        </p:nvSpPr>
        <p:spPr>
          <a:xfrm>
            <a:off x="4927670" y="4254338"/>
            <a:ext cx="3632322" cy="113327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6875" name="CaixaDeTexto 28"/>
          <p:cNvSpPr txBox="1">
            <a:spLocks noChangeArrowheads="1"/>
          </p:cNvSpPr>
          <p:nvPr/>
        </p:nvSpPr>
        <p:spPr bwMode="auto">
          <a:xfrm>
            <a:off x="601801" y="4269182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0" name="CaixaDeTexto 29"/>
          <p:cNvSpPr txBox="1"/>
          <p:nvPr/>
        </p:nvSpPr>
        <p:spPr>
          <a:xfrm>
            <a:off x="459125" y="3902967"/>
            <a:ext cx="2511358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6">
                    <a:lumMod val="75000"/>
                  </a:schemeClr>
                </a:solidFill>
              </a:rPr>
              <a:t>Despesa Orçamentária</a:t>
            </a:r>
          </a:p>
        </p:txBody>
      </p:sp>
      <p:sp>
        <p:nvSpPr>
          <p:cNvPr id="31" name="CaixaDeTexto 30"/>
          <p:cNvSpPr txBox="1"/>
          <p:nvPr/>
        </p:nvSpPr>
        <p:spPr>
          <a:xfrm>
            <a:off x="4803598" y="3902967"/>
            <a:ext cx="2409215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4">
                    <a:lumMod val="75000"/>
                  </a:schemeClr>
                </a:solidFill>
              </a:rPr>
              <a:t>Receita Orçamentária</a:t>
            </a:r>
          </a:p>
        </p:txBody>
      </p:sp>
      <p:sp>
        <p:nvSpPr>
          <p:cNvPr id="36878" name="CaixaDeTexto 31"/>
          <p:cNvSpPr txBox="1">
            <a:spLocks noChangeArrowheads="1"/>
          </p:cNvSpPr>
          <p:nvPr/>
        </p:nvSpPr>
        <p:spPr bwMode="auto">
          <a:xfrm>
            <a:off x="4940581" y="4254337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3" name="Retângulo 32"/>
          <p:cNvSpPr/>
          <p:nvPr/>
        </p:nvSpPr>
        <p:spPr>
          <a:xfrm>
            <a:off x="1965705" y="4254338"/>
            <a:ext cx="2291601" cy="11332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34" name="Retângulo 33"/>
          <p:cNvSpPr/>
          <p:nvPr/>
        </p:nvSpPr>
        <p:spPr>
          <a:xfrm>
            <a:off x="6280762" y="4254338"/>
            <a:ext cx="2291601" cy="11332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35" name="CaixaDeTexto 34"/>
          <p:cNvSpPr txBox="1"/>
          <p:nvPr/>
        </p:nvSpPr>
        <p:spPr>
          <a:xfrm>
            <a:off x="1922387" y="4252684"/>
            <a:ext cx="2312229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6">
                    <a:lumMod val="50000"/>
                  </a:schemeClr>
                </a:solidFill>
              </a:rPr>
              <a:t>Tabela de Naturezas de Despesa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6231260" y="4252684"/>
            <a:ext cx="2310165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4">
                    <a:lumMod val="50000"/>
                  </a:schemeClr>
                </a:solidFill>
              </a:rPr>
              <a:t>Tabela de Naturezas de Receita</a:t>
            </a:r>
          </a:p>
        </p:txBody>
      </p:sp>
      <p:sp>
        <p:nvSpPr>
          <p:cNvPr id="36883" name="CaixaDeTexto 14"/>
          <p:cNvSpPr txBox="1">
            <a:spLocks noChangeArrowheads="1"/>
          </p:cNvSpPr>
          <p:nvPr/>
        </p:nvSpPr>
        <p:spPr bwMode="auto">
          <a:xfrm>
            <a:off x="516193" y="2264914"/>
            <a:ext cx="1920555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Ativo Compensado</a:t>
            </a:r>
          </a:p>
        </p:txBody>
      </p:sp>
      <p:sp>
        <p:nvSpPr>
          <p:cNvPr id="36884" name="CaixaDeTexto 15"/>
          <p:cNvSpPr txBox="1">
            <a:spLocks noChangeArrowheads="1"/>
          </p:cNvSpPr>
          <p:nvPr/>
        </p:nvSpPr>
        <p:spPr bwMode="auto">
          <a:xfrm>
            <a:off x="4796374" y="2264914"/>
            <a:ext cx="2112211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Passivo Compensado</a:t>
            </a:r>
          </a:p>
        </p:txBody>
      </p:sp>
      <p:grpSp>
        <p:nvGrpSpPr>
          <p:cNvPr id="2" name="Grupo 1"/>
          <p:cNvGrpSpPr>
            <a:grpSpLocks/>
          </p:cNvGrpSpPr>
          <p:nvPr/>
        </p:nvGrpSpPr>
        <p:grpSpPr bwMode="auto">
          <a:xfrm>
            <a:off x="608483" y="2591541"/>
            <a:ext cx="7951506" cy="1057395"/>
            <a:chOff x="467592" y="2493819"/>
            <a:chExt cx="6120245" cy="1018308"/>
          </a:xfrm>
        </p:grpSpPr>
        <p:sp>
          <p:nvSpPr>
            <p:cNvPr id="13" name="Retângulo 12"/>
            <p:cNvSpPr/>
            <p:nvPr/>
          </p:nvSpPr>
          <p:spPr>
            <a:xfrm>
              <a:off x="467592" y="2493819"/>
              <a:ext cx="2795785" cy="62750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3792052" y="2493819"/>
              <a:ext cx="2795785" cy="627506"/>
            </a:xfrm>
            <a:prstGeom prst="rect">
              <a:avLst/>
            </a:prstGeom>
            <a:solidFill>
              <a:srgbClr val="E8787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7" name="Retângulo 16"/>
            <p:cNvSpPr/>
            <p:nvPr/>
          </p:nvSpPr>
          <p:spPr>
            <a:xfrm>
              <a:off x="467592" y="3121325"/>
              <a:ext cx="2795785" cy="39080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3792052" y="3121325"/>
              <a:ext cx="2795785" cy="390802"/>
            </a:xfrm>
            <a:prstGeom prst="rect">
              <a:avLst/>
            </a:prstGeom>
            <a:solidFill>
              <a:srgbClr val="E8787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</p:grpSp>
      <p:sp>
        <p:nvSpPr>
          <p:cNvPr id="36886" name="CaixaDeTexto 22"/>
          <p:cNvSpPr txBox="1">
            <a:spLocks noChangeArrowheads="1"/>
          </p:cNvSpPr>
          <p:nvPr/>
        </p:nvSpPr>
        <p:spPr bwMode="auto">
          <a:xfrm>
            <a:off x="596478" y="2591537"/>
            <a:ext cx="440150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19</a:t>
            </a:r>
          </a:p>
        </p:txBody>
      </p:sp>
      <p:sp>
        <p:nvSpPr>
          <p:cNvPr id="36887" name="CaixaDeTexto 25"/>
          <p:cNvSpPr txBox="1">
            <a:spLocks noChangeArrowheads="1"/>
          </p:cNvSpPr>
          <p:nvPr/>
        </p:nvSpPr>
        <p:spPr bwMode="auto">
          <a:xfrm>
            <a:off x="479001" y="2838976"/>
            <a:ext cx="2514436" cy="386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200">
                <a:solidFill>
                  <a:schemeClr val="bg1"/>
                </a:solidFill>
              </a:rPr>
              <a:t>Controles da Execução Orçamentária</a:t>
            </a:r>
          </a:p>
        </p:txBody>
      </p:sp>
      <p:sp>
        <p:nvSpPr>
          <p:cNvPr id="36889" name="CaixaDeTexto 52"/>
          <p:cNvSpPr txBox="1">
            <a:spLocks noChangeArrowheads="1"/>
          </p:cNvSpPr>
          <p:nvPr/>
        </p:nvSpPr>
        <p:spPr bwMode="auto">
          <a:xfrm>
            <a:off x="4804376" y="2805983"/>
            <a:ext cx="2514436" cy="386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200">
                <a:solidFill>
                  <a:schemeClr val="bg1"/>
                </a:solidFill>
              </a:rPr>
              <a:t>Controles da Execução Orçamentária</a:t>
            </a:r>
          </a:p>
        </p:txBody>
      </p:sp>
      <p:sp>
        <p:nvSpPr>
          <p:cNvPr id="36890" name="CaixaDeTexto 59"/>
          <p:cNvSpPr txBox="1">
            <a:spLocks noChangeArrowheads="1"/>
          </p:cNvSpPr>
          <p:nvPr/>
        </p:nvSpPr>
        <p:spPr bwMode="auto">
          <a:xfrm>
            <a:off x="4934228" y="2576690"/>
            <a:ext cx="440150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29</a:t>
            </a:r>
          </a:p>
        </p:txBody>
      </p:sp>
    </p:spTree>
    <p:extLst>
      <p:ext uri="{BB962C8B-B14F-4D97-AF65-F5344CB8AC3E}">
        <p14:creationId xmlns="" xmlns:p14="http://schemas.microsoft.com/office/powerpoint/2010/main" val="27549026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-3.88889E-6 0.46667 L -3.88889E-6 0.4669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2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608483" y="1458252"/>
            <a:ext cx="3630260" cy="11332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9248912" y="1080502"/>
            <a:ext cx="0" cy="536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4927670" y="1458252"/>
            <a:ext cx="3632322" cy="1133278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7893" name="CaixaDeTexto 18"/>
          <p:cNvSpPr txBox="1">
            <a:spLocks noChangeArrowheads="1"/>
          </p:cNvSpPr>
          <p:nvPr/>
        </p:nvSpPr>
        <p:spPr bwMode="auto">
          <a:xfrm>
            <a:off x="597426" y="1110191"/>
            <a:ext cx="747798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0070C0"/>
                </a:solidFill>
              </a:rPr>
              <a:t>Ativo</a:t>
            </a:r>
          </a:p>
        </p:txBody>
      </p:sp>
      <p:sp>
        <p:nvSpPr>
          <p:cNvPr id="37894" name="CaixaDeTexto 19"/>
          <p:cNvSpPr txBox="1">
            <a:spLocks noChangeArrowheads="1"/>
          </p:cNvSpPr>
          <p:nvPr/>
        </p:nvSpPr>
        <p:spPr bwMode="auto">
          <a:xfrm>
            <a:off x="4870568" y="1105241"/>
            <a:ext cx="96375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C00000"/>
                </a:solidFill>
              </a:rPr>
              <a:t>Passivo</a:t>
            </a:r>
          </a:p>
        </p:txBody>
      </p:sp>
      <p:sp>
        <p:nvSpPr>
          <p:cNvPr id="37895" name="CaixaDeTexto 20"/>
          <p:cNvSpPr txBox="1">
            <a:spLocks noChangeArrowheads="1"/>
          </p:cNvSpPr>
          <p:nvPr/>
        </p:nvSpPr>
        <p:spPr bwMode="auto">
          <a:xfrm>
            <a:off x="601801" y="147310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7896" name="CaixaDeTexto 21"/>
          <p:cNvSpPr txBox="1">
            <a:spLocks noChangeArrowheads="1"/>
          </p:cNvSpPr>
          <p:nvPr/>
        </p:nvSpPr>
        <p:spPr bwMode="auto">
          <a:xfrm>
            <a:off x="4940581" y="1458256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608483" y="3764860"/>
            <a:ext cx="3630260" cy="11332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28" name="Retângulo 27"/>
          <p:cNvSpPr/>
          <p:nvPr/>
        </p:nvSpPr>
        <p:spPr>
          <a:xfrm>
            <a:off x="4927670" y="3764860"/>
            <a:ext cx="3632322" cy="113327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7899" name="CaixaDeTexto 28"/>
          <p:cNvSpPr txBox="1">
            <a:spLocks noChangeArrowheads="1"/>
          </p:cNvSpPr>
          <p:nvPr/>
        </p:nvSpPr>
        <p:spPr bwMode="auto">
          <a:xfrm>
            <a:off x="601801" y="377971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0" name="CaixaDeTexto 29"/>
          <p:cNvSpPr txBox="1"/>
          <p:nvPr/>
        </p:nvSpPr>
        <p:spPr>
          <a:xfrm>
            <a:off x="459125" y="3413500"/>
            <a:ext cx="2511358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6">
                    <a:lumMod val="75000"/>
                  </a:schemeClr>
                </a:solidFill>
              </a:rPr>
              <a:t>Despesa Orçamentária</a:t>
            </a:r>
          </a:p>
        </p:txBody>
      </p:sp>
      <p:sp>
        <p:nvSpPr>
          <p:cNvPr id="31" name="CaixaDeTexto 30"/>
          <p:cNvSpPr txBox="1"/>
          <p:nvPr/>
        </p:nvSpPr>
        <p:spPr>
          <a:xfrm>
            <a:off x="4803598" y="3413500"/>
            <a:ext cx="2409215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4">
                    <a:lumMod val="75000"/>
                  </a:schemeClr>
                </a:solidFill>
              </a:rPr>
              <a:t>Receita Orçamentária</a:t>
            </a:r>
          </a:p>
        </p:txBody>
      </p:sp>
      <p:sp>
        <p:nvSpPr>
          <p:cNvPr id="37902" name="CaixaDeTexto 31"/>
          <p:cNvSpPr txBox="1">
            <a:spLocks noChangeArrowheads="1"/>
          </p:cNvSpPr>
          <p:nvPr/>
        </p:nvSpPr>
        <p:spPr bwMode="auto">
          <a:xfrm>
            <a:off x="4940581" y="3764869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3" name="Retângulo 32"/>
          <p:cNvSpPr/>
          <p:nvPr/>
        </p:nvSpPr>
        <p:spPr>
          <a:xfrm>
            <a:off x="1965705" y="3764860"/>
            <a:ext cx="2291601" cy="11332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34" name="Retângulo 33"/>
          <p:cNvSpPr/>
          <p:nvPr/>
        </p:nvSpPr>
        <p:spPr>
          <a:xfrm>
            <a:off x="6280762" y="3764860"/>
            <a:ext cx="2291601" cy="11332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35" name="CaixaDeTexto 34"/>
          <p:cNvSpPr txBox="1"/>
          <p:nvPr/>
        </p:nvSpPr>
        <p:spPr>
          <a:xfrm>
            <a:off x="1922387" y="3763215"/>
            <a:ext cx="2312229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6">
                    <a:lumMod val="50000"/>
                  </a:schemeClr>
                </a:solidFill>
              </a:rPr>
              <a:t>Tabela de Naturezas de Despesa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6231260" y="3763215"/>
            <a:ext cx="2310165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4">
                    <a:lumMod val="50000"/>
                  </a:schemeClr>
                </a:solidFill>
              </a:rPr>
              <a:t>Tabela de Naturezas de Receita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589921" y="5419423"/>
            <a:ext cx="3632323" cy="651594"/>
          </a:xfrm>
          <a:prstGeom prst="rect">
            <a:avLst/>
          </a:prstGeom>
          <a:solidFill>
            <a:srgbClr val="99336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63" name="Retângulo 62"/>
          <p:cNvSpPr/>
          <p:nvPr/>
        </p:nvSpPr>
        <p:spPr>
          <a:xfrm>
            <a:off x="4911167" y="5419423"/>
            <a:ext cx="3630260" cy="65159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64" name="Retângulo 63"/>
          <p:cNvSpPr/>
          <p:nvPr/>
        </p:nvSpPr>
        <p:spPr>
          <a:xfrm>
            <a:off x="589921" y="6071019"/>
            <a:ext cx="3632323" cy="405803"/>
          </a:xfrm>
          <a:prstGeom prst="rect">
            <a:avLst/>
          </a:prstGeom>
          <a:solidFill>
            <a:srgbClr val="99336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65" name="Retângulo 64"/>
          <p:cNvSpPr/>
          <p:nvPr/>
        </p:nvSpPr>
        <p:spPr>
          <a:xfrm>
            <a:off x="4911167" y="6071019"/>
            <a:ext cx="3630260" cy="40580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7912" name="CaixaDeTexto 36"/>
          <p:cNvSpPr txBox="1">
            <a:spLocks noChangeArrowheads="1"/>
          </p:cNvSpPr>
          <p:nvPr/>
        </p:nvSpPr>
        <p:spPr bwMode="auto">
          <a:xfrm>
            <a:off x="485923" y="5058155"/>
            <a:ext cx="274180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993366"/>
                </a:solidFill>
              </a:rPr>
              <a:t>Controles Orçamentários</a:t>
            </a:r>
          </a:p>
        </p:txBody>
      </p:sp>
      <p:sp>
        <p:nvSpPr>
          <p:cNvPr id="37913" name="CaixaDeTexto 37"/>
          <p:cNvSpPr txBox="1">
            <a:spLocks noChangeArrowheads="1"/>
          </p:cNvSpPr>
          <p:nvPr/>
        </p:nvSpPr>
        <p:spPr bwMode="auto">
          <a:xfrm>
            <a:off x="602835" y="544251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7914" name="CaixaDeTexto 38"/>
          <p:cNvSpPr txBox="1">
            <a:spLocks noChangeArrowheads="1"/>
          </p:cNvSpPr>
          <p:nvPr/>
        </p:nvSpPr>
        <p:spPr bwMode="auto">
          <a:xfrm>
            <a:off x="4940581" y="544251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0" name="CaixaDeTexto 39"/>
          <p:cNvSpPr txBox="1"/>
          <p:nvPr/>
        </p:nvSpPr>
        <p:spPr>
          <a:xfrm>
            <a:off x="4806141" y="5054857"/>
            <a:ext cx="2741805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2">
                    <a:lumMod val="75000"/>
                  </a:schemeClr>
                </a:solidFill>
              </a:rPr>
              <a:t>Controles Orçamentários</a:t>
            </a:r>
          </a:p>
        </p:txBody>
      </p:sp>
    </p:spTree>
    <p:extLst>
      <p:ext uri="{BB962C8B-B14F-4D97-AF65-F5344CB8AC3E}">
        <p14:creationId xmlns="" xmlns:p14="http://schemas.microsoft.com/office/powerpoint/2010/main" val="3679865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608483" y="1458252"/>
            <a:ext cx="3630260" cy="11332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9248912" y="1080502"/>
            <a:ext cx="0" cy="536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4927670" y="1458252"/>
            <a:ext cx="3632322" cy="1133278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8917" name="CaixaDeTexto 18"/>
          <p:cNvSpPr txBox="1">
            <a:spLocks noChangeArrowheads="1"/>
          </p:cNvSpPr>
          <p:nvPr/>
        </p:nvSpPr>
        <p:spPr bwMode="auto">
          <a:xfrm>
            <a:off x="597426" y="1110191"/>
            <a:ext cx="747798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0070C0"/>
                </a:solidFill>
              </a:rPr>
              <a:t>Ativo</a:t>
            </a:r>
          </a:p>
        </p:txBody>
      </p:sp>
      <p:sp>
        <p:nvSpPr>
          <p:cNvPr id="38918" name="CaixaDeTexto 19"/>
          <p:cNvSpPr txBox="1">
            <a:spLocks noChangeArrowheads="1"/>
          </p:cNvSpPr>
          <p:nvPr/>
        </p:nvSpPr>
        <p:spPr bwMode="auto">
          <a:xfrm>
            <a:off x="4870568" y="1105241"/>
            <a:ext cx="96375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C00000"/>
                </a:solidFill>
              </a:rPr>
              <a:t>Passivo</a:t>
            </a:r>
          </a:p>
        </p:txBody>
      </p:sp>
      <p:sp>
        <p:nvSpPr>
          <p:cNvPr id="38919" name="CaixaDeTexto 20"/>
          <p:cNvSpPr txBox="1">
            <a:spLocks noChangeArrowheads="1"/>
          </p:cNvSpPr>
          <p:nvPr/>
        </p:nvSpPr>
        <p:spPr bwMode="auto">
          <a:xfrm>
            <a:off x="601801" y="147310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8920" name="CaixaDeTexto 21"/>
          <p:cNvSpPr txBox="1">
            <a:spLocks noChangeArrowheads="1"/>
          </p:cNvSpPr>
          <p:nvPr/>
        </p:nvSpPr>
        <p:spPr bwMode="auto">
          <a:xfrm>
            <a:off x="4940581" y="1458256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608483" y="4254338"/>
            <a:ext cx="3630260" cy="11332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28" name="Retângulo 27"/>
          <p:cNvSpPr/>
          <p:nvPr/>
        </p:nvSpPr>
        <p:spPr>
          <a:xfrm>
            <a:off x="4927670" y="4254338"/>
            <a:ext cx="3632322" cy="113327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8923" name="CaixaDeTexto 28"/>
          <p:cNvSpPr txBox="1">
            <a:spLocks noChangeArrowheads="1"/>
          </p:cNvSpPr>
          <p:nvPr/>
        </p:nvSpPr>
        <p:spPr bwMode="auto">
          <a:xfrm>
            <a:off x="601801" y="4269182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8924" name="CaixaDeTexto 31"/>
          <p:cNvSpPr txBox="1">
            <a:spLocks noChangeArrowheads="1"/>
          </p:cNvSpPr>
          <p:nvPr/>
        </p:nvSpPr>
        <p:spPr bwMode="auto">
          <a:xfrm>
            <a:off x="4940581" y="4254337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3" name="Retângulo 32"/>
          <p:cNvSpPr/>
          <p:nvPr/>
        </p:nvSpPr>
        <p:spPr>
          <a:xfrm>
            <a:off x="1965705" y="4254338"/>
            <a:ext cx="2291601" cy="11332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34" name="Retângulo 33"/>
          <p:cNvSpPr/>
          <p:nvPr/>
        </p:nvSpPr>
        <p:spPr>
          <a:xfrm>
            <a:off x="6280762" y="4254338"/>
            <a:ext cx="2291601" cy="11332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35" name="CaixaDeTexto 34"/>
          <p:cNvSpPr txBox="1"/>
          <p:nvPr/>
        </p:nvSpPr>
        <p:spPr>
          <a:xfrm>
            <a:off x="1922387" y="4252684"/>
            <a:ext cx="2312229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6">
                    <a:lumMod val="50000"/>
                  </a:schemeClr>
                </a:solidFill>
              </a:rPr>
              <a:t>Tabela de Naturezas de Despesa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6231260" y="4252684"/>
            <a:ext cx="2310165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4">
                    <a:lumMod val="50000"/>
                  </a:schemeClr>
                </a:solidFill>
              </a:rPr>
              <a:t>Tabela de Naturezas de Receita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589921" y="5908884"/>
            <a:ext cx="3632323" cy="651594"/>
          </a:xfrm>
          <a:prstGeom prst="rect">
            <a:avLst/>
          </a:prstGeom>
          <a:solidFill>
            <a:srgbClr val="99336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63" name="Retângulo 62"/>
          <p:cNvSpPr/>
          <p:nvPr/>
        </p:nvSpPr>
        <p:spPr>
          <a:xfrm>
            <a:off x="4911167" y="5908884"/>
            <a:ext cx="3630260" cy="65159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64" name="Retângulo 63"/>
          <p:cNvSpPr/>
          <p:nvPr/>
        </p:nvSpPr>
        <p:spPr>
          <a:xfrm>
            <a:off x="589921" y="6560487"/>
            <a:ext cx="3632323" cy="405803"/>
          </a:xfrm>
          <a:prstGeom prst="rect">
            <a:avLst/>
          </a:prstGeom>
          <a:solidFill>
            <a:srgbClr val="99336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65" name="Retângulo 64"/>
          <p:cNvSpPr/>
          <p:nvPr/>
        </p:nvSpPr>
        <p:spPr>
          <a:xfrm>
            <a:off x="4911167" y="6560487"/>
            <a:ext cx="3630260" cy="40580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8934" name="CaixaDeTexto 36"/>
          <p:cNvSpPr txBox="1">
            <a:spLocks noChangeArrowheads="1"/>
          </p:cNvSpPr>
          <p:nvPr/>
        </p:nvSpPr>
        <p:spPr bwMode="auto">
          <a:xfrm>
            <a:off x="485923" y="5547626"/>
            <a:ext cx="274180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993366"/>
                </a:solidFill>
              </a:rPr>
              <a:t>Controles Orçamentários</a:t>
            </a:r>
          </a:p>
        </p:txBody>
      </p:sp>
      <p:sp>
        <p:nvSpPr>
          <p:cNvPr id="38935" name="CaixaDeTexto 37"/>
          <p:cNvSpPr txBox="1">
            <a:spLocks noChangeArrowheads="1"/>
          </p:cNvSpPr>
          <p:nvPr/>
        </p:nvSpPr>
        <p:spPr bwMode="auto">
          <a:xfrm>
            <a:off x="602835" y="593198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8936" name="CaixaDeTexto 38"/>
          <p:cNvSpPr txBox="1">
            <a:spLocks noChangeArrowheads="1"/>
          </p:cNvSpPr>
          <p:nvPr/>
        </p:nvSpPr>
        <p:spPr bwMode="auto">
          <a:xfrm>
            <a:off x="4940581" y="593198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0" name="CaixaDeTexto 39"/>
          <p:cNvSpPr txBox="1"/>
          <p:nvPr/>
        </p:nvSpPr>
        <p:spPr>
          <a:xfrm>
            <a:off x="4806141" y="5544325"/>
            <a:ext cx="2741805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2">
                    <a:lumMod val="75000"/>
                  </a:schemeClr>
                </a:solidFill>
              </a:rPr>
              <a:t>Controles Orçamentários</a:t>
            </a:r>
          </a:p>
        </p:txBody>
      </p:sp>
      <p:sp>
        <p:nvSpPr>
          <p:cNvPr id="46" name="CaixaDeTexto 45"/>
          <p:cNvSpPr txBox="1"/>
          <p:nvPr/>
        </p:nvSpPr>
        <p:spPr>
          <a:xfrm>
            <a:off x="529502" y="3642331"/>
            <a:ext cx="2571311" cy="694242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6">
                    <a:lumMod val="75000"/>
                  </a:schemeClr>
                </a:solidFill>
              </a:rPr>
              <a:t>Variações Patrimoniais </a:t>
            </a:r>
          </a:p>
          <a:p>
            <a:pPr>
              <a:defRPr/>
            </a:pPr>
            <a:r>
              <a:rPr lang="pt-BR" sz="1900" b="1" dirty="0">
                <a:solidFill>
                  <a:schemeClr val="accent6">
                    <a:lumMod val="75000"/>
                  </a:schemeClr>
                </a:solidFill>
              </a:rPr>
              <a:t>Diminutivas</a:t>
            </a:r>
          </a:p>
        </p:txBody>
      </p:sp>
      <p:sp>
        <p:nvSpPr>
          <p:cNvPr id="48" name="CaixaDeTexto 47"/>
          <p:cNvSpPr txBox="1"/>
          <p:nvPr/>
        </p:nvSpPr>
        <p:spPr>
          <a:xfrm>
            <a:off x="4798151" y="3640682"/>
            <a:ext cx="2571311" cy="694242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4">
                    <a:lumMod val="75000"/>
                  </a:schemeClr>
                </a:solidFill>
              </a:rPr>
              <a:t>Variações Patrimoniais </a:t>
            </a:r>
          </a:p>
          <a:p>
            <a:pPr>
              <a:defRPr/>
            </a:pPr>
            <a:r>
              <a:rPr lang="pt-BR" sz="1900" b="1" dirty="0">
                <a:solidFill>
                  <a:schemeClr val="accent4">
                    <a:lumMod val="75000"/>
                  </a:schemeClr>
                </a:solidFill>
              </a:rPr>
              <a:t>Aumentativas</a:t>
            </a:r>
          </a:p>
        </p:txBody>
      </p:sp>
    </p:spTree>
    <p:extLst>
      <p:ext uri="{BB962C8B-B14F-4D97-AF65-F5344CB8AC3E}">
        <p14:creationId xmlns="" xmlns:p14="http://schemas.microsoft.com/office/powerpoint/2010/main" val="38632526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0.62829 -0.32685 L 0.62829 -0.32685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-1634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L 0.62951 -0.45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76" y="-2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59259E-6 L 0.26632 -0.0731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16" y="-36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.00532 L 0.26163 0.0449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73" y="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/>
      <p:bldP spid="36" grpId="0"/>
      <p:bldP spid="46" grpId="0"/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608483" y="1458252"/>
            <a:ext cx="3630260" cy="11332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9248912" y="1080502"/>
            <a:ext cx="0" cy="536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4927670" y="1458252"/>
            <a:ext cx="3632322" cy="1133278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9941" name="CaixaDeTexto 18"/>
          <p:cNvSpPr txBox="1">
            <a:spLocks noChangeArrowheads="1"/>
          </p:cNvSpPr>
          <p:nvPr/>
        </p:nvSpPr>
        <p:spPr bwMode="auto">
          <a:xfrm>
            <a:off x="597426" y="1110191"/>
            <a:ext cx="747798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0070C0"/>
                </a:solidFill>
              </a:rPr>
              <a:t>Ativo</a:t>
            </a:r>
          </a:p>
        </p:txBody>
      </p:sp>
      <p:sp>
        <p:nvSpPr>
          <p:cNvPr id="39942" name="CaixaDeTexto 19"/>
          <p:cNvSpPr txBox="1">
            <a:spLocks noChangeArrowheads="1"/>
          </p:cNvSpPr>
          <p:nvPr/>
        </p:nvSpPr>
        <p:spPr bwMode="auto">
          <a:xfrm>
            <a:off x="4870568" y="1105241"/>
            <a:ext cx="96375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C00000"/>
                </a:solidFill>
              </a:rPr>
              <a:t>Passivo</a:t>
            </a:r>
          </a:p>
        </p:txBody>
      </p:sp>
      <p:sp>
        <p:nvSpPr>
          <p:cNvPr id="39943" name="CaixaDeTexto 20"/>
          <p:cNvSpPr txBox="1">
            <a:spLocks noChangeArrowheads="1"/>
          </p:cNvSpPr>
          <p:nvPr/>
        </p:nvSpPr>
        <p:spPr bwMode="auto">
          <a:xfrm>
            <a:off x="601801" y="147310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9944" name="CaixaDeTexto 21"/>
          <p:cNvSpPr txBox="1">
            <a:spLocks noChangeArrowheads="1"/>
          </p:cNvSpPr>
          <p:nvPr/>
        </p:nvSpPr>
        <p:spPr bwMode="auto">
          <a:xfrm>
            <a:off x="4940581" y="1458256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1" name="CaixaDeTexto 40"/>
          <p:cNvSpPr txBox="1"/>
          <p:nvPr/>
        </p:nvSpPr>
        <p:spPr>
          <a:xfrm>
            <a:off x="9403612" y="1047507"/>
            <a:ext cx="2310165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6">
                    <a:lumMod val="50000"/>
                  </a:schemeClr>
                </a:solidFill>
              </a:rPr>
              <a:t>Tabela de Naturezas de Despesa</a:t>
            </a:r>
          </a:p>
        </p:txBody>
      </p:sp>
      <p:sp>
        <p:nvSpPr>
          <p:cNvPr id="42" name="Retângulo 41"/>
          <p:cNvSpPr/>
          <p:nvPr/>
        </p:nvSpPr>
        <p:spPr>
          <a:xfrm>
            <a:off x="9426301" y="1910242"/>
            <a:ext cx="2291602" cy="11349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43" name="CaixaDeTexto 42"/>
          <p:cNvSpPr txBox="1"/>
          <p:nvPr/>
        </p:nvSpPr>
        <p:spPr>
          <a:xfrm>
            <a:off x="9395374" y="3721513"/>
            <a:ext cx="2312227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4">
                    <a:lumMod val="50000"/>
                  </a:schemeClr>
                </a:solidFill>
              </a:rPr>
              <a:t>Tabela de Naturezas de Receita</a:t>
            </a:r>
          </a:p>
        </p:txBody>
      </p:sp>
      <p:sp>
        <p:nvSpPr>
          <p:cNvPr id="44" name="Retângulo 43"/>
          <p:cNvSpPr/>
          <p:nvPr/>
        </p:nvSpPr>
        <p:spPr>
          <a:xfrm>
            <a:off x="9387111" y="4567753"/>
            <a:ext cx="2291601" cy="113492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grpSp>
        <p:nvGrpSpPr>
          <p:cNvPr id="2" name="Grupo 1"/>
          <p:cNvGrpSpPr>
            <a:grpSpLocks/>
          </p:cNvGrpSpPr>
          <p:nvPr/>
        </p:nvGrpSpPr>
        <p:grpSpPr bwMode="auto">
          <a:xfrm>
            <a:off x="521101" y="3640678"/>
            <a:ext cx="8038889" cy="3325601"/>
            <a:chOff x="401130" y="3503533"/>
            <a:chExt cx="6186707" cy="3200788"/>
          </a:xfrm>
        </p:grpSpPr>
        <p:sp>
          <p:nvSpPr>
            <p:cNvPr id="27" name="Retângulo 26"/>
            <p:cNvSpPr/>
            <p:nvPr/>
          </p:nvSpPr>
          <p:spPr>
            <a:xfrm>
              <a:off x="468380" y="4094155"/>
              <a:ext cx="2793838" cy="109074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 dirty="0"/>
            </a:p>
          </p:txBody>
        </p:sp>
        <p:sp>
          <p:nvSpPr>
            <p:cNvPr id="28" name="Retângulo 27"/>
            <p:cNvSpPr/>
            <p:nvPr/>
          </p:nvSpPr>
          <p:spPr>
            <a:xfrm>
              <a:off x="3792412" y="4094155"/>
              <a:ext cx="2795425" cy="109074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9954" name="CaixaDeTexto 28"/>
            <p:cNvSpPr txBox="1">
              <a:spLocks noChangeArrowheads="1"/>
            </p:cNvSpPr>
            <p:nvPr/>
          </p:nvSpPr>
          <p:spPr bwMode="auto">
            <a:xfrm>
              <a:off x="490562" y="4108751"/>
              <a:ext cx="227242" cy="340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700" b="1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9955" name="CaixaDeTexto 31"/>
            <p:cNvSpPr txBox="1">
              <a:spLocks noChangeArrowheads="1"/>
            </p:cNvSpPr>
            <p:nvPr/>
          </p:nvSpPr>
          <p:spPr bwMode="auto">
            <a:xfrm>
              <a:off x="3829516" y="4094018"/>
              <a:ext cx="227242" cy="340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700" b="1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62" name="Retângulo 61"/>
            <p:cNvSpPr/>
            <p:nvPr/>
          </p:nvSpPr>
          <p:spPr>
            <a:xfrm>
              <a:off x="454093" y="5686610"/>
              <a:ext cx="2795426" cy="627139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63" name="Retângulo 62"/>
            <p:cNvSpPr/>
            <p:nvPr/>
          </p:nvSpPr>
          <p:spPr>
            <a:xfrm>
              <a:off x="3779713" y="5686610"/>
              <a:ext cx="2793838" cy="6271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64" name="Retângulo 63"/>
            <p:cNvSpPr/>
            <p:nvPr/>
          </p:nvSpPr>
          <p:spPr>
            <a:xfrm>
              <a:off x="454093" y="6313749"/>
              <a:ext cx="2795426" cy="390572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65" name="Retângulo 64"/>
            <p:cNvSpPr/>
            <p:nvPr/>
          </p:nvSpPr>
          <p:spPr>
            <a:xfrm>
              <a:off x="3779713" y="6313749"/>
              <a:ext cx="2793838" cy="3905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9960" name="CaixaDeTexto 36"/>
            <p:cNvSpPr txBox="1">
              <a:spLocks noChangeArrowheads="1"/>
            </p:cNvSpPr>
            <p:nvPr/>
          </p:nvSpPr>
          <p:spPr bwMode="auto">
            <a:xfrm>
              <a:off x="401130" y="5338951"/>
              <a:ext cx="2083712" cy="370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900" b="1">
                  <a:solidFill>
                    <a:srgbClr val="993366"/>
                  </a:solidFill>
                </a:rPr>
                <a:t>Controles Orçamentários</a:t>
              </a:r>
            </a:p>
          </p:txBody>
        </p:sp>
        <p:sp>
          <p:nvSpPr>
            <p:cNvPr id="39961" name="CaixaDeTexto 37"/>
            <p:cNvSpPr txBox="1">
              <a:spLocks noChangeArrowheads="1"/>
            </p:cNvSpPr>
            <p:nvPr/>
          </p:nvSpPr>
          <p:spPr bwMode="auto">
            <a:xfrm>
              <a:off x="490866" y="5708853"/>
              <a:ext cx="227242" cy="340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7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39962" name="CaixaDeTexto 38"/>
            <p:cNvSpPr txBox="1">
              <a:spLocks noChangeArrowheads="1"/>
            </p:cNvSpPr>
            <p:nvPr/>
          </p:nvSpPr>
          <p:spPr bwMode="auto">
            <a:xfrm>
              <a:off x="3829515" y="5708852"/>
              <a:ext cx="227242" cy="340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700" b="1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3726289" y="5335730"/>
              <a:ext cx="2083712" cy="3702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1900" b="1" dirty="0">
                  <a:solidFill>
                    <a:schemeClr val="accent2">
                      <a:lumMod val="75000"/>
                    </a:schemeClr>
                  </a:solidFill>
                </a:rPr>
                <a:t>Controles Orçamentários</a:t>
              </a:r>
            </a:p>
          </p:txBody>
        </p:sp>
        <p:sp>
          <p:nvSpPr>
            <p:cNvPr id="31" name="CaixaDeTexto 30"/>
            <p:cNvSpPr txBox="1"/>
            <p:nvPr/>
          </p:nvSpPr>
          <p:spPr>
            <a:xfrm>
              <a:off x="435795" y="3505120"/>
              <a:ext cx="1952500" cy="65169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1900" b="1" dirty="0">
                  <a:solidFill>
                    <a:schemeClr val="accent6">
                      <a:lumMod val="75000"/>
                    </a:schemeClr>
                  </a:solidFill>
                </a:rPr>
                <a:t>Variações Patrimoniais </a:t>
              </a:r>
            </a:p>
            <a:p>
              <a:pPr>
                <a:defRPr/>
              </a:pPr>
              <a:r>
                <a:rPr lang="pt-BR" sz="1900" b="1" dirty="0">
                  <a:solidFill>
                    <a:schemeClr val="accent6">
                      <a:lumMod val="75000"/>
                    </a:schemeClr>
                  </a:solidFill>
                </a:rPr>
                <a:t>Diminutivas</a:t>
              </a:r>
            </a:p>
          </p:txBody>
        </p:sp>
        <p:sp>
          <p:nvSpPr>
            <p:cNvPr id="46" name="CaixaDeTexto 45"/>
            <p:cNvSpPr txBox="1"/>
            <p:nvPr/>
          </p:nvSpPr>
          <p:spPr>
            <a:xfrm>
              <a:off x="3720142" y="3503533"/>
              <a:ext cx="1952500" cy="65169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1900" b="1" dirty="0">
                  <a:solidFill>
                    <a:schemeClr val="accent4">
                      <a:lumMod val="75000"/>
                    </a:schemeClr>
                  </a:solidFill>
                </a:rPr>
                <a:t>Variações Patrimoniais </a:t>
              </a:r>
            </a:p>
            <a:p>
              <a:pPr>
                <a:defRPr/>
              </a:pPr>
              <a:r>
                <a:rPr lang="pt-BR" sz="1900" b="1" dirty="0">
                  <a:solidFill>
                    <a:schemeClr val="accent4">
                      <a:lumMod val="75000"/>
                    </a:schemeClr>
                  </a:solidFill>
                </a:rPr>
                <a:t>Aumentativas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4887750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L -0.00208 -0.132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608483" y="1055722"/>
            <a:ext cx="3630260" cy="11332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9248912" y="890689"/>
            <a:ext cx="0" cy="536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4927670" y="1055722"/>
            <a:ext cx="3632322" cy="1133278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40965" name="CaixaDeTexto 18"/>
          <p:cNvSpPr txBox="1">
            <a:spLocks noChangeArrowheads="1"/>
          </p:cNvSpPr>
          <p:nvPr/>
        </p:nvSpPr>
        <p:spPr bwMode="auto">
          <a:xfrm>
            <a:off x="597426" y="707660"/>
            <a:ext cx="747798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0070C0"/>
                </a:solidFill>
              </a:rPr>
              <a:t>Ativo</a:t>
            </a:r>
          </a:p>
        </p:txBody>
      </p:sp>
      <p:sp>
        <p:nvSpPr>
          <p:cNvPr id="40966" name="CaixaDeTexto 19"/>
          <p:cNvSpPr txBox="1">
            <a:spLocks noChangeArrowheads="1"/>
          </p:cNvSpPr>
          <p:nvPr/>
        </p:nvSpPr>
        <p:spPr bwMode="auto">
          <a:xfrm>
            <a:off x="4870568" y="702711"/>
            <a:ext cx="96375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C00000"/>
                </a:solidFill>
              </a:rPr>
              <a:t>Passivo</a:t>
            </a:r>
          </a:p>
        </p:txBody>
      </p:sp>
      <p:sp>
        <p:nvSpPr>
          <p:cNvPr id="40967" name="CaixaDeTexto 20"/>
          <p:cNvSpPr txBox="1">
            <a:spLocks noChangeArrowheads="1"/>
          </p:cNvSpPr>
          <p:nvPr/>
        </p:nvSpPr>
        <p:spPr bwMode="auto">
          <a:xfrm>
            <a:off x="601801" y="1070575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968" name="CaixaDeTexto 21"/>
          <p:cNvSpPr txBox="1">
            <a:spLocks noChangeArrowheads="1"/>
          </p:cNvSpPr>
          <p:nvPr/>
        </p:nvSpPr>
        <p:spPr bwMode="auto">
          <a:xfrm>
            <a:off x="4940581" y="1055727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1" name="CaixaDeTexto 40"/>
          <p:cNvSpPr txBox="1"/>
          <p:nvPr/>
        </p:nvSpPr>
        <p:spPr>
          <a:xfrm>
            <a:off x="9403612" y="857698"/>
            <a:ext cx="2310165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6">
                    <a:lumMod val="50000"/>
                  </a:schemeClr>
                </a:solidFill>
              </a:rPr>
              <a:t>Tabela de Naturezas de Despesa</a:t>
            </a:r>
          </a:p>
        </p:txBody>
      </p:sp>
      <p:sp>
        <p:nvSpPr>
          <p:cNvPr id="42" name="Retângulo 41"/>
          <p:cNvSpPr/>
          <p:nvPr/>
        </p:nvSpPr>
        <p:spPr>
          <a:xfrm>
            <a:off x="9426301" y="1720434"/>
            <a:ext cx="2291602" cy="11349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43" name="CaixaDeTexto 42"/>
          <p:cNvSpPr txBox="1"/>
          <p:nvPr/>
        </p:nvSpPr>
        <p:spPr>
          <a:xfrm>
            <a:off x="9395374" y="3531704"/>
            <a:ext cx="2312227" cy="694242"/>
          </a:xfrm>
          <a:prstGeom prst="rect">
            <a:avLst/>
          </a:prstGeom>
          <a:noFill/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r>
              <a:rPr lang="pt-BR" sz="1900" i="1" dirty="0">
                <a:solidFill>
                  <a:schemeClr val="accent4">
                    <a:lumMod val="50000"/>
                  </a:schemeClr>
                </a:solidFill>
              </a:rPr>
              <a:t>Tabela de Naturezas de Receita</a:t>
            </a:r>
          </a:p>
        </p:txBody>
      </p:sp>
      <p:sp>
        <p:nvSpPr>
          <p:cNvPr id="44" name="Retângulo 43"/>
          <p:cNvSpPr/>
          <p:nvPr/>
        </p:nvSpPr>
        <p:spPr>
          <a:xfrm>
            <a:off x="9387111" y="4377955"/>
            <a:ext cx="2291601" cy="113492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grpSp>
        <p:nvGrpSpPr>
          <p:cNvPr id="40974" name="Grupo 29"/>
          <p:cNvGrpSpPr>
            <a:grpSpLocks/>
          </p:cNvGrpSpPr>
          <p:nvPr/>
        </p:nvGrpSpPr>
        <p:grpSpPr bwMode="auto">
          <a:xfrm>
            <a:off x="516977" y="2294577"/>
            <a:ext cx="8038889" cy="3327250"/>
            <a:chOff x="401130" y="3503533"/>
            <a:chExt cx="6186707" cy="3200788"/>
          </a:xfrm>
        </p:grpSpPr>
        <p:sp>
          <p:nvSpPr>
            <p:cNvPr id="33" name="Retângulo 32"/>
            <p:cNvSpPr/>
            <p:nvPr/>
          </p:nvSpPr>
          <p:spPr>
            <a:xfrm>
              <a:off x="468380" y="4093862"/>
              <a:ext cx="2793838" cy="109179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 dirty="0"/>
            </a:p>
          </p:txBody>
        </p:sp>
        <p:sp>
          <p:nvSpPr>
            <p:cNvPr id="34" name="Retângulo 33"/>
            <p:cNvSpPr/>
            <p:nvPr/>
          </p:nvSpPr>
          <p:spPr>
            <a:xfrm>
              <a:off x="3792412" y="4093862"/>
              <a:ext cx="2795425" cy="109179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40984" name="CaixaDeTexto 34"/>
            <p:cNvSpPr txBox="1">
              <a:spLocks noChangeArrowheads="1"/>
            </p:cNvSpPr>
            <p:nvPr/>
          </p:nvSpPr>
          <p:spPr bwMode="auto">
            <a:xfrm>
              <a:off x="490562" y="4108751"/>
              <a:ext cx="227242" cy="340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700" b="1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0985" name="CaixaDeTexto 35"/>
            <p:cNvSpPr txBox="1">
              <a:spLocks noChangeArrowheads="1"/>
            </p:cNvSpPr>
            <p:nvPr/>
          </p:nvSpPr>
          <p:spPr bwMode="auto">
            <a:xfrm>
              <a:off x="3829516" y="4094018"/>
              <a:ext cx="227242" cy="340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700" b="1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7" name="Retângulo 46"/>
            <p:cNvSpPr/>
            <p:nvPr/>
          </p:nvSpPr>
          <p:spPr>
            <a:xfrm>
              <a:off x="454093" y="5685528"/>
              <a:ext cx="2795426" cy="62841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48" name="Retângulo 47"/>
            <p:cNvSpPr/>
            <p:nvPr/>
          </p:nvSpPr>
          <p:spPr>
            <a:xfrm>
              <a:off x="3779713" y="5685528"/>
              <a:ext cx="2793838" cy="62841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49" name="Retângulo 48"/>
            <p:cNvSpPr/>
            <p:nvPr/>
          </p:nvSpPr>
          <p:spPr>
            <a:xfrm>
              <a:off x="454093" y="6313942"/>
              <a:ext cx="2795426" cy="390379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50" name="Retângulo 49"/>
            <p:cNvSpPr/>
            <p:nvPr/>
          </p:nvSpPr>
          <p:spPr>
            <a:xfrm>
              <a:off x="3779713" y="6313942"/>
              <a:ext cx="2793838" cy="39037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40990" name="CaixaDeTexto 50"/>
            <p:cNvSpPr txBox="1">
              <a:spLocks noChangeArrowheads="1"/>
            </p:cNvSpPr>
            <p:nvPr/>
          </p:nvSpPr>
          <p:spPr bwMode="auto">
            <a:xfrm>
              <a:off x="401130" y="5338951"/>
              <a:ext cx="2083712" cy="37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900" b="1">
                  <a:solidFill>
                    <a:srgbClr val="993366"/>
                  </a:solidFill>
                </a:rPr>
                <a:t>Controles Orçamentários</a:t>
              </a:r>
            </a:p>
          </p:txBody>
        </p:sp>
        <p:sp>
          <p:nvSpPr>
            <p:cNvPr id="40991" name="CaixaDeTexto 51"/>
            <p:cNvSpPr txBox="1">
              <a:spLocks noChangeArrowheads="1"/>
            </p:cNvSpPr>
            <p:nvPr/>
          </p:nvSpPr>
          <p:spPr bwMode="auto">
            <a:xfrm>
              <a:off x="490866" y="5708853"/>
              <a:ext cx="227242" cy="340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7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0992" name="CaixaDeTexto 52"/>
            <p:cNvSpPr txBox="1">
              <a:spLocks noChangeArrowheads="1"/>
            </p:cNvSpPr>
            <p:nvPr/>
          </p:nvSpPr>
          <p:spPr bwMode="auto">
            <a:xfrm>
              <a:off x="3829515" y="5708852"/>
              <a:ext cx="227242" cy="340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700" b="1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4" name="CaixaDeTexto 53"/>
            <p:cNvSpPr txBox="1"/>
            <p:nvPr/>
          </p:nvSpPr>
          <p:spPr>
            <a:xfrm>
              <a:off x="3726289" y="5336408"/>
              <a:ext cx="2083712" cy="3700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1900" b="1" dirty="0">
                  <a:solidFill>
                    <a:schemeClr val="accent2">
                      <a:lumMod val="75000"/>
                    </a:schemeClr>
                  </a:solidFill>
                </a:rPr>
                <a:t>Controles Orçamentários</a:t>
              </a:r>
            </a:p>
          </p:txBody>
        </p:sp>
        <p:sp>
          <p:nvSpPr>
            <p:cNvPr id="55" name="CaixaDeTexto 54"/>
            <p:cNvSpPr txBox="1"/>
            <p:nvPr/>
          </p:nvSpPr>
          <p:spPr>
            <a:xfrm>
              <a:off x="435795" y="3505119"/>
              <a:ext cx="1952500" cy="6513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1900" b="1" dirty="0">
                  <a:solidFill>
                    <a:schemeClr val="accent6">
                      <a:lumMod val="75000"/>
                    </a:schemeClr>
                  </a:solidFill>
                </a:rPr>
                <a:t>Variações Patrimoniais </a:t>
              </a:r>
            </a:p>
            <a:p>
              <a:pPr>
                <a:defRPr/>
              </a:pPr>
              <a:r>
                <a:rPr lang="pt-BR" sz="1900" b="1" dirty="0">
                  <a:solidFill>
                    <a:schemeClr val="accent6">
                      <a:lumMod val="75000"/>
                    </a:schemeClr>
                  </a:solidFill>
                </a:rPr>
                <a:t>Diminutivas</a:t>
              </a:r>
            </a:p>
          </p:txBody>
        </p:sp>
        <p:sp>
          <p:nvSpPr>
            <p:cNvPr id="56" name="CaixaDeTexto 55"/>
            <p:cNvSpPr txBox="1"/>
            <p:nvPr/>
          </p:nvSpPr>
          <p:spPr>
            <a:xfrm>
              <a:off x="3720142" y="3503533"/>
              <a:ext cx="1952500" cy="6513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1900" b="1" dirty="0">
                  <a:solidFill>
                    <a:schemeClr val="accent4">
                      <a:lumMod val="75000"/>
                    </a:schemeClr>
                  </a:solidFill>
                </a:rPr>
                <a:t>Variações Patrimoniais </a:t>
              </a:r>
            </a:p>
            <a:p>
              <a:pPr>
                <a:defRPr/>
              </a:pPr>
              <a:r>
                <a:rPr lang="pt-BR" sz="1900" b="1" dirty="0">
                  <a:solidFill>
                    <a:schemeClr val="accent4">
                      <a:lumMod val="75000"/>
                    </a:schemeClr>
                  </a:solidFill>
                </a:rPr>
                <a:t>Aumentativas</a:t>
              </a:r>
            </a:p>
          </p:txBody>
        </p:sp>
      </p:grpSp>
      <p:sp>
        <p:nvSpPr>
          <p:cNvPr id="57" name="Retângulo 56"/>
          <p:cNvSpPr/>
          <p:nvPr/>
        </p:nvSpPr>
        <p:spPr>
          <a:xfrm>
            <a:off x="589921" y="6131554"/>
            <a:ext cx="3632323" cy="40415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58" name="Retângulo 57"/>
          <p:cNvSpPr/>
          <p:nvPr/>
        </p:nvSpPr>
        <p:spPr>
          <a:xfrm>
            <a:off x="4911167" y="6131554"/>
            <a:ext cx="3630260" cy="40415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59" name="CaixaDeTexto 58"/>
          <p:cNvSpPr txBox="1"/>
          <p:nvPr/>
        </p:nvSpPr>
        <p:spPr>
          <a:xfrm>
            <a:off x="501921" y="5771945"/>
            <a:ext cx="2103297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bg1">
                    <a:lumMod val="50000"/>
                  </a:schemeClr>
                </a:solidFill>
              </a:rPr>
              <a:t>Controles Diversos</a:t>
            </a:r>
          </a:p>
        </p:txBody>
      </p:sp>
      <p:sp>
        <p:nvSpPr>
          <p:cNvPr id="60" name="CaixaDeTexto 59"/>
          <p:cNvSpPr txBox="1">
            <a:spLocks noChangeArrowheads="1"/>
          </p:cNvSpPr>
          <p:nvPr/>
        </p:nvSpPr>
        <p:spPr bwMode="auto">
          <a:xfrm>
            <a:off x="602835" y="6156302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1" name="CaixaDeTexto 60"/>
          <p:cNvSpPr txBox="1">
            <a:spLocks noChangeArrowheads="1"/>
          </p:cNvSpPr>
          <p:nvPr/>
        </p:nvSpPr>
        <p:spPr bwMode="auto">
          <a:xfrm>
            <a:off x="4940581" y="6156302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6" name="CaixaDeTexto 65"/>
          <p:cNvSpPr txBox="1"/>
          <p:nvPr/>
        </p:nvSpPr>
        <p:spPr>
          <a:xfrm>
            <a:off x="4822134" y="5768644"/>
            <a:ext cx="2103297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bg1">
                    <a:lumMod val="50000"/>
                  </a:schemeClr>
                </a:solidFill>
              </a:rPr>
              <a:t>Controles Diversos</a:t>
            </a:r>
          </a:p>
        </p:txBody>
      </p:sp>
    </p:spTree>
    <p:extLst>
      <p:ext uri="{BB962C8B-B14F-4D97-AF65-F5344CB8AC3E}">
        <p14:creationId xmlns="" xmlns:p14="http://schemas.microsoft.com/office/powerpoint/2010/main" val="3738646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/>
      <p:bldP spid="60" grpId="0"/>
      <p:bldP spid="61" grpId="0"/>
      <p:bldP spid="6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ChangeArrowheads="1"/>
          </p:cNvSpPr>
          <p:nvPr/>
        </p:nvSpPr>
        <p:spPr bwMode="auto">
          <a:xfrm>
            <a:off x="1891917" y="5582847"/>
            <a:ext cx="4233303" cy="1497071"/>
          </a:xfrm>
          <a:prstGeom prst="rect">
            <a:avLst/>
          </a:prstGeom>
          <a:solidFill>
            <a:srgbClr val="EAEAEA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lIns="108405" tIns="54200" rIns="108405" bIns="54200"/>
          <a:lstStyle/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8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7 – Controles Devedores 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7.1 – Atos Potenciais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7.2 – Administração Financeira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7.3 – Dívida Ativa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7.4 – Riscos Fiscais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7.8 – Custos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7.9 – Outros Controles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endParaRPr lang="pt-BR" sz="1200" dirty="0">
              <a:solidFill>
                <a:srgbClr val="000000"/>
              </a:solidFill>
              <a:latin typeface="Verdana" pitchFamily="34" charset="0"/>
              <a:cs typeface="Times New Roman" pitchFamily="18" charset="0"/>
            </a:endParaRP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endParaRPr lang="pt-BR" sz="1200" dirty="0">
              <a:solidFill>
                <a:srgbClr val="000000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891917" y="1710817"/>
            <a:ext cx="4233303" cy="1030562"/>
          </a:xfrm>
          <a:prstGeom prst="rect">
            <a:avLst/>
          </a:prstGeom>
          <a:solidFill>
            <a:srgbClr val="EAEAEA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lIns="108405" tIns="54200" rIns="108405" bIns="54200"/>
          <a:lstStyle/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9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1 </a:t>
            </a:r>
            <a:r>
              <a:rPr lang="pt-BR" sz="1900" b="1" dirty="0">
                <a:solidFill>
                  <a:srgbClr val="000000"/>
                </a:solidFill>
                <a:cs typeface="Times New Roman" pitchFamily="18" charset="0"/>
              </a:rPr>
              <a:t>–</a:t>
            </a:r>
            <a:r>
              <a:rPr lang="pt-BR" sz="19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Ativo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1.1- Ativo Circulante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1.2 </a:t>
            </a:r>
            <a:r>
              <a:rPr lang="pt-BR" sz="1200" dirty="0">
                <a:solidFill>
                  <a:srgbClr val="000000"/>
                </a:solidFill>
                <a:cs typeface="Times New Roman" pitchFamily="18" charset="0"/>
              </a:rPr>
              <a:t>–</a:t>
            </a: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Ativo Não Circulante</a:t>
            </a:r>
            <a:endParaRPr lang="pt-BR" sz="1000" dirty="0">
              <a:solidFill>
                <a:srgbClr val="000000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6199449" y="1710817"/>
            <a:ext cx="4231875" cy="1036217"/>
          </a:xfrm>
          <a:prstGeom prst="rect">
            <a:avLst/>
          </a:prstGeom>
          <a:solidFill>
            <a:srgbClr val="EAEAEA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lIns="108405" tIns="54200" rIns="108405" bIns="54200"/>
          <a:lstStyle/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9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2 - Passivo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2.1 </a:t>
            </a:r>
            <a:r>
              <a:rPr lang="pt-BR" sz="1200" dirty="0">
                <a:solidFill>
                  <a:srgbClr val="000000"/>
                </a:solidFill>
                <a:cs typeface="Times New Roman" pitchFamily="18" charset="0"/>
              </a:rPr>
              <a:t>–</a:t>
            </a: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Passivo Circulante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2.2 – Passivo Não Circulante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pt-BR" sz="1200" dirty="0">
              <a:solidFill>
                <a:srgbClr val="000000"/>
              </a:solidFill>
              <a:latin typeface="Verdana" pitchFamily="34" charset="0"/>
              <a:cs typeface="Times New Roman" pitchFamily="18" charset="0"/>
            </a:endParaRP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2.3 - Patrimônio Líquido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pt-BR" sz="1200" dirty="0">
              <a:solidFill>
                <a:srgbClr val="000000"/>
              </a:solidFill>
              <a:latin typeface="Verdana" pitchFamily="34" charset="0"/>
              <a:cs typeface="Times New Roman" pitchFamily="18" charset="0"/>
            </a:endParaRP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pt-BR" dirty="0">
              <a:solidFill>
                <a:srgbClr val="000000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887633" y="2741388"/>
            <a:ext cx="4237585" cy="1108313"/>
          </a:xfrm>
          <a:prstGeom prst="rect">
            <a:avLst/>
          </a:prstGeom>
          <a:solidFill>
            <a:srgbClr val="EAEAEA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lIns="108405" tIns="54200" rIns="108405" bIns="54200"/>
          <a:lstStyle/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8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3 – Variação Patrimonial Diminutiva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3.1 - Pessoal e Encargos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3.2 – Benefícios Previdenciários e Assistenciais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...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3.9 – Outras Variações Patrimoniais Diminutivas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6193750" y="2751275"/>
            <a:ext cx="4237585" cy="1108313"/>
          </a:xfrm>
          <a:prstGeom prst="rect">
            <a:avLst/>
          </a:prstGeom>
          <a:solidFill>
            <a:srgbClr val="EAEAEA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lIns="108405" tIns="54200" rIns="108405" bIns="54200"/>
          <a:lstStyle/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8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4 – Variação Patrimonial Aumentativa</a:t>
            </a:r>
            <a:endParaRPr lang="pt-BR" sz="1800" b="1" dirty="0">
              <a:solidFill>
                <a:srgbClr val="000000"/>
              </a:solidFill>
              <a:cs typeface="Times New Roman" pitchFamily="18" charset="0"/>
            </a:endParaRP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4.1 – Impostos, Taxas e Contribuições de Melhoria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4.2 - Contribuições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...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4.9 – Outras Variações Patrimoniais Aumentativas</a:t>
            </a:r>
          </a:p>
        </p:txBody>
      </p:sp>
      <p:sp>
        <p:nvSpPr>
          <p:cNvPr id="34823" name="Rectangle 5"/>
          <p:cNvSpPr>
            <a:spLocks noChangeArrowheads="1"/>
          </p:cNvSpPr>
          <p:nvPr/>
        </p:nvSpPr>
        <p:spPr bwMode="auto">
          <a:xfrm>
            <a:off x="6193750" y="5582849"/>
            <a:ext cx="4237585" cy="1480108"/>
          </a:xfrm>
          <a:prstGeom prst="rect">
            <a:avLst/>
          </a:prstGeom>
          <a:solidFill>
            <a:srgbClr val="EAEAEA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lIns="108405" tIns="54200" rIns="108405" bIns="54200"/>
          <a:lstStyle/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8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8 – Controles Credores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8.1 – Execução dos Atos Potenciais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8.2 – Execução da Administração Financeira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8.3 – Execução da Dívida Ativa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8.4 – Execução dos Riscos Fiscais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8.8 – Apuração de Custos</a:t>
            </a:r>
          </a:p>
          <a:p>
            <a:pPr marL="405250" indent="-405250" algn="just" fontAlgn="base"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8.9 – Outros Controles</a:t>
            </a:r>
          </a:p>
        </p:txBody>
      </p:sp>
      <p:sp>
        <p:nvSpPr>
          <p:cNvPr id="34824" name="Rectangle 3"/>
          <p:cNvSpPr>
            <a:spLocks noChangeArrowheads="1"/>
          </p:cNvSpPr>
          <p:nvPr/>
        </p:nvSpPr>
        <p:spPr bwMode="auto">
          <a:xfrm>
            <a:off x="1891917" y="3849694"/>
            <a:ext cx="4233303" cy="1659644"/>
          </a:xfrm>
          <a:prstGeom prst="rect">
            <a:avLst/>
          </a:prstGeom>
          <a:solidFill>
            <a:srgbClr val="EAEAEA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lIns="108405" tIns="54200" rIns="108405" bIns="54200"/>
          <a:lstStyle/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8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5 </a:t>
            </a:r>
            <a:r>
              <a:rPr lang="pt-BR" sz="1800" b="1" dirty="0">
                <a:solidFill>
                  <a:srgbClr val="000000"/>
                </a:solidFill>
                <a:cs typeface="Times New Roman" pitchFamily="18" charset="0"/>
              </a:rPr>
              <a:t>–</a:t>
            </a:r>
            <a:r>
              <a:rPr lang="pt-BR" sz="18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Controles da Aprovação do Planejamento e Orçamento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pt-BR" sz="1200" dirty="0">
              <a:solidFill>
                <a:srgbClr val="000000"/>
              </a:solidFill>
              <a:latin typeface="Verdana" pitchFamily="34" charset="0"/>
              <a:cs typeface="Times New Roman" pitchFamily="18" charset="0"/>
            </a:endParaRP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5.1 – Planejamento Aprovado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5.2 – Orçamento Aprovado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5.3 – Inscrição de Restos a Pagar</a:t>
            </a:r>
          </a:p>
        </p:txBody>
      </p:sp>
      <p:sp>
        <p:nvSpPr>
          <p:cNvPr id="34825" name="Rectangle 4"/>
          <p:cNvSpPr>
            <a:spLocks noChangeArrowheads="1"/>
          </p:cNvSpPr>
          <p:nvPr/>
        </p:nvSpPr>
        <p:spPr bwMode="auto">
          <a:xfrm>
            <a:off x="6199449" y="3849694"/>
            <a:ext cx="4231875" cy="1659644"/>
          </a:xfrm>
          <a:prstGeom prst="rect">
            <a:avLst/>
          </a:prstGeom>
          <a:solidFill>
            <a:srgbClr val="EAEAEA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lIns="108405" tIns="54200" rIns="108405" bIns="54200"/>
          <a:lstStyle/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8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6 – Controles da Execução do Planejamento e Orçamento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pt-BR" sz="1200" dirty="0">
              <a:solidFill>
                <a:srgbClr val="000000"/>
              </a:solidFill>
              <a:latin typeface="Verdana" pitchFamily="34" charset="0"/>
              <a:cs typeface="Times New Roman" pitchFamily="18" charset="0"/>
            </a:endParaRP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6.1 – Execução do Planejamento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6.2 – Execução do Orçamento</a:t>
            </a:r>
          </a:p>
          <a:p>
            <a:pPr marL="405250" indent="-4052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1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6.3 – Execução de Restos a Pagar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233242" y="1019099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O Plano de Contas Aplicado ao Setor Público</a:t>
            </a:r>
          </a:p>
        </p:txBody>
      </p:sp>
    </p:spTree>
    <p:extLst>
      <p:ext uri="{BB962C8B-B14F-4D97-AF65-F5344CB8AC3E}">
        <p14:creationId xmlns="" xmlns:p14="http://schemas.microsoft.com/office/powerpoint/2010/main" val="1721896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33242" y="1137972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A Contabilidade Aplicada ao Setor Público</a:t>
            </a:r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139683" y="1916994"/>
            <a:ext cx="11601489" cy="17958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t-BR" sz="2400" b="1" dirty="0"/>
              <a:t>Lei Federal n° 4.320/64 – Art. 85. </a:t>
            </a:r>
            <a:r>
              <a:rPr lang="pt-BR" sz="2400" dirty="0"/>
              <a:t>Os serviços de contabilidade serão organizados de forma a permitirem o acompanhamento da </a:t>
            </a:r>
            <a:r>
              <a:rPr lang="pt-BR" sz="2400" u="sng" dirty="0"/>
              <a:t>execução orçamentária</a:t>
            </a:r>
            <a:r>
              <a:rPr lang="pt-BR" sz="2400" dirty="0"/>
              <a:t>, o conhecimento da </a:t>
            </a:r>
            <a:r>
              <a:rPr lang="pt-BR" sz="2400" u="sng" dirty="0"/>
              <a:t>composição patrimonial</a:t>
            </a:r>
            <a:r>
              <a:rPr lang="pt-BR" sz="2400" dirty="0"/>
              <a:t>, a determinação dos </a:t>
            </a:r>
            <a:r>
              <a:rPr lang="pt-BR" sz="2400" u="sng" dirty="0"/>
              <a:t>custos</a:t>
            </a:r>
            <a:r>
              <a:rPr lang="pt-BR" sz="2400" dirty="0"/>
              <a:t> dos serviços industriais, o levantamento dos balanços gerais, a análise e a interpretação dos resultados econômicos e financeiros.</a:t>
            </a:r>
          </a:p>
        </p:txBody>
      </p:sp>
      <p:sp>
        <p:nvSpPr>
          <p:cNvPr id="3" name="Retângulo 2"/>
          <p:cNvSpPr/>
          <p:nvPr/>
        </p:nvSpPr>
        <p:spPr>
          <a:xfrm>
            <a:off x="622372" y="3880905"/>
            <a:ext cx="7394628" cy="1094358"/>
          </a:xfrm>
          <a:prstGeom prst="rect">
            <a:avLst/>
          </a:prstGeom>
          <a:noFill/>
        </p:spPr>
        <p:txBody>
          <a:bodyPr wrap="none" lIns="108414" tIns="54207" rIns="108414" bIns="54207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BR" sz="6400" b="1" spc="5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As “visões” da CASP: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811" y="3563144"/>
            <a:ext cx="2619692" cy="1443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ângulo de cantos arredondados 3"/>
          <p:cNvSpPr/>
          <p:nvPr/>
        </p:nvSpPr>
        <p:spPr>
          <a:xfrm>
            <a:off x="371765" y="5414343"/>
            <a:ext cx="3087493" cy="90915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r>
              <a:rPr lang="pt-BR" sz="2600" b="1" dirty="0"/>
              <a:t>Patrimonial</a:t>
            </a:r>
          </a:p>
        </p:txBody>
      </p:sp>
      <p:sp>
        <p:nvSpPr>
          <p:cNvPr id="9" name="Retângulo de cantos arredondados 8"/>
          <p:cNvSpPr/>
          <p:nvPr/>
        </p:nvSpPr>
        <p:spPr>
          <a:xfrm>
            <a:off x="4289249" y="5414342"/>
            <a:ext cx="3087493" cy="90915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r>
              <a:rPr lang="pt-BR" sz="2600" b="1" dirty="0"/>
              <a:t>Orçamentária</a:t>
            </a:r>
          </a:p>
        </p:txBody>
      </p:sp>
      <p:sp>
        <p:nvSpPr>
          <p:cNvPr id="10" name="Retângulo de cantos arredondados 9"/>
          <p:cNvSpPr/>
          <p:nvPr/>
        </p:nvSpPr>
        <p:spPr>
          <a:xfrm>
            <a:off x="8279435" y="5422524"/>
            <a:ext cx="3087493" cy="90915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r>
              <a:rPr lang="pt-BR" sz="2600" b="1" dirty="0"/>
              <a:t>Típicas de Controle</a:t>
            </a:r>
          </a:p>
        </p:txBody>
      </p:sp>
    </p:spTree>
    <p:extLst>
      <p:ext uri="{BB962C8B-B14F-4D97-AF65-F5344CB8AC3E}">
        <p14:creationId xmlns="" xmlns:p14="http://schemas.microsoft.com/office/powerpoint/2010/main" val="2445955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3" grpId="0"/>
      <p:bldP spid="4" grpId="0" animBg="1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94603" y="1692519"/>
            <a:ext cx="11016388" cy="8979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pt-BR" sz="2900" dirty="0">
                <a:latin typeface="Baskerville Old Face" pitchFamily="18" charset="0"/>
              </a:rPr>
              <a:t>Instituído o subgrupo </a:t>
            </a:r>
            <a:r>
              <a:rPr lang="pt-BR" sz="2900" b="1" dirty="0">
                <a:latin typeface="Baskerville Old Face" pitchFamily="18" charset="0"/>
              </a:rPr>
              <a:t>n° 4</a:t>
            </a:r>
            <a:r>
              <a:rPr lang="pt-BR" sz="2900" dirty="0">
                <a:latin typeface="Baskerville Old Face" pitchFamily="18" charset="0"/>
              </a:rPr>
              <a:t> do GTCON-RJ. Primeira reunião do SGGTCON n° 4 realizada em 16/02/2012.</a:t>
            </a: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233241" y="1692519"/>
            <a:ext cx="550469" cy="5986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b="1" dirty="0" smtClean="0">
                <a:latin typeface="Baskerville Old Face" pitchFamily="18" charset="0"/>
              </a:rPr>
              <a:t>1.</a:t>
            </a:r>
            <a:endParaRPr lang="pt-BR" b="1" dirty="0">
              <a:latin typeface="Baskerville Old Fac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821" y="2590419"/>
            <a:ext cx="1671572" cy="12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794603" y="3937269"/>
            <a:ext cx="11016388" cy="8979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dirty="0" smtClean="0">
                <a:latin typeface="Baskerville Old Face" pitchFamily="18" charset="0"/>
              </a:rPr>
              <a:t>Designado um Analista de Controle Interno para conduzir os trabalhos do subgrupo 4 em dedicação exclusiva.</a:t>
            </a:r>
            <a:endParaRPr lang="pt-BR" dirty="0">
              <a:latin typeface="Baskerville Old Face" pitchFamily="18" charset="0"/>
            </a:endParaRPr>
          </a:p>
        </p:txBody>
      </p:sp>
      <p:sp>
        <p:nvSpPr>
          <p:cNvPr id="12" name="Espaço Reservado para Conteúdo 2"/>
          <p:cNvSpPr txBox="1">
            <a:spLocks/>
          </p:cNvSpPr>
          <p:nvPr/>
        </p:nvSpPr>
        <p:spPr>
          <a:xfrm>
            <a:off x="233241" y="3937269"/>
            <a:ext cx="550469" cy="5986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b="1" dirty="0" smtClean="0">
                <a:latin typeface="Baskerville Old Face" pitchFamily="18" charset="0"/>
              </a:rPr>
              <a:t>2.</a:t>
            </a:r>
            <a:endParaRPr lang="pt-BR" b="1" dirty="0">
              <a:latin typeface="Baskerville Old Face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337" y="4760354"/>
            <a:ext cx="1765133" cy="197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Espaço Reservado para Conteúdo 2"/>
          <p:cNvSpPr txBox="1">
            <a:spLocks/>
          </p:cNvSpPr>
          <p:nvPr/>
        </p:nvSpPr>
        <p:spPr>
          <a:xfrm>
            <a:off x="794603" y="1692519"/>
            <a:ext cx="11016388" cy="8979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dirty="0" smtClean="0">
                <a:latin typeface="Baskerville Old Face" pitchFamily="18" charset="0"/>
              </a:rPr>
              <a:t>Realizado amplo estudo da PARTE V – PCASP do Manual de Contabilidade Aplicada ao Setor Público da STN.</a:t>
            </a:r>
            <a:endParaRPr lang="pt-BR" dirty="0">
              <a:latin typeface="Baskerville Old Face" pitchFamily="18" charset="0"/>
            </a:endParaRPr>
          </a:p>
        </p:txBody>
      </p:sp>
      <p:sp>
        <p:nvSpPr>
          <p:cNvPr id="15" name="Espaço Reservado para Conteúdo 2"/>
          <p:cNvSpPr txBox="1">
            <a:spLocks/>
          </p:cNvSpPr>
          <p:nvPr/>
        </p:nvSpPr>
        <p:spPr>
          <a:xfrm>
            <a:off x="233241" y="1692519"/>
            <a:ext cx="550469" cy="5986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b="1" dirty="0" smtClean="0">
                <a:latin typeface="Baskerville Old Face" pitchFamily="18" charset="0"/>
              </a:rPr>
              <a:t>3.</a:t>
            </a:r>
            <a:endParaRPr lang="pt-BR" b="1" dirty="0">
              <a:latin typeface="Baskerville Old Face" pitchFamily="18" charset="0"/>
            </a:endParaRPr>
          </a:p>
        </p:txBody>
      </p:sp>
      <p:sp>
        <p:nvSpPr>
          <p:cNvPr id="16" name="Espaço Reservado para Conteúdo 2"/>
          <p:cNvSpPr txBox="1">
            <a:spLocks/>
          </p:cNvSpPr>
          <p:nvPr/>
        </p:nvSpPr>
        <p:spPr>
          <a:xfrm>
            <a:off x="794603" y="4086919"/>
            <a:ext cx="11016388" cy="8979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dirty="0" smtClean="0">
                <a:latin typeface="Baskerville Old Face" pitchFamily="18" charset="0"/>
              </a:rPr>
              <a:t>Criado um banco de dados do SIAFEM/RJ a parte, exclusivamente para os trabalhos de implantação do PCASP (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bco212</a:t>
            </a:r>
            <a:r>
              <a:rPr lang="pt-BR" dirty="0" smtClean="0">
                <a:latin typeface="Baskerville Old Face" pitchFamily="18" charset="0"/>
              </a:rPr>
              <a:t>).</a:t>
            </a:r>
            <a:endParaRPr lang="pt-BR" dirty="0">
              <a:latin typeface="Baskerville Old Face" pitchFamily="18" charset="0"/>
            </a:endParaRPr>
          </a:p>
        </p:txBody>
      </p:sp>
      <p:sp>
        <p:nvSpPr>
          <p:cNvPr id="17" name="Espaço Reservado para Conteúdo 2"/>
          <p:cNvSpPr txBox="1">
            <a:spLocks/>
          </p:cNvSpPr>
          <p:nvPr/>
        </p:nvSpPr>
        <p:spPr>
          <a:xfrm>
            <a:off x="233241" y="4086919"/>
            <a:ext cx="550469" cy="5986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b="1" dirty="0" smtClean="0">
                <a:latin typeface="Baskerville Old Face" pitchFamily="18" charset="0"/>
              </a:rPr>
              <a:t>4.</a:t>
            </a:r>
            <a:endParaRPr lang="pt-BR" b="1" dirty="0">
              <a:latin typeface="Baskerville Old Face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581" y="4984829"/>
            <a:ext cx="2713251" cy="163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57492" y="2515604"/>
            <a:ext cx="1566230" cy="165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Espaço Reservado para Conteúdo 2"/>
          <p:cNvSpPr txBox="1">
            <a:spLocks/>
          </p:cNvSpPr>
          <p:nvPr/>
        </p:nvSpPr>
        <p:spPr>
          <a:xfrm>
            <a:off x="794603" y="1692519"/>
            <a:ext cx="11016388" cy="8979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dirty="0" smtClean="0">
                <a:latin typeface="Baskerville Old Face" pitchFamily="18" charset="0"/>
              </a:rPr>
              <a:t>Desenvolvida a tabela DE/PARA, com fins a migração de saldo das contas antigas para as novas, de acordo com a estrutura do PCASP.</a:t>
            </a:r>
            <a:endParaRPr lang="pt-BR" dirty="0">
              <a:latin typeface="Baskerville Old Face" pitchFamily="18" charset="0"/>
            </a:endParaRPr>
          </a:p>
        </p:txBody>
      </p:sp>
      <p:sp>
        <p:nvSpPr>
          <p:cNvPr id="21" name="Espaço Reservado para Conteúdo 2"/>
          <p:cNvSpPr txBox="1">
            <a:spLocks/>
          </p:cNvSpPr>
          <p:nvPr/>
        </p:nvSpPr>
        <p:spPr>
          <a:xfrm>
            <a:off x="233241" y="1692519"/>
            <a:ext cx="550469" cy="5986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b="1" dirty="0" smtClean="0">
                <a:latin typeface="Baskerville Old Face" pitchFamily="18" charset="0"/>
              </a:rPr>
              <a:t>5.</a:t>
            </a:r>
            <a:endParaRPr lang="pt-BR" b="1" dirty="0">
              <a:latin typeface="Baskerville Old Face" pitchFamily="18" charset="0"/>
            </a:endParaRPr>
          </a:p>
        </p:txBody>
      </p:sp>
      <p:sp>
        <p:nvSpPr>
          <p:cNvPr id="22" name="Espaço Reservado para Conteúdo 2"/>
          <p:cNvSpPr txBox="1">
            <a:spLocks/>
          </p:cNvSpPr>
          <p:nvPr/>
        </p:nvSpPr>
        <p:spPr>
          <a:xfrm>
            <a:off x="794603" y="4386219"/>
            <a:ext cx="11016388" cy="8979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dirty="0" smtClean="0">
                <a:latin typeface="Baskerville Old Face" pitchFamily="18" charset="0"/>
              </a:rPr>
              <a:t>Alteração da tabela de eventos, através de procedimento informatizado e conferência manual de todas as atualizações.</a:t>
            </a:r>
            <a:endParaRPr lang="pt-BR" dirty="0">
              <a:latin typeface="Baskerville Old Face" pitchFamily="18" charset="0"/>
            </a:endParaRPr>
          </a:p>
        </p:txBody>
      </p:sp>
      <p:sp>
        <p:nvSpPr>
          <p:cNvPr id="23" name="Espaço Reservado para Conteúdo 2"/>
          <p:cNvSpPr txBox="1">
            <a:spLocks/>
          </p:cNvSpPr>
          <p:nvPr/>
        </p:nvSpPr>
        <p:spPr>
          <a:xfrm>
            <a:off x="233241" y="4386219"/>
            <a:ext cx="550469" cy="5986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b="1" dirty="0" smtClean="0">
                <a:latin typeface="Baskerville Old Face" pitchFamily="18" charset="0"/>
              </a:rPr>
              <a:t>6.</a:t>
            </a:r>
            <a:endParaRPr lang="pt-BR" b="1" dirty="0">
              <a:latin typeface="Baskerville Old Face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355" y="2522422"/>
            <a:ext cx="4286279" cy="187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065" y="5284118"/>
            <a:ext cx="5281281" cy="1438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Espaço Reservado para Conteúdo 2"/>
          <p:cNvSpPr txBox="1">
            <a:spLocks/>
          </p:cNvSpPr>
          <p:nvPr/>
        </p:nvSpPr>
        <p:spPr>
          <a:xfrm>
            <a:off x="794603" y="1677903"/>
            <a:ext cx="11016388" cy="8979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dirty="0" smtClean="0">
                <a:latin typeface="Baskerville Old Face" pitchFamily="18" charset="0"/>
              </a:rPr>
              <a:t>Preservação dos eventos já existentes e da codificação utilizada para registro de despesa e receita orçamentária.</a:t>
            </a:r>
            <a:endParaRPr lang="pt-BR" dirty="0">
              <a:latin typeface="Baskerville Old Face" pitchFamily="18" charset="0"/>
            </a:endParaRPr>
          </a:p>
        </p:txBody>
      </p:sp>
      <p:sp>
        <p:nvSpPr>
          <p:cNvPr id="27" name="Espaço Reservado para Conteúdo 2"/>
          <p:cNvSpPr txBox="1">
            <a:spLocks/>
          </p:cNvSpPr>
          <p:nvPr/>
        </p:nvSpPr>
        <p:spPr>
          <a:xfrm>
            <a:off x="256979" y="1767344"/>
            <a:ext cx="550469" cy="5986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b="1" dirty="0" smtClean="0">
                <a:latin typeface="Baskerville Old Face" pitchFamily="18" charset="0"/>
              </a:rPr>
              <a:t>7.</a:t>
            </a:r>
            <a:endParaRPr lang="pt-BR" b="1" dirty="0">
              <a:latin typeface="Baskerville Old Face" pitchFamily="18" charset="0"/>
            </a:endParaRPr>
          </a:p>
        </p:txBody>
      </p:sp>
      <p:sp>
        <p:nvSpPr>
          <p:cNvPr id="28" name="Espaço Reservado para Conteúdo 2"/>
          <p:cNvSpPr txBox="1">
            <a:spLocks/>
          </p:cNvSpPr>
          <p:nvPr/>
        </p:nvSpPr>
        <p:spPr>
          <a:xfrm>
            <a:off x="794603" y="4311394"/>
            <a:ext cx="11016388" cy="1362290"/>
          </a:xfrm>
          <a:prstGeom prst="rect">
            <a:avLst/>
          </a:prstGeom>
        </p:spPr>
        <p:txBody>
          <a:bodyPr vert="horz" lIns="108414" tIns="54207" rIns="108414" bIns="54207" rtlCol="0">
            <a:normAutofit fontScale="925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dirty="0" smtClean="0">
                <a:latin typeface="Baskerville Old Face" pitchFamily="18" charset="0"/>
              </a:rPr>
              <a:t>Revisão de todas as rotinas e manuais contábeis, com atualização de contas e implementação de procedimentos decorrentes da convergência (</a:t>
            </a:r>
            <a:r>
              <a:rPr lang="pt-BR" b="1" dirty="0" smtClean="0">
                <a:latin typeface="Baskerville Old Face" pitchFamily="18" charset="0"/>
              </a:rPr>
              <a:t>mais de 40 rotinas e cerca de 12 manuais </a:t>
            </a:r>
          </a:p>
          <a:p>
            <a:pPr marL="0" indent="0" algn="just">
              <a:buNone/>
            </a:pPr>
            <a:r>
              <a:rPr lang="pt-BR" b="1" dirty="0" smtClean="0">
                <a:latin typeface="Baskerville Old Face" pitchFamily="18" charset="0"/>
              </a:rPr>
              <a:t>revisados).</a:t>
            </a:r>
            <a:endParaRPr lang="pt-BR" dirty="0">
              <a:latin typeface="Baskerville Old Face" pitchFamily="18" charset="0"/>
            </a:endParaRPr>
          </a:p>
        </p:txBody>
      </p:sp>
      <p:sp>
        <p:nvSpPr>
          <p:cNvPr id="29" name="Espaço Reservado para Conteúdo 2"/>
          <p:cNvSpPr txBox="1">
            <a:spLocks/>
          </p:cNvSpPr>
          <p:nvPr/>
        </p:nvSpPr>
        <p:spPr>
          <a:xfrm>
            <a:off x="233241" y="4161744"/>
            <a:ext cx="550469" cy="598600"/>
          </a:xfrm>
          <a:prstGeom prst="rect">
            <a:avLst/>
          </a:prstGeom>
        </p:spPr>
        <p:txBody>
          <a:bodyPr vert="horz" lIns="108414" tIns="54207" rIns="108414" bIns="54207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b="1" dirty="0" smtClean="0">
                <a:latin typeface="Baskerville Old Face" pitchFamily="18" charset="0"/>
              </a:rPr>
              <a:t>8.</a:t>
            </a:r>
            <a:endParaRPr lang="pt-BR" b="1" dirty="0">
              <a:latin typeface="Baskerville Old Face" pitchFamily="18" charset="0"/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669" y="4865442"/>
            <a:ext cx="4291909" cy="1840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184" y="2515594"/>
            <a:ext cx="2731022" cy="1629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CaixaDeTexto 29"/>
          <p:cNvSpPr txBox="1"/>
          <p:nvPr/>
        </p:nvSpPr>
        <p:spPr>
          <a:xfrm>
            <a:off x="233242" y="1019099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O processo de implementação do PCASP no Estado do Rio de Janeiro</a:t>
            </a:r>
          </a:p>
        </p:txBody>
      </p:sp>
    </p:spTree>
    <p:extLst>
      <p:ext uri="{BB962C8B-B14F-4D97-AF65-F5344CB8AC3E}">
        <p14:creationId xmlns="" xmlns:p14="http://schemas.microsoft.com/office/powerpoint/2010/main" val="32971143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9" grpId="0"/>
      <p:bldP spid="9" grpId="1"/>
      <p:bldP spid="11" grpId="0"/>
      <p:bldP spid="11" grpId="1"/>
      <p:bldP spid="12" grpId="0"/>
      <p:bldP spid="12" grpId="1"/>
      <p:bldP spid="14" grpId="0" build="p"/>
      <p:bldP spid="14" grpId="1" build="allAtOnce"/>
      <p:bldP spid="15" grpId="0"/>
      <p:bldP spid="15" grpId="1"/>
      <p:bldP spid="16" grpId="0" build="p"/>
      <p:bldP spid="16" grpId="1" build="allAtOnce"/>
      <p:bldP spid="17" grpId="0"/>
      <p:bldP spid="17" grpId="1"/>
      <p:bldP spid="20" grpId="0" build="p"/>
      <p:bldP spid="20" grpId="1" build="allAtOnce"/>
      <p:bldP spid="21" grpId="0"/>
      <p:bldP spid="21" grpId="1"/>
      <p:bldP spid="22" grpId="0" build="p"/>
      <p:bldP spid="22" grpId="1" build="allAtOnce"/>
      <p:bldP spid="23" grpId="0"/>
      <p:bldP spid="23" grpId="1"/>
      <p:bldP spid="26" grpId="0" build="p"/>
      <p:bldP spid="27" grpId="0"/>
      <p:bldP spid="28" grpId="0" build="p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17"/>
          <p:cNvSpPr txBox="1"/>
          <p:nvPr/>
        </p:nvSpPr>
        <p:spPr>
          <a:xfrm>
            <a:off x="233242" y="869449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Dificuldades Enfrentadas na Implementação do PCASP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33242" y="1767350"/>
            <a:ext cx="11507929" cy="755804"/>
          </a:xfrm>
          <a:prstGeom prst="rect">
            <a:avLst/>
          </a:prstGeom>
          <a:noFill/>
        </p:spPr>
        <p:txBody>
          <a:bodyPr wrap="square" lIns="108414" tIns="54207" rIns="108414" bIns="54207" rtlCol="0">
            <a:spAutoFit/>
          </a:bodyPr>
          <a:lstStyle/>
          <a:p>
            <a:pPr algn="just"/>
            <a:r>
              <a:rPr lang="pt-BR" dirty="0" smtClean="0"/>
              <a:t>- Necessidade de reclassificação manual de saldos contábeis em decorrência da implementação do mecanismo de consolidação INTER/INTRA (quinto nível das contas contábeis);</a:t>
            </a: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427" y="2895415"/>
            <a:ext cx="8607556" cy="386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CaixaDeTexto 23"/>
          <p:cNvSpPr txBox="1"/>
          <p:nvPr/>
        </p:nvSpPr>
        <p:spPr>
          <a:xfrm>
            <a:off x="261824" y="1596589"/>
            <a:ext cx="11507929" cy="755804"/>
          </a:xfrm>
          <a:prstGeom prst="rect">
            <a:avLst/>
          </a:prstGeom>
          <a:noFill/>
        </p:spPr>
        <p:txBody>
          <a:bodyPr wrap="square" lIns="108414" tIns="54207" rIns="108414" bIns="54207" rtlCol="0">
            <a:spAutoFit/>
          </a:bodyPr>
          <a:lstStyle/>
          <a:p>
            <a:pPr algn="just"/>
            <a:r>
              <a:rPr lang="pt-BR" dirty="0" smtClean="0"/>
              <a:t>- Dificuldade dos usuários na adaptação às novas codificações das contas contábeis, face ao costume decorrente de anos de trabalho com a estrutura anterior do PCASP;</a:t>
            </a:r>
            <a:endParaRPr lang="pt-BR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851" y="4937676"/>
            <a:ext cx="9752198" cy="2217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099" y="2291129"/>
            <a:ext cx="9776949" cy="2424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tângulo 26"/>
          <p:cNvSpPr/>
          <p:nvPr/>
        </p:nvSpPr>
        <p:spPr>
          <a:xfrm>
            <a:off x="-7174" y="2141473"/>
            <a:ext cx="1597528" cy="925081"/>
          </a:xfrm>
          <a:prstGeom prst="rect">
            <a:avLst/>
          </a:prstGeom>
          <a:noFill/>
        </p:spPr>
        <p:txBody>
          <a:bodyPr wrap="none" lIns="108414" tIns="54207" rIns="108414" bIns="54207">
            <a:spAutoFit/>
          </a:bodyPr>
          <a:lstStyle/>
          <a:p>
            <a:pPr algn="ctr"/>
            <a:r>
              <a:rPr lang="pt-BR" sz="5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2012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13324" y="4767890"/>
            <a:ext cx="1597528" cy="925081"/>
          </a:xfrm>
          <a:prstGeom prst="rect">
            <a:avLst/>
          </a:prstGeom>
          <a:noFill/>
        </p:spPr>
        <p:txBody>
          <a:bodyPr wrap="none" lIns="108414" tIns="54207" rIns="108414" bIns="54207">
            <a:spAutoFit/>
          </a:bodyPr>
          <a:lstStyle/>
          <a:p>
            <a:pPr algn="ctr"/>
            <a:r>
              <a:rPr lang="pt-BR" sz="53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2014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233242" y="1346150"/>
            <a:ext cx="11507929" cy="1078969"/>
          </a:xfrm>
          <a:prstGeom prst="rect">
            <a:avLst/>
          </a:prstGeom>
          <a:noFill/>
        </p:spPr>
        <p:txBody>
          <a:bodyPr wrap="square" lIns="108414" tIns="54207" rIns="108414" bIns="54207" rtlCol="0">
            <a:spAutoFit/>
          </a:bodyPr>
          <a:lstStyle/>
          <a:p>
            <a:pPr algn="just"/>
            <a:r>
              <a:rPr lang="pt-BR" dirty="0" smtClean="0"/>
              <a:t>- Necessidade de readequação dos fluxos internos de informação das entidades governamentais, de forma a “abastecer” a contabilidade com os elementos necessários ao registro dos atos e fatos de forma tempestiva e fidedigna.</a:t>
            </a:r>
            <a:endParaRPr lang="pt-BR" dirty="0"/>
          </a:p>
        </p:txBody>
      </p:sp>
      <p:sp>
        <p:nvSpPr>
          <p:cNvPr id="30" name="Fluxograma: Conector 29"/>
          <p:cNvSpPr/>
          <p:nvPr/>
        </p:nvSpPr>
        <p:spPr>
          <a:xfrm>
            <a:off x="4463832" y="3643687"/>
            <a:ext cx="2804098" cy="2034171"/>
          </a:xfrm>
          <a:prstGeom prst="flowChart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convex"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r>
              <a:rPr lang="pt-BR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Contabilidade</a:t>
            </a:r>
          </a:p>
        </p:txBody>
      </p:sp>
      <p:sp>
        <p:nvSpPr>
          <p:cNvPr id="31" name="Elipse 30"/>
          <p:cNvSpPr/>
          <p:nvPr/>
        </p:nvSpPr>
        <p:spPr>
          <a:xfrm>
            <a:off x="7485465" y="2480722"/>
            <a:ext cx="2623494" cy="1083999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slope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Recursos Humanos</a:t>
            </a: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Elipse 31"/>
          <p:cNvSpPr/>
          <p:nvPr/>
        </p:nvSpPr>
        <p:spPr>
          <a:xfrm>
            <a:off x="1731567" y="5629133"/>
            <a:ext cx="2623494" cy="108399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Almoxarifado</a:t>
            </a:r>
          </a:p>
        </p:txBody>
      </p:sp>
      <p:sp>
        <p:nvSpPr>
          <p:cNvPr id="33" name="Elipse 32"/>
          <p:cNvSpPr/>
          <p:nvPr/>
        </p:nvSpPr>
        <p:spPr>
          <a:xfrm>
            <a:off x="7485465" y="5629134"/>
            <a:ext cx="2623494" cy="108399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Patrimônio</a:t>
            </a:r>
          </a:p>
        </p:txBody>
      </p:sp>
      <p:sp>
        <p:nvSpPr>
          <p:cNvPr id="34" name="Elipse 33"/>
          <p:cNvSpPr/>
          <p:nvPr/>
        </p:nvSpPr>
        <p:spPr>
          <a:xfrm>
            <a:off x="8386294" y="3998328"/>
            <a:ext cx="2623494" cy="1083999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Jurídico</a:t>
            </a:r>
          </a:p>
        </p:txBody>
      </p:sp>
      <p:sp>
        <p:nvSpPr>
          <p:cNvPr id="35" name="Elipse 34"/>
          <p:cNvSpPr/>
          <p:nvPr/>
        </p:nvSpPr>
        <p:spPr>
          <a:xfrm>
            <a:off x="736252" y="3919319"/>
            <a:ext cx="2623494" cy="108399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slope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r>
              <a:rPr lang="pt-B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Setor Tributário</a:t>
            </a:r>
          </a:p>
        </p:txBody>
      </p:sp>
      <p:sp>
        <p:nvSpPr>
          <p:cNvPr id="36" name="Elipse 35"/>
          <p:cNvSpPr/>
          <p:nvPr/>
        </p:nvSpPr>
        <p:spPr>
          <a:xfrm>
            <a:off x="1731567" y="2486182"/>
            <a:ext cx="2623494" cy="1083999"/>
          </a:xfrm>
          <a:prstGeom prst="ellipse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prst="slope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r>
              <a:rPr lang="pt-B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Convênios</a:t>
            </a:r>
          </a:p>
        </p:txBody>
      </p:sp>
      <p:sp>
        <p:nvSpPr>
          <p:cNvPr id="37" name="Seta para a direita 36"/>
          <p:cNvSpPr/>
          <p:nvPr/>
        </p:nvSpPr>
        <p:spPr>
          <a:xfrm rot="8305874">
            <a:off x="6813690" y="3259573"/>
            <a:ext cx="589356" cy="377581"/>
          </a:xfrm>
          <a:prstGeom prst="rightArrow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endParaRPr lang="pt-BR"/>
          </a:p>
        </p:txBody>
      </p:sp>
      <p:sp>
        <p:nvSpPr>
          <p:cNvPr id="38" name="Seta para a direita 37"/>
          <p:cNvSpPr/>
          <p:nvPr/>
        </p:nvSpPr>
        <p:spPr>
          <a:xfrm rot="10800000">
            <a:off x="7532436" y="4399557"/>
            <a:ext cx="589356" cy="377581"/>
          </a:xfrm>
          <a:prstGeom prst="rightArrow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endParaRPr lang="pt-BR"/>
          </a:p>
        </p:txBody>
      </p:sp>
      <p:sp>
        <p:nvSpPr>
          <p:cNvPr id="39" name="Seta para a direita 38"/>
          <p:cNvSpPr/>
          <p:nvPr/>
        </p:nvSpPr>
        <p:spPr>
          <a:xfrm rot="13252585">
            <a:off x="6947204" y="5508578"/>
            <a:ext cx="589356" cy="377581"/>
          </a:xfrm>
          <a:prstGeom prst="rightArrow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endParaRPr lang="pt-BR"/>
          </a:p>
        </p:txBody>
      </p:sp>
      <p:sp>
        <p:nvSpPr>
          <p:cNvPr id="40" name="Seta para a direita 39"/>
          <p:cNvSpPr/>
          <p:nvPr/>
        </p:nvSpPr>
        <p:spPr>
          <a:xfrm rot="19085425">
            <a:off x="4198849" y="5455326"/>
            <a:ext cx="589356" cy="377581"/>
          </a:xfrm>
          <a:prstGeom prst="rightArrow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endParaRPr lang="pt-BR"/>
          </a:p>
        </p:txBody>
      </p:sp>
      <p:sp>
        <p:nvSpPr>
          <p:cNvPr id="41" name="Seta para a direita 40"/>
          <p:cNvSpPr/>
          <p:nvPr/>
        </p:nvSpPr>
        <p:spPr>
          <a:xfrm>
            <a:off x="3589119" y="4348330"/>
            <a:ext cx="589356" cy="377581"/>
          </a:xfrm>
          <a:prstGeom prst="rightArrow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endParaRPr lang="pt-BR"/>
          </a:p>
        </p:txBody>
      </p:sp>
      <p:sp>
        <p:nvSpPr>
          <p:cNvPr id="42" name="Seta para a direita 41"/>
          <p:cNvSpPr/>
          <p:nvPr/>
        </p:nvSpPr>
        <p:spPr>
          <a:xfrm rot="2058847">
            <a:off x="4407662" y="3236517"/>
            <a:ext cx="589356" cy="377581"/>
          </a:xfrm>
          <a:prstGeom prst="rightArrow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endParaRPr lang="pt-BR"/>
          </a:p>
        </p:txBody>
      </p:sp>
      <p:sp>
        <p:nvSpPr>
          <p:cNvPr id="43" name="Retângulo de cantos arredondados 42"/>
          <p:cNvSpPr/>
          <p:nvPr/>
        </p:nvSpPr>
        <p:spPr>
          <a:xfrm>
            <a:off x="230160" y="2440776"/>
            <a:ext cx="11539593" cy="4439986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endParaRPr lang="pt-BR"/>
          </a:p>
        </p:txBody>
      </p:sp>
      <p:sp>
        <p:nvSpPr>
          <p:cNvPr id="44" name="CaixaDeTexto 43"/>
          <p:cNvSpPr txBox="1"/>
          <p:nvPr/>
        </p:nvSpPr>
        <p:spPr>
          <a:xfrm>
            <a:off x="139680" y="2836287"/>
            <a:ext cx="11507929" cy="432638"/>
          </a:xfrm>
          <a:prstGeom prst="rect">
            <a:avLst/>
          </a:prstGeom>
          <a:noFill/>
        </p:spPr>
        <p:txBody>
          <a:bodyPr wrap="square" lIns="108414" tIns="54207" rIns="108414" bIns="54207" rtlCol="0">
            <a:spAutoFit/>
          </a:bodyPr>
          <a:lstStyle/>
          <a:p>
            <a:pPr algn="ctr"/>
            <a:r>
              <a:rPr lang="pt-BR" dirty="0" smtClean="0"/>
              <a:t>- SEPARAÇÃO DO “MUNDO ORÇAMENTÁRIO” X “MUNDO PATRIMONIAL”.</a:t>
            </a:r>
            <a:endParaRPr lang="pt-B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738" y="3297918"/>
            <a:ext cx="6106437" cy="32795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533582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24" grpId="1"/>
      <p:bldP spid="27" grpId="0"/>
      <p:bldP spid="27" grpId="1"/>
      <p:bldP spid="28" grpId="0"/>
      <p:bldP spid="28" grpId="1"/>
      <p:bldP spid="29" grpId="0"/>
      <p:bldP spid="29" grpId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3" grpId="2" animBg="1"/>
      <p:bldP spid="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17"/>
          <p:cNvSpPr txBox="1"/>
          <p:nvPr/>
        </p:nvSpPr>
        <p:spPr>
          <a:xfrm>
            <a:off x="233242" y="869449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Contribuições do PCASP para registro de aspectos da “Nova CASP”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33242" y="1692524"/>
            <a:ext cx="11507929" cy="755804"/>
          </a:xfrm>
          <a:prstGeom prst="rect">
            <a:avLst/>
          </a:prstGeom>
          <a:noFill/>
        </p:spPr>
        <p:txBody>
          <a:bodyPr wrap="square" lIns="108414" tIns="54207" rIns="108414" bIns="54207" rtlCol="0">
            <a:spAutoFit/>
          </a:bodyPr>
          <a:lstStyle/>
          <a:p>
            <a:r>
              <a:rPr lang="pt-BR" dirty="0" smtClean="0"/>
              <a:t>- Obediência aos princípios contábeis no registro dos atos e fatos – </a:t>
            </a:r>
            <a:r>
              <a:rPr lang="pt-BR" b="1" dirty="0" smtClean="0"/>
              <a:t>“essência sobre a forma” </a:t>
            </a:r>
            <a:r>
              <a:rPr lang="pt-BR" dirty="0" smtClean="0"/>
              <a:t>(Ex.: registro de V.P.D. e passivo sem suporte orçamentário);</a:t>
            </a: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676" y="5351157"/>
            <a:ext cx="3539503" cy="17419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CaixaDeTexto 25"/>
          <p:cNvSpPr txBox="1"/>
          <p:nvPr/>
        </p:nvSpPr>
        <p:spPr>
          <a:xfrm>
            <a:off x="233242" y="2517409"/>
            <a:ext cx="11507929" cy="755804"/>
          </a:xfrm>
          <a:prstGeom prst="rect">
            <a:avLst/>
          </a:prstGeom>
          <a:noFill/>
        </p:spPr>
        <p:txBody>
          <a:bodyPr wrap="square" lIns="108414" tIns="54207" rIns="108414" bIns="54207" rtlCol="0">
            <a:spAutoFit/>
          </a:bodyPr>
          <a:lstStyle/>
          <a:p>
            <a:pPr algn="just"/>
            <a:r>
              <a:rPr lang="pt-BR" smtClean="0"/>
              <a:t>- Adoção do mecanismo de </a:t>
            </a:r>
            <a:r>
              <a:rPr lang="pt-BR" b="1" smtClean="0"/>
              <a:t>dedução de receita orçamentária </a:t>
            </a:r>
            <a:r>
              <a:rPr lang="pt-BR" smtClean="0"/>
              <a:t>para devolução de receitas indevidamente arrecadadas , renúncia de receita e transferências constitucionais (Ex.: Fundeb);</a:t>
            </a:r>
            <a:endParaRPr lang="pt-BR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233242" y="3651249"/>
            <a:ext cx="11507929" cy="755804"/>
          </a:xfrm>
          <a:prstGeom prst="rect">
            <a:avLst/>
          </a:prstGeom>
          <a:noFill/>
        </p:spPr>
        <p:txBody>
          <a:bodyPr wrap="square" lIns="108414" tIns="54207" rIns="108414" bIns="54207" rtlCol="0">
            <a:spAutoFit/>
          </a:bodyPr>
          <a:lstStyle/>
          <a:p>
            <a:pPr algn="just"/>
            <a:r>
              <a:rPr lang="pt-BR" dirty="0" smtClean="0"/>
              <a:t>- </a:t>
            </a:r>
            <a:r>
              <a:rPr lang="pt-BR" b="1" dirty="0" smtClean="0"/>
              <a:t>Impacto no subsistema patrimonial do reconhecimento de D.E.A.</a:t>
            </a:r>
            <a:r>
              <a:rPr lang="pt-BR" dirty="0" smtClean="0"/>
              <a:t> – Despesas de Exercícios Anteriores (§ 1º, art. 186, Lei Federal n° 6.404/76);</a:t>
            </a:r>
            <a:endParaRPr lang="pt-BR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233242" y="4462857"/>
            <a:ext cx="11507929" cy="432638"/>
          </a:xfrm>
          <a:prstGeom prst="rect">
            <a:avLst/>
          </a:prstGeom>
          <a:noFill/>
        </p:spPr>
        <p:txBody>
          <a:bodyPr wrap="square" lIns="108414" tIns="54207" rIns="108414" bIns="54207" rtlCol="0">
            <a:spAutoFit/>
          </a:bodyPr>
          <a:lstStyle/>
          <a:p>
            <a:pPr algn="just"/>
            <a:r>
              <a:rPr lang="pt-BR" dirty="0" smtClean="0"/>
              <a:t>- Reconhecimento da </a:t>
            </a:r>
            <a:r>
              <a:rPr lang="pt-BR" b="1" dirty="0" smtClean="0"/>
              <a:t>receita por competência</a:t>
            </a:r>
            <a:r>
              <a:rPr lang="pt-BR" dirty="0" smtClean="0"/>
              <a:t>, inclusive ajustes para perdas;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233242" y="4975168"/>
            <a:ext cx="11507929" cy="755804"/>
          </a:xfrm>
          <a:prstGeom prst="rect">
            <a:avLst/>
          </a:prstGeom>
          <a:noFill/>
        </p:spPr>
        <p:txBody>
          <a:bodyPr wrap="square" lIns="108414" tIns="54207" rIns="108414" bIns="54207" rtlCol="0">
            <a:spAutoFit/>
          </a:bodyPr>
          <a:lstStyle/>
          <a:p>
            <a:pPr algn="just"/>
            <a:r>
              <a:rPr lang="pt-BR" dirty="0" smtClean="0"/>
              <a:t>- Registro dos ativos de infraestrutura/depreciação, intangíveis/amortização, reavaliações, testes de </a:t>
            </a:r>
            <a:r>
              <a:rPr lang="pt-BR" dirty="0" err="1" smtClean="0"/>
              <a:t>recuperabilidade</a:t>
            </a:r>
            <a:r>
              <a:rPr lang="pt-BR" dirty="0" smtClean="0"/>
              <a:t> etc.</a:t>
            </a: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22076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6" grpId="0"/>
      <p:bldP spid="27" grpId="0"/>
      <p:bldP spid="28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/>
          <p:cNvSpPr txBox="1"/>
          <p:nvPr/>
        </p:nvSpPr>
        <p:spPr>
          <a:xfrm>
            <a:off x="233242" y="1019099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O trabalho continua...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051" y="1617704"/>
            <a:ext cx="5176311" cy="5272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95" y="1694142"/>
            <a:ext cx="10961005" cy="486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09799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/>
          <p:cNvSpPr txBox="1"/>
          <p:nvPr/>
        </p:nvSpPr>
        <p:spPr>
          <a:xfrm>
            <a:off x="233242" y="1019099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O Rio de Janeiro na vanguarda da convergência...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407" y="737457"/>
            <a:ext cx="5605599" cy="619281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12260416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965953" y="794625"/>
            <a:ext cx="10307417" cy="7203722"/>
          </a:xfrm>
          <a:prstGeom prst="rect">
            <a:avLst/>
          </a:prstGeom>
          <a:noFill/>
        </p:spPr>
        <p:txBody>
          <a:bodyPr wrap="square" lIns="108414" tIns="54207" rIns="108414" bIns="54207" rtlCol="0">
            <a:spAutoFit/>
          </a:bodyPr>
          <a:lstStyle/>
          <a:p>
            <a:pPr algn="ctr"/>
            <a:r>
              <a:rPr lang="pt-BR" sz="1900" b="1" dirty="0">
                <a:solidFill>
                  <a:srgbClr val="002060"/>
                </a:solidFill>
              </a:rPr>
              <a:t>Jorge Pinto de Carvalho Júnior – Superintendente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Marcelo Jandussi W. Almeida - </a:t>
            </a:r>
            <a:r>
              <a:rPr lang="pt-BR" sz="1900" b="1" dirty="0" err="1">
                <a:solidFill>
                  <a:srgbClr val="002060"/>
                </a:solidFill>
              </a:rPr>
              <a:t>Dept°</a:t>
            </a:r>
            <a:r>
              <a:rPr lang="pt-BR" sz="1900" b="1" dirty="0">
                <a:solidFill>
                  <a:srgbClr val="002060"/>
                </a:solidFill>
              </a:rPr>
              <a:t>. Plano de Contas Tab. Eventos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Thiago Justino de Sousa - Coordenador de Normas Técnicas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Hugo Freire Lopes Moreira - Coordenador de Estudos e Manuais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Bruno Campos Pereira – Assessor Contábil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Fábio Bogossian - </a:t>
            </a:r>
            <a:r>
              <a:rPr lang="pt-BR" sz="1900" b="1" dirty="0" err="1">
                <a:solidFill>
                  <a:srgbClr val="002060"/>
                </a:solidFill>
              </a:rPr>
              <a:t>Dept°</a:t>
            </a:r>
            <a:r>
              <a:rPr lang="pt-BR" sz="1900" b="1" dirty="0">
                <a:solidFill>
                  <a:srgbClr val="002060"/>
                </a:solidFill>
              </a:rPr>
              <a:t>. Acompanhamento R. Contábeis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Suellen Moreira Gonzalez - Diretora CEMAN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Márcio Alexandre Barbosa - Analista de Controle Interno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Daique A. Nonato de Souza – Analista de Controle Interno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Danielle Rangel Pinheiro Carvalho </a:t>
            </a:r>
            <a:r>
              <a:rPr lang="pt-BR" sz="1900" dirty="0"/>
              <a:t>- </a:t>
            </a:r>
            <a:r>
              <a:rPr lang="pt-BR" sz="1900" b="1" dirty="0">
                <a:solidFill>
                  <a:schemeClr val="tx2"/>
                </a:solidFill>
              </a:rPr>
              <a:t>Analista de Controle Interno</a:t>
            </a:r>
          </a:p>
          <a:p>
            <a:pPr algn="ctr"/>
            <a:endParaRPr lang="pt-BR" sz="700" dirty="0"/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Kelly Cristina de Matos Paula - Analista de Controle Interno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Sérgio Pires Teixeira Mendes - Analista de Controle Interno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Meriele dos Santos Conceição - Analista de Controle Interno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Ian Dias Veloso de Almeida - Analista de Controle Interno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Antônio de Sousa Júnior - Analista de Controle Interno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Carlos César dos Santos Soares – Analista de Controle Interno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Tânia Maria da Silva - Secretária II</a:t>
            </a:r>
          </a:p>
          <a:p>
            <a:pPr algn="ctr"/>
            <a:endParaRPr lang="pt-BR" sz="700" b="1" dirty="0">
              <a:solidFill>
                <a:srgbClr val="002060"/>
              </a:solidFill>
            </a:endParaRPr>
          </a:p>
          <a:p>
            <a:pPr algn="ctr"/>
            <a:r>
              <a:rPr lang="pt-BR" sz="1900" b="1" dirty="0">
                <a:solidFill>
                  <a:srgbClr val="002060"/>
                </a:solidFill>
              </a:rPr>
              <a:t>Silvana de Jesus Ferreira - Secretária</a:t>
            </a:r>
          </a:p>
        </p:txBody>
      </p:sp>
      <p:sp>
        <p:nvSpPr>
          <p:cNvPr id="2" name="Retângulo 1"/>
          <p:cNvSpPr/>
          <p:nvPr/>
        </p:nvSpPr>
        <p:spPr>
          <a:xfrm rot="16200000">
            <a:off x="-677266" y="3037043"/>
            <a:ext cx="3340634" cy="1386745"/>
          </a:xfrm>
          <a:prstGeom prst="rect">
            <a:avLst/>
          </a:prstGeom>
          <a:noFill/>
        </p:spPr>
        <p:txBody>
          <a:bodyPr wrap="none" lIns="108414" tIns="54207" rIns="108414" bIns="54207">
            <a:spAutoFit/>
          </a:bodyPr>
          <a:lstStyle/>
          <a:p>
            <a:pPr algn="ctr"/>
            <a:r>
              <a:rPr lang="pt-BR" sz="83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SUNOT</a:t>
            </a:r>
          </a:p>
        </p:txBody>
      </p:sp>
    </p:spTree>
    <p:extLst>
      <p:ext uri="{BB962C8B-B14F-4D97-AF65-F5344CB8AC3E}">
        <p14:creationId xmlns="" xmlns:p14="http://schemas.microsoft.com/office/powerpoint/2010/main" val="38106032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33242" y="1137972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As Funções da Contabilidade Aplicada ao Setor Público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88176" y="1916995"/>
            <a:ext cx="9924289" cy="50692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905902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33242" y="1137972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O que é o Plano de Contas e qual a sua utilidade?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489" y="5374419"/>
            <a:ext cx="3514751" cy="1751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139683" y="1916994"/>
            <a:ext cx="11601489" cy="1795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400" dirty="0"/>
              <a:t>É a estrutura básica da escrituração contábil, formada por um conjunto de contas previamente estabelecido, que permite obter as informações necessárias à elaboração de relatórios gerenciais e demonstrações contábeis conforme as características gerais da entidade, possibilitando a padronização de procedimentos contábeis.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7269"/>
            <a:ext cx="11880850" cy="3140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572681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33242" y="1137972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Lógica do </a:t>
            </a:r>
            <a:r>
              <a:rPr lang="pt-BR" sz="29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ANTIGO</a:t>
            </a:r>
            <a:r>
              <a:rPr lang="pt-BR" sz="2900" dirty="0"/>
              <a:t> Plano de Contas: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233242" y="1812450"/>
            <a:ext cx="11507929" cy="703144"/>
          </a:xfrm>
        </p:spPr>
        <p:txBody>
          <a:bodyPr/>
          <a:lstStyle/>
          <a:p>
            <a:pPr marL="0" indent="0" algn="just">
              <a:buNone/>
            </a:pPr>
            <a:r>
              <a:rPr lang="pt-BR" sz="2400" dirty="0"/>
              <a:t>Registros contábeis nos “sistemas” patrimonial e financeiro – fato contábil permutativo (Ex.: aquisição de veículo – R$ 15.000,00 – momento do recebimento).</a:t>
            </a:r>
          </a:p>
        </p:txBody>
      </p:sp>
      <p:grpSp>
        <p:nvGrpSpPr>
          <p:cNvPr id="19" name="Group 7"/>
          <p:cNvGrpSpPr/>
          <p:nvPr/>
        </p:nvGrpSpPr>
        <p:grpSpPr>
          <a:xfrm>
            <a:off x="1555384" y="2843408"/>
            <a:ext cx="4820893" cy="1467996"/>
            <a:chOff x="0" y="736771"/>
            <a:chExt cx="3772018" cy="1412729"/>
          </a:xfrm>
        </p:grpSpPr>
        <p:cxnSp>
          <p:nvCxnSpPr>
            <p:cNvPr id="20" name="Conector reto 34"/>
            <p:cNvCxnSpPr>
              <a:cxnSpLocks noChangeShapeType="1"/>
            </p:cNvCxnSpPr>
            <p:nvPr/>
          </p:nvCxnSpPr>
          <p:spPr bwMode="auto">
            <a:xfrm>
              <a:off x="88011" y="1206656"/>
              <a:ext cx="3684007" cy="17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cxnSp>
          <p:nvCxnSpPr>
            <p:cNvPr id="21" name="Conector reto 40"/>
            <p:cNvCxnSpPr>
              <a:cxnSpLocks noChangeShapeType="1"/>
            </p:cNvCxnSpPr>
            <p:nvPr/>
          </p:nvCxnSpPr>
          <p:spPr bwMode="auto">
            <a:xfrm>
              <a:off x="2023134" y="1223932"/>
              <a:ext cx="3643" cy="9255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sp>
          <p:nvSpPr>
            <p:cNvPr id="22" name="CaixaDeTexto 45"/>
            <p:cNvSpPr txBox="1">
              <a:spLocks noChangeArrowheads="1"/>
            </p:cNvSpPr>
            <p:nvPr/>
          </p:nvSpPr>
          <p:spPr bwMode="auto">
            <a:xfrm>
              <a:off x="0" y="736771"/>
              <a:ext cx="3684004" cy="53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3.4.4.90.52.03</a:t>
              </a:r>
            </a:p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Despesa Orçamentária/Veículos</a:t>
              </a:r>
            </a:p>
          </p:txBody>
        </p:sp>
      </p:grpSp>
      <p:grpSp>
        <p:nvGrpSpPr>
          <p:cNvPr id="23" name="Group 11"/>
          <p:cNvGrpSpPr/>
          <p:nvPr/>
        </p:nvGrpSpPr>
        <p:grpSpPr>
          <a:xfrm>
            <a:off x="6196750" y="2814894"/>
            <a:ext cx="6467952" cy="1496500"/>
            <a:chOff x="3941816" y="523460"/>
            <a:chExt cx="5060730" cy="1440159"/>
          </a:xfrm>
        </p:grpSpPr>
        <p:cxnSp>
          <p:nvCxnSpPr>
            <p:cNvPr id="24" name="Conector reto 38"/>
            <p:cNvCxnSpPr>
              <a:cxnSpLocks noChangeShapeType="1"/>
            </p:cNvCxnSpPr>
            <p:nvPr/>
          </p:nvCxnSpPr>
          <p:spPr bwMode="auto">
            <a:xfrm>
              <a:off x="4351967" y="1038052"/>
              <a:ext cx="39530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cxnSp>
          <p:nvCxnSpPr>
            <p:cNvPr id="25" name="Conector reto 41"/>
            <p:cNvCxnSpPr>
              <a:cxnSpLocks noChangeShapeType="1"/>
            </p:cNvCxnSpPr>
            <p:nvPr/>
          </p:nvCxnSpPr>
          <p:spPr bwMode="auto">
            <a:xfrm flipH="1">
              <a:off x="6401695" y="1042383"/>
              <a:ext cx="24176" cy="9212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sp>
          <p:nvSpPr>
            <p:cNvPr id="26" name="CaixaDeTexto 46"/>
            <p:cNvSpPr txBox="1">
              <a:spLocks noChangeArrowheads="1"/>
            </p:cNvSpPr>
            <p:nvPr/>
          </p:nvSpPr>
          <p:spPr bwMode="auto">
            <a:xfrm>
              <a:off x="3941816" y="523460"/>
              <a:ext cx="5060730" cy="53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2.1.2.1.1.01.01 </a:t>
              </a:r>
            </a:p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Fornecedores e Credores</a:t>
              </a:r>
            </a:p>
          </p:txBody>
        </p:sp>
      </p:grpSp>
      <p:sp>
        <p:nvSpPr>
          <p:cNvPr id="27" name="CaixaDeTexto 68"/>
          <p:cNvSpPr txBox="1">
            <a:spLocks noChangeArrowheads="1"/>
          </p:cNvSpPr>
          <p:nvPr/>
        </p:nvSpPr>
        <p:spPr bwMode="auto">
          <a:xfrm>
            <a:off x="2063903" y="3483796"/>
            <a:ext cx="1818194" cy="340305"/>
          </a:xfrm>
          <a:prstGeom prst="rect">
            <a:avLst/>
          </a:prstGeom>
          <a:solidFill>
            <a:srgbClr val="D9EEF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414" tIns="54207" rIns="108414" bIns="54207">
            <a:spAutoFit/>
          </a:bodyPr>
          <a:lstStyle>
            <a:lvl1pPr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100" dirty="0">
                <a:solidFill>
                  <a:srgbClr val="000066"/>
                </a:solidFill>
              </a:rPr>
              <a:t>(1)</a:t>
            </a:r>
            <a:r>
              <a:rPr lang="pt-BR" sz="1500" dirty="0">
                <a:solidFill>
                  <a:srgbClr val="000066"/>
                </a:solidFill>
              </a:rPr>
              <a:t>  $ 15.000</a:t>
            </a:r>
            <a:endParaRPr lang="pt-BR" sz="1500" dirty="0">
              <a:solidFill>
                <a:srgbClr val="FF0000"/>
              </a:solidFill>
            </a:endParaRPr>
          </a:p>
        </p:txBody>
      </p:sp>
      <p:sp>
        <p:nvSpPr>
          <p:cNvPr id="28" name="CaixaDeTexto 68"/>
          <p:cNvSpPr txBox="1">
            <a:spLocks noChangeArrowheads="1"/>
          </p:cNvSpPr>
          <p:nvPr/>
        </p:nvSpPr>
        <p:spPr bwMode="auto">
          <a:xfrm>
            <a:off x="9682841" y="3483796"/>
            <a:ext cx="1777647" cy="340305"/>
          </a:xfrm>
          <a:prstGeom prst="rect">
            <a:avLst/>
          </a:prstGeom>
          <a:solidFill>
            <a:srgbClr val="D9EEF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414" tIns="54207" rIns="108414" bIns="54207">
            <a:spAutoFit/>
          </a:bodyPr>
          <a:lstStyle>
            <a:lvl1pPr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100" dirty="0">
                <a:solidFill>
                  <a:srgbClr val="000066"/>
                </a:solidFill>
              </a:rPr>
              <a:t>(1)</a:t>
            </a:r>
            <a:r>
              <a:rPr lang="pt-BR" sz="1500" dirty="0">
                <a:solidFill>
                  <a:srgbClr val="000066"/>
                </a:solidFill>
              </a:rPr>
              <a:t>  $ 15.000</a:t>
            </a:r>
            <a:endParaRPr lang="pt-BR" sz="1500" dirty="0">
              <a:solidFill>
                <a:srgbClr val="FF0000"/>
              </a:solidFill>
            </a:endParaRPr>
          </a:p>
        </p:txBody>
      </p:sp>
      <p:grpSp>
        <p:nvGrpSpPr>
          <p:cNvPr id="29" name="Group 7"/>
          <p:cNvGrpSpPr/>
          <p:nvPr/>
        </p:nvGrpSpPr>
        <p:grpSpPr>
          <a:xfrm>
            <a:off x="1543099" y="4863673"/>
            <a:ext cx="4820893" cy="1467996"/>
            <a:chOff x="0" y="736771"/>
            <a:chExt cx="3772018" cy="1412729"/>
          </a:xfrm>
        </p:grpSpPr>
        <p:cxnSp>
          <p:nvCxnSpPr>
            <p:cNvPr id="30" name="Conector reto 34"/>
            <p:cNvCxnSpPr>
              <a:cxnSpLocks noChangeShapeType="1"/>
            </p:cNvCxnSpPr>
            <p:nvPr/>
          </p:nvCxnSpPr>
          <p:spPr bwMode="auto">
            <a:xfrm>
              <a:off x="88011" y="1206656"/>
              <a:ext cx="3684007" cy="17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cxnSp>
          <p:nvCxnSpPr>
            <p:cNvPr id="31" name="Conector reto 40"/>
            <p:cNvCxnSpPr>
              <a:cxnSpLocks noChangeShapeType="1"/>
            </p:cNvCxnSpPr>
            <p:nvPr/>
          </p:nvCxnSpPr>
          <p:spPr bwMode="auto">
            <a:xfrm>
              <a:off x="2023134" y="1223932"/>
              <a:ext cx="3643" cy="9255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sp>
          <p:nvSpPr>
            <p:cNvPr id="32" name="CaixaDeTexto 45"/>
            <p:cNvSpPr txBox="1">
              <a:spLocks noChangeArrowheads="1"/>
            </p:cNvSpPr>
            <p:nvPr/>
          </p:nvSpPr>
          <p:spPr bwMode="auto">
            <a:xfrm>
              <a:off x="0" y="736771"/>
              <a:ext cx="3684004" cy="53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1.4.2.1.2.03.00</a:t>
              </a:r>
            </a:p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Bens Móveis / Veículos</a:t>
              </a:r>
            </a:p>
          </p:txBody>
        </p:sp>
      </p:grpSp>
      <p:grpSp>
        <p:nvGrpSpPr>
          <p:cNvPr id="33" name="Group 11"/>
          <p:cNvGrpSpPr/>
          <p:nvPr/>
        </p:nvGrpSpPr>
        <p:grpSpPr>
          <a:xfrm>
            <a:off x="6184465" y="4835169"/>
            <a:ext cx="6467952" cy="1496500"/>
            <a:chOff x="3941816" y="523460"/>
            <a:chExt cx="5060730" cy="1440159"/>
          </a:xfrm>
        </p:grpSpPr>
        <p:cxnSp>
          <p:nvCxnSpPr>
            <p:cNvPr id="34" name="Conector reto 38"/>
            <p:cNvCxnSpPr>
              <a:cxnSpLocks noChangeShapeType="1"/>
            </p:cNvCxnSpPr>
            <p:nvPr/>
          </p:nvCxnSpPr>
          <p:spPr bwMode="auto">
            <a:xfrm>
              <a:off x="4351967" y="1038052"/>
              <a:ext cx="39530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cxnSp>
          <p:nvCxnSpPr>
            <p:cNvPr id="35" name="Conector reto 41"/>
            <p:cNvCxnSpPr>
              <a:cxnSpLocks noChangeShapeType="1"/>
            </p:cNvCxnSpPr>
            <p:nvPr/>
          </p:nvCxnSpPr>
          <p:spPr bwMode="auto">
            <a:xfrm flipH="1">
              <a:off x="6401695" y="1042383"/>
              <a:ext cx="24176" cy="9212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sp>
          <p:nvSpPr>
            <p:cNvPr id="36" name="CaixaDeTexto 46"/>
            <p:cNvSpPr txBox="1">
              <a:spLocks noChangeArrowheads="1"/>
            </p:cNvSpPr>
            <p:nvPr/>
          </p:nvSpPr>
          <p:spPr bwMode="auto">
            <a:xfrm>
              <a:off x="3941816" y="523460"/>
              <a:ext cx="5060730" cy="53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6.1.3.1.1.02.01 </a:t>
              </a:r>
            </a:p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Mutação Ativa / Bens Móveis</a:t>
              </a:r>
            </a:p>
          </p:txBody>
        </p:sp>
      </p:grpSp>
      <p:sp>
        <p:nvSpPr>
          <p:cNvPr id="37" name="CaixaDeTexto 68"/>
          <p:cNvSpPr txBox="1">
            <a:spLocks noChangeArrowheads="1"/>
          </p:cNvSpPr>
          <p:nvPr/>
        </p:nvSpPr>
        <p:spPr bwMode="auto">
          <a:xfrm>
            <a:off x="2063903" y="5504071"/>
            <a:ext cx="1818194" cy="340305"/>
          </a:xfrm>
          <a:prstGeom prst="rect">
            <a:avLst/>
          </a:prstGeom>
          <a:solidFill>
            <a:srgbClr val="D9EEF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414" tIns="54207" rIns="108414" bIns="54207">
            <a:spAutoFit/>
          </a:bodyPr>
          <a:lstStyle>
            <a:lvl1pPr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100" dirty="0">
                <a:solidFill>
                  <a:srgbClr val="000066"/>
                </a:solidFill>
              </a:rPr>
              <a:t>(2)</a:t>
            </a:r>
            <a:r>
              <a:rPr lang="pt-BR" sz="1500" dirty="0">
                <a:solidFill>
                  <a:srgbClr val="000066"/>
                </a:solidFill>
              </a:rPr>
              <a:t>  $ 15.000</a:t>
            </a:r>
            <a:endParaRPr lang="pt-BR" sz="1500" dirty="0">
              <a:solidFill>
                <a:srgbClr val="FF0000"/>
              </a:solidFill>
            </a:endParaRPr>
          </a:p>
        </p:txBody>
      </p:sp>
      <p:sp>
        <p:nvSpPr>
          <p:cNvPr id="38" name="CaixaDeTexto 68"/>
          <p:cNvSpPr txBox="1">
            <a:spLocks noChangeArrowheads="1"/>
          </p:cNvSpPr>
          <p:nvPr/>
        </p:nvSpPr>
        <p:spPr bwMode="auto">
          <a:xfrm>
            <a:off x="9682841" y="5504072"/>
            <a:ext cx="1777647" cy="340305"/>
          </a:xfrm>
          <a:prstGeom prst="rect">
            <a:avLst/>
          </a:prstGeom>
          <a:solidFill>
            <a:srgbClr val="D9EEF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414" tIns="54207" rIns="108414" bIns="54207">
            <a:spAutoFit/>
          </a:bodyPr>
          <a:lstStyle>
            <a:lvl1pPr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100" dirty="0">
                <a:solidFill>
                  <a:srgbClr val="000066"/>
                </a:solidFill>
              </a:rPr>
              <a:t>(2)</a:t>
            </a:r>
            <a:r>
              <a:rPr lang="pt-BR" sz="1500" dirty="0">
                <a:solidFill>
                  <a:srgbClr val="000066"/>
                </a:solidFill>
              </a:rPr>
              <a:t>  $ 15.000</a:t>
            </a:r>
            <a:endParaRPr lang="pt-BR" sz="1500" dirty="0">
              <a:solidFill>
                <a:srgbClr val="FF0000"/>
              </a:solidFill>
            </a:endParaRPr>
          </a:p>
        </p:txBody>
      </p:sp>
      <p:sp>
        <p:nvSpPr>
          <p:cNvPr id="39" name="Retângulo 38"/>
          <p:cNvSpPr/>
          <p:nvPr/>
        </p:nvSpPr>
        <p:spPr>
          <a:xfrm rot="10800000">
            <a:off x="465308" y="2755333"/>
            <a:ext cx="695999" cy="17894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vert" wrap="none" lIns="108414" tIns="54207" rIns="108414" bIns="54207">
            <a:spAutoFit/>
          </a:bodyPr>
          <a:lstStyle/>
          <a:p>
            <a:pPr algn="ctr"/>
            <a:r>
              <a:rPr lang="pt-BR" sz="31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Financeiro</a:t>
            </a:r>
          </a:p>
        </p:txBody>
      </p:sp>
      <p:sp>
        <p:nvSpPr>
          <p:cNvPr id="40" name="Retângulo 39"/>
          <p:cNvSpPr/>
          <p:nvPr/>
        </p:nvSpPr>
        <p:spPr>
          <a:xfrm rot="10800000">
            <a:off x="452272" y="4678927"/>
            <a:ext cx="695999" cy="1964724"/>
          </a:xfrm>
          <a:prstGeom prst="rect">
            <a:avLst/>
          </a:prstGeom>
          <a:gradFill>
            <a:gsLst>
              <a:gs pos="64619">
                <a:schemeClr val="accent6">
                  <a:lumMod val="50000"/>
                </a:schemeClr>
              </a:gs>
              <a:gs pos="15000">
                <a:schemeClr val="accent6">
                  <a:lumMod val="40000"/>
                  <a:lumOff val="60000"/>
                </a:schemeClr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6">
                  <a:lumMod val="20000"/>
                  <a:lumOff val="80000"/>
                </a:schemeClr>
              </a:gs>
              <a:gs pos="83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 vert="vert" wrap="none" lIns="108414" tIns="54207" rIns="108414" bIns="54207">
            <a:spAutoFit/>
          </a:bodyPr>
          <a:lstStyle/>
          <a:p>
            <a:pPr algn="ctr"/>
            <a:r>
              <a:rPr lang="pt-BR" sz="31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Patrimonial</a:t>
            </a:r>
          </a:p>
        </p:txBody>
      </p:sp>
      <p:cxnSp>
        <p:nvCxnSpPr>
          <p:cNvPr id="41" name="Conector reto 40"/>
          <p:cNvCxnSpPr/>
          <p:nvPr/>
        </p:nvCxnSpPr>
        <p:spPr>
          <a:xfrm>
            <a:off x="0" y="4610694"/>
            <a:ext cx="11880850" cy="0"/>
          </a:xfrm>
          <a:prstGeom prst="line">
            <a:avLst/>
          </a:prstGeom>
          <a:ln>
            <a:solidFill>
              <a:srgbClr val="355C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ta para a esquerda e para a direita 5"/>
          <p:cNvSpPr/>
          <p:nvPr/>
        </p:nvSpPr>
        <p:spPr>
          <a:xfrm rot="2176312">
            <a:off x="4428458" y="4479895"/>
            <a:ext cx="4566413" cy="474877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14" tIns="54207" rIns="108414" bIns="54207"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9361968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7" grpId="0" animBg="1"/>
      <p:bldP spid="28" grpId="0" animBg="1"/>
      <p:bldP spid="37" grpId="0" animBg="1"/>
      <p:bldP spid="38" grpId="0" animBg="1"/>
      <p:bldP spid="39" grpId="0" animBg="1"/>
      <p:bldP spid="40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33242" y="1137972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Lógica do </a:t>
            </a:r>
            <a:r>
              <a:rPr lang="pt-BR" sz="29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ATUAL</a:t>
            </a:r>
            <a:r>
              <a:rPr lang="pt-BR" sz="2900" dirty="0"/>
              <a:t> Plano de Contas: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233242" y="1812450"/>
            <a:ext cx="11507929" cy="703144"/>
          </a:xfrm>
        </p:spPr>
        <p:txBody>
          <a:bodyPr/>
          <a:lstStyle/>
          <a:p>
            <a:pPr marL="0" indent="0" algn="just">
              <a:buNone/>
            </a:pPr>
            <a:r>
              <a:rPr lang="pt-BR" sz="2400" dirty="0"/>
              <a:t>Registros contábeis na natureza de informação patrimonial – fato contábil permutativo (Ex.: </a:t>
            </a:r>
            <a:r>
              <a:rPr lang="pt-BR" sz="2400" b="1" dirty="0"/>
              <a:t>aquisição de veículo </a:t>
            </a:r>
            <a:r>
              <a:rPr lang="pt-BR" sz="2400" dirty="0"/>
              <a:t>– R$ 15.000,00 – momento do recebimento do bem e reconhecimento da obrigação com o fornecedor).</a:t>
            </a:r>
          </a:p>
        </p:txBody>
      </p:sp>
      <p:grpSp>
        <p:nvGrpSpPr>
          <p:cNvPr id="23" name="Group 11"/>
          <p:cNvGrpSpPr/>
          <p:nvPr/>
        </p:nvGrpSpPr>
        <p:grpSpPr>
          <a:xfrm>
            <a:off x="6122114" y="3520207"/>
            <a:ext cx="6467952" cy="1496500"/>
            <a:chOff x="3941816" y="523460"/>
            <a:chExt cx="5060730" cy="1440159"/>
          </a:xfrm>
        </p:grpSpPr>
        <p:cxnSp>
          <p:nvCxnSpPr>
            <p:cNvPr id="24" name="Conector reto 38"/>
            <p:cNvCxnSpPr>
              <a:cxnSpLocks noChangeShapeType="1"/>
            </p:cNvCxnSpPr>
            <p:nvPr/>
          </p:nvCxnSpPr>
          <p:spPr bwMode="auto">
            <a:xfrm>
              <a:off x="4351967" y="1038052"/>
              <a:ext cx="39530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cxnSp>
          <p:nvCxnSpPr>
            <p:cNvPr id="25" name="Conector reto 41"/>
            <p:cNvCxnSpPr>
              <a:cxnSpLocks noChangeShapeType="1"/>
            </p:cNvCxnSpPr>
            <p:nvPr/>
          </p:nvCxnSpPr>
          <p:spPr bwMode="auto">
            <a:xfrm flipH="1">
              <a:off x="6401695" y="1042383"/>
              <a:ext cx="24176" cy="9212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sp>
          <p:nvSpPr>
            <p:cNvPr id="26" name="CaixaDeTexto 46"/>
            <p:cNvSpPr txBox="1">
              <a:spLocks noChangeArrowheads="1"/>
            </p:cNvSpPr>
            <p:nvPr/>
          </p:nvSpPr>
          <p:spPr bwMode="auto">
            <a:xfrm>
              <a:off x="3941816" y="523460"/>
              <a:ext cx="5060730" cy="53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2.1.3.1.1.01.01 </a:t>
              </a:r>
            </a:p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Fornecedores e Credores</a:t>
              </a:r>
            </a:p>
          </p:txBody>
        </p:sp>
      </p:grpSp>
      <p:sp>
        <p:nvSpPr>
          <p:cNvPr id="28" name="CaixaDeTexto 68"/>
          <p:cNvSpPr txBox="1">
            <a:spLocks noChangeArrowheads="1"/>
          </p:cNvSpPr>
          <p:nvPr/>
        </p:nvSpPr>
        <p:spPr bwMode="auto">
          <a:xfrm>
            <a:off x="9608205" y="4189113"/>
            <a:ext cx="1777647" cy="340305"/>
          </a:xfrm>
          <a:prstGeom prst="rect">
            <a:avLst/>
          </a:prstGeom>
          <a:solidFill>
            <a:srgbClr val="D9EEF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414" tIns="54207" rIns="108414" bIns="54207">
            <a:spAutoFit/>
          </a:bodyPr>
          <a:lstStyle>
            <a:lvl1pPr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100" dirty="0">
                <a:solidFill>
                  <a:srgbClr val="000066"/>
                </a:solidFill>
              </a:rPr>
              <a:t>(1)</a:t>
            </a:r>
            <a:r>
              <a:rPr lang="pt-BR" sz="1500" dirty="0">
                <a:solidFill>
                  <a:srgbClr val="000066"/>
                </a:solidFill>
              </a:rPr>
              <a:t>  $ 15.000</a:t>
            </a:r>
            <a:endParaRPr lang="pt-BR" sz="1500" dirty="0">
              <a:solidFill>
                <a:srgbClr val="FF0000"/>
              </a:solidFill>
            </a:endParaRPr>
          </a:p>
        </p:txBody>
      </p:sp>
      <p:grpSp>
        <p:nvGrpSpPr>
          <p:cNvPr id="29" name="Group 7"/>
          <p:cNvGrpSpPr/>
          <p:nvPr/>
        </p:nvGrpSpPr>
        <p:grpSpPr>
          <a:xfrm>
            <a:off x="1543099" y="3548713"/>
            <a:ext cx="4820893" cy="1467996"/>
            <a:chOff x="0" y="736771"/>
            <a:chExt cx="3772018" cy="1412729"/>
          </a:xfrm>
        </p:grpSpPr>
        <p:cxnSp>
          <p:nvCxnSpPr>
            <p:cNvPr id="30" name="Conector reto 34"/>
            <p:cNvCxnSpPr>
              <a:cxnSpLocks noChangeShapeType="1"/>
            </p:cNvCxnSpPr>
            <p:nvPr/>
          </p:nvCxnSpPr>
          <p:spPr bwMode="auto">
            <a:xfrm>
              <a:off x="88011" y="1206656"/>
              <a:ext cx="3684007" cy="17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cxnSp>
          <p:nvCxnSpPr>
            <p:cNvPr id="31" name="Conector reto 40"/>
            <p:cNvCxnSpPr>
              <a:cxnSpLocks noChangeShapeType="1"/>
            </p:cNvCxnSpPr>
            <p:nvPr/>
          </p:nvCxnSpPr>
          <p:spPr bwMode="auto">
            <a:xfrm>
              <a:off x="2023134" y="1223932"/>
              <a:ext cx="3643" cy="9255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rgbClr val="000000">
                  <a:alpha val="74998"/>
                </a:srgbClr>
              </a:prstShdw>
            </a:effectLst>
          </p:spPr>
        </p:cxnSp>
        <p:sp>
          <p:nvSpPr>
            <p:cNvPr id="32" name="CaixaDeTexto 45"/>
            <p:cNvSpPr txBox="1">
              <a:spLocks noChangeArrowheads="1"/>
            </p:cNvSpPr>
            <p:nvPr/>
          </p:nvSpPr>
          <p:spPr bwMode="auto">
            <a:xfrm>
              <a:off x="0" y="736771"/>
              <a:ext cx="3684004" cy="53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1.2.3.1.1.01.03</a:t>
              </a:r>
            </a:p>
            <a:p>
              <a:pPr algn="ctr" eaLnBrk="1" hangingPunct="1"/>
              <a:r>
                <a:rPr lang="pt-BR" sz="1500" dirty="0">
                  <a:solidFill>
                    <a:srgbClr val="002060"/>
                  </a:solidFill>
                </a:rPr>
                <a:t>Bens Móveis / Veículos</a:t>
              </a:r>
            </a:p>
          </p:txBody>
        </p:sp>
      </p:grpSp>
      <p:sp>
        <p:nvSpPr>
          <p:cNvPr id="37" name="CaixaDeTexto 68"/>
          <p:cNvSpPr txBox="1">
            <a:spLocks noChangeArrowheads="1"/>
          </p:cNvSpPr>
          <p:nvPr/>
        </p:nvSpPr>
        <p:spPr bwMode="auto">
          <a:xfrm>
            <a:off x="2063903" y="4189110"/>
            <a:ext cx="1818194" cy="340305"/>
          </a:xfrm>
          <a:prstGeom prst="rect">
            <a:avLst/>
          </a:prstGeom>
          <a:solidFill>
            <a:srgbClr val="D9EEF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414" tIns="54207" rIns="108414" bIns="54207">
            <a:spAutoFit/>
          </a:bodyPr>
          <a:lstStyle>
            <a:lvl1pPr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100" dirty="0">
                <a:solidFill>
                  <a:srgbClr val="000066"/>
                </a:solidFill>
              </a:rPr>
              <a:t>(1)</a:t>
            </a:r>
            <a:r>
              <a:rPr lang="pt-BR" sz="1500" dirty="0">
                <a:solidFill>
                  <a:srgbClr val="000066"/>
                </a:solidFill>
              </a:rPr>
              <a:t>  $ 15.000</a:t>
            </a:r>
            <a:endParaRPr lang="pt-BR" sz="1500" dirty="0">
              <a:solidFill>
                <a:srgbClr val="FF0000"/>
              </a:solidFill>
            </a:endParaRPr>
          </a:p>
        </p:txBody>
      </p:sp>
      <p:sp>
        <p:nvSpPr>
          <p:cNvPr id="40" name="Retângulo 39"/>
          <p:cNvSpPr/>
          <p:nvPr/>
        </p:nvSpPr>
        <p:spPr>
          <a:xfrm rot="10800000">
            <a:off x="452272" y="3363965"/>
            <a:ext cx="695999" cy="1964724"/>
          </a:xfrm>
          <a:prstGeom prst="rect">
            <a:avLst/>
          </a:prstGeom>
          <a:gradFill>
            <a:gsLst>
              <a:gs pos="64619">
                <a:schemeClr val="accent6">
                  <a:lumMod val="50000"/>
                </a:schemeClr>
              </a:gs>
              <a:gs pos="15000">
                <a:schemeClr val="accent6">
                  <a:lumMod val="40000"/>
                  <a:lumOff val="60000"/>
                </a:schemeClr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6">
                  <a:lumMod val="20000"/>
                  <a:lumOff val="80000"/>
                </a:schemeClr>
              </a:gs>
              <a:gs pos="83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 vert="vert" wrap="none" lIns="108414" tIns="54207" rIns="108414" bIns="54207">
            <a:spAutoFit/>
          </a:bodyPr>
          <a:lstStyle/>
          <a:p>
            <a:pPr algn="ctr"/>
            <a:r>
              <a:rPr lang="pt-BR" sz="31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Patrimonial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028" y="5204337"/>
            <a:ext cx="3950357" cy="191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737269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8" grpId="0" animBg="1"/>
      <p:bldP spid="37" grpId="0" animBg="1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33242" y="1137972"/>
            <a:ext cx="11507929" cy="5557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08414" tIns="54207" rIns="108414" bIns="54207" rtlCol="0">
            <a:spAutoFit/>
          </a:bodyPr>
          <a:lstStyle/>
          <a:p>
            <a:r>
              <a:rPr lang="pt-BR" sz="2900" dirty="0"/>
              <a:t>Por que alterar a estrutura do Plano de Contas?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1075284" y="1812450"/>
            <a:ext cx="10665885" cy="703144"/>
          </a:xfrm>
        </p:spPr>
        <p:txBody>
          <a:bodyPr/>
          <a:lstStyle/>
          <a:p>
            <a:pPr marL="0" indent="0" algn="just">
              <a:buNone/>
            </a:pPr>
            <a:r>
              <a:rPr lang="pt-BR" sz="2400" dirty="0"/>
              <a:t>Para possibilitar melhor </a:t>
            </a:r>
            <a:r>
              <a:rPr lang="pt-BR" sz="2400" u="sng" dirty="0"/>
              <a:t>evidenciação dos fenômenos patrimoniais</a:t>
            </a:r>
            <a:r>
              <a:rPr lang="pt-BR" sz="2400" dirty="0"/>
              <a:t>, dissociando os “mundos” orçamentário e patrimonial;</a:t>
            </a:r>
          </a:p>
        </p:txBody>
      </p:sp>
      <p:sp>
        <p:nvSpPr>
          <p:cNvPr id="5" name="Retângulo 4"/>
          <p:cNvSpPr/>
          <p:nvPr/>
        </p:nvSpPr>
        <p:spPr>
          <a:xfrm>
            <a:off x="273375" y="1705797"/>
            <a:ext cx="855337" cy="1094358"/>
          </a:xfrm>
          <a:prstGeom prst="rect">
            <a:avLst/>
          </a:prstGeom>
          <a:noFill/>
        </p:spPr>
        <p:txBody>
          <a:bodyPr wrap="none" lIns="108414" tIns="54207" rIns="108414" bIns="54207">
            <a:spAutoFit/>
          </a:bodyPr>
          <a:lstStyle/>
          <a:p>
            <a:pPr algn="ctr"/>
            <a:r>
              <a:rPr lang="pt-BR" sz="6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1.</a:t>
            </a:r>
          </a:p>
        </p:txBody>
      </p:sp>
      <p:sp>
        <p:nvSpPr>
          <p:cNvPr id="13" name="Espaço Reservado para Conteúdo 3"/>
          <p:cNvSpPr txBox="1">
            <a:spLocks/>
          </p:cNvSpPr>
          <p:nvPr/>
        </p:nvSpPr>
        <p:spPr>
          <a:xfrm>
            <a:off x="1075284" y="3009650"/>
            <a:ext cx="10665885" cy="703144"/>
          </a:xfrm>
          <a:prstGeom prst="rect">
            <a:avLst/>
          </a:prstGeom>
        </p:spPr>
        <p:txBody>
          <a:bodyPr lIns="108414" tIns="54207" rIns="108414" bIns="54207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400" dirty="0"/>
              <a:t>Para permitir a </a:t>
            </a:r>
            <a:r>
              <a:rPr lang="pt-BR" sz="2400" u="sng" dirty="0"/>
              <a:t>padronização dos registros contábeis</a:t>
            </a:r>
            <a:r>
              <a:rPr lang="pt-BR" sz="2400" dirty="0"/>
              <a:t> dos atos e fatos administrativos em todos os níveis da Federação;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273375" y="2902997"/>
            <a:ext cx="855337" cy="1094358"/>
          </a:xfrm>
          <a:prstGeom prst="rect">
            <a:avLst/>
          </a:prstGeom>
          <a:noFill/>
        </p:spPr>
        <p:txBody>
          <a:bodyPr wrap="none" lIns="108414" tIns="54207" rIns="108414" bIns="54207">
            <a:spAutoFit/>
          </a:bodyPr>
          <a:lstStyle/>
          <a:p>
            <a:pPr algn="ctr"/>
            <a:r>
              <a:rPr lang="pt-BR" sz="6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2.</a:t>
            </a:r>
          </a:p>
        </p:txBody>
      </p:sp>
      <p:sp>
        <p:nvSpPr>
          <p:cNvPr id="15" name="Espaço Reservado para Conteúdo 3"/>
          <p:cNvSpPr txBox="1">
            <a:spLocks/>
          </p:cNvSpPr>
          <p:nvPr/>
        </p:nvSpPr>
        <p:spPr>
          <a:xfrm>
            <a:off x="1075284" y="4281675"/>
            <a:ext cx="10665885" cy="703144"/>
          </a:xfrm>
          <a:prstGeom prst="rect">
            <a:avLst/>
          </a:prstGeom>
        </p:spPr>
        <p:txBody>
          <a:bodyPr lIns="108414" tIns="54207" rIns="108414" bIns="54207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400" dirty="0"/>
              <a:t>Para possibilitar a </a:t>
            </a:r>
            <a:r>
              <a:rPr lang="pt-BR" sz="2400" u="sng" dirty="0"/>
              <a:t>consolidação das contas públicas</a:t>
            </a:r>
            <a:r>
              <a:rPr lang="pt-BR" sz="2400" dirty="0"/>
              <a:t>, conforme art. 50, § 2º da Lei Complementar n° 101/00 (Lei de Responsabilidade Fiscal);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273375" y="4175023"/>
            <a:ext cx="855337" cy="1094358"/>
          </a:xfrm>
          <a:prstGeom prst="rect">
            <a:avLst/>
          </a:prstGeom>
          <a:noFill/>
        </p:spPr>
        <p:txBody>
          <a:bodyPr wrap="none" lIns="108414" tIns="54207" rIns="108414" bIns="54207">
            <a:spAutoFit/>
          </a:bodyPr>
          <a:lstStyle/>
          <a:p>
            <a:pPr algn="ctr"/>
            <a:r>
              <a:rPr lang="pt-BR" sz="6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3.</a:t>
            </a:r>
          </a:p>
        </p:txBody>
      </p:sp>
      <p:sp>
        <p:nvSpPr>
          <p:cNvPr id="17" name="Espaço Reservado para Conteúdo 3"/>
          <p:cNvSpPr txBox="1">
            <a:spLocks/>
          </p:cNvSpPr>
          <p:nvPr/>
        </p:nvSpPr>
        <p:spPr>
          <a:xfrm>
            <a:off x="1075284" y="5478875"/>
            <a:ext cx="10665885" cy="703144"/>
          </a:xfrm>
          <a:prstGeom prst="rect">
            <a:avLst/>
          </a:prstGeom>
        </p:spPr>
        <p:txBody>
          <a:bodyPr lIns="108414" tIns="54207" rIns="108414" bIns="54207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400" dirty="0"/>
              <a:t>Para permitir maior </a:t>
            </a:r>
            <a:r>
              <a:rPr lang="pt-BR" sz="2400" u="sng" dirty="0"/>
              <a:t>transparência</a:t>
            </a:r>
            <a:r>
              <a:rPr lang="pt-BR" sz="2400" dirty="0"/>
              <a:t>, inclusive possibilitando análises comparativas entre entes distintos.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273375" y="5372225"/>
            <a:ext cx="855337" cy="1094358"/>
          </a:xfrm>
          <a:prstGeom prst="rect">
            <a:avLst/>
          </a:prstGeom>
          <a:noFill/>
        </p:spPr>
        <p:txBody>
          <a:bodyPr wrap="none" lIns="108414" tIns="54207" rIns="108414" bIns="54207">
            <a:spAutoFit/>
          </a:bodyPr>
          <a:lstStyle/>
          <a:p>
            <a:pPr algn="ctr"/>
            <a:r>
              <a:rPr lang="pt-BR" sz="6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4.</a:t>
            </a:r>
          </a:p>
        </p:txBody>
      </p:sp>
    </p:spTree>
    <p:extLst>
      <p:ext uri="{BB962C8B-B14F-4D97-AF65-F5344CB8AC3E}">
        <p14:creationId xmlns="" xmlns:p14="http://schemas.microsoft.com/office/powerpoint/2010/main" val="29055078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3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7"/>
          <p:cNvSpPr/>
          <p:nvPr/>
        </p:nvSpPr>
        <p:spPr>
          <a:xfrm>
            <a:off x="608483" y="1072811"/>
            <a:ext cx="3630260" cy="11332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cxnSp>
        <p:nvCxnSpPr>
          <p:cNvPr id="13" name="Conector reto 10"/>
          <p:cNvCxnSpPr/>
          <p:nvPr/>
        </p:nvCxnSpPr>
        <p:spPr>
          <a:xfrm>
            <a:off x="9248912" y="1080502"/>
            <a:ext cx="0" cy="536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ângulo 11"/>
          <p:cNvSpPr/>
          <p:nvPr/>
        </p:nvSpPr>
        <p:spPr>
          <a:xfrm>
            <a:off x="4927670" y="1072811"/>
            <a:ext cx="3632322" cy="1133278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5" name="Retângulo 12"/>
          <p:cNvSpPr/>
          <p:nvPr/>
        </p:nvSpPr>
        <p:spPr>
          <a:xfrm>
            <a:off x="608483" y="2206087"/>
            <a:ext cx="3630260" cy="6532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6" name="Retângulo 13"/>
          <p:cNvSpPr/>
          <p:nvPr/>
        </p:nvSpPr>
        <p:spPr>
          <a:xfrm>
            <a:off x="4927670" y="2206087"/>
            <a:ext cx="3632322" cy="653243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7" name="CaixaDeTexto 14"/>
          <p:cNvSpPr txBox="1">
            <a:spLocks noChangeArrowheads="1"/>
          </p:cNvSpPr>
          <p:nvPr/>
        </p:nvSpPr>
        <p:spPr bwMode="auto">
          <a:xfrm>
            <a:off x="601801" y="1087663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8" name="Retângulo 16"/>
          <p:cNvSpPr/>
          <p:nvPr/>
        </p:nvSpPr>
        <p:spPr>
          <a:xfrm>
            <a:off x="608483" y="2859337"/>
            <a:ext cx="3630260" cy="4041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9" name="Retângulo 17"/>
          <p:cNvSpPr/>
          <p:nvPr/>
        </p:nvSpPr>
        <p:spPr>
          <a:xfrm>
            <a:off x="4927670" y="2859337"/>
            <a:ext cx="3632322" cy="404152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20" name="CaixaDeTexto 18"/>
          <p:cNvSpPr txBox="1">
            <a:spLocks noChangeArrowheads="1"/>
          </p:cNvSpPr>
          <p:nvPr/>
        </p:nvSpPr>
        <p:spPr bwMode="auto">
          <a:xfrm>
            <a:off x="597426" y="719800"/>
            <a:ext cx="747798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0070C0"/>
                </a:solidFill>
              </a:rPr>
              <a:t>Ativo</a:t>
            </a:r>
          </a:p>
        </p:txBody>
      </p:sp>
      <p:sp>
        <p:nvSpPr>
          <p:cNvPr id="21" name="CaixaDeTexto 19"/>
          <p:cNvSpPr txBox="1">
            <a:spLocks noChangeArrowheads="1"/>
          </p:cNvSpPr>
          <p:nvPr/>
        </p:nvSpPr>
        <p:spPr bwMode="auto">
          <a:xfrm>
            <a:off x="4870568" y="719800"/>
            <a:ext cx="96375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C00000"/>
                </a:solidFill>
              </a:rPr>
              <a:t>Passivo</a:t>
            </a:r>
          </a:p>
        </p:txBody>
      </p:sp>
      <p:sp>
        <p:nvSpPr>
          <p:cNvPr id="22" name="CaixaDeTexto 22"/>
          <p:cNvSpPr txBox="1">
            <a:spLocks noChangeArrowheads="1"/>
          </p:cNvSpPr>
          <p:nvPr/>
        </p:nvSpPr>
        <p:spPr bwMode="auto">
          <a:xfrm>
            <a:off x="4940581" y="1072816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3" name="Retângulo 23"/>
          <p:cNvSpPr/>
          <p:nvPr/>
        </p:nvSpPr>
        <p:spPr>
          <a:xfrm>
            <a:off x="608483" y="3868897"/>
            <a:ext cx="3630260" cy="11332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24" name="Retângulo 24"/>
          <p:cNvSpPr/>
          <p:nvPr/>
        </p:nvSpPr>
        <p:spPr>
          <a:xfrm>
            <a:off x="4927670" y="3868897"/>
            <a:ext cx="3632322" cy="113327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25" name="CaixaDeTexto 27"/>
          <p:cNvSpPr txBox="1">
            <a:spLocks noChangeArrowheads="1"/>
          </p:cNvSpPr>
          <p:nvPr/>
        </p:nvSpPr>
        <p:spPr bwMode="auto">
          <a:xfrm>
            <a:off x="601801" y="3883739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6" name="CaixaDeTexto 30"/>
          <p:cNvSpPr txBox="1"/>
          <p:nvPr/>
        </p:nvSpPr>
        <p:spPr>
          <a:xfrm>
            <a:off x="459125" y="3517527"/>
            <a:ext cx="2511358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6">
                    <a:lumMod val="75000"/>
                  </a:schemeClr>
                </a:solidFill>
              </a:rPr>
              <a:t>Despesa Orçamentária</a:t>
            </a:r>
          </a:p>
        </p:txBody>
      </p:sp>
      <p:sp>
        <p:nvSpPr>
          <p:cNvPr id="27" name="CaixaDeTexto 31"/>
          <p:cNvSpPr txBox="1"/>
          <p:nvPr/>
        </p:nvSpPr>
        <p:spPr>
          <a:xfrm>
            <a:off x="4803598" y="3517527"/>
            <a:ext cx="2409215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4">
                    <a:lumMod val="75000"/>
                  </a:schemeClr>
                </a:solidFill>
              </a:rPr>
              <a:t>Receita Orçamentária</a:t>
            </a:r>
          </a:p>
        </p:txBody>
      </p:sp>
      <p:sp>
        <p:nvSpPr>
          <p:cNvPr id="28" name="CaixaDeTexto 32"/>
          <p:cNvSpPr txBox="1">
            <a:spLocks noChangeArrowheads="1"/>
          </p:cNvSpPr>
          <p:nvPr/>
        </p:nvSpPr>
        <p:spPr bwMode="auto">
          <a:xfrm>
            <a:off x="4940581" y="386889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0" name="Retângulo 39"/>
          <p:cNvSpPr/>
          <p:nvPr/>
        </p:nvSpPr>
        <p:spPr>
          <a:xfrm>
            <a:off x="608483" y="5607571"/>
            <a:ext cx="3630260" cy="7918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31" name="Retângulo 40"/>
          <p:cNvSpPr/>
          <p:nvPr/>
        </p:nvSpPr>
        <p:spPr>
          <a:xfrm>
            <a:off x="4927670" y="5607571"/>
            <a:ext cx="3632322" cy="79181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2" name="CaixaDeTexto 41"/>
          <p:cNvSpPr txBox="1">
            <a:spLocks noChangeArrowheads="1"/>
          </p:cNvSpPr>
          <p:nvPr/>
        </p:nvSpPr>
        <p:spPr bwMode="auto">
          <a:xfrm>
            <a:off x="601801" y="5622423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3" name="CaixaDeTexto 42"/>
          <p:cNvSpPr txBox="1"/>
          <p:nvPr/>
        </p:nvSpPr>
        <p:spPr>
          <a:xfrm>
            <a:off x="439156" y="5254561"/>
            <a:ext cx="2770083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3">
                    <a:lumMod val="75000"/>
                  </a:schemeClr>
                </a:solidFill>
              </a:rPr>
              <a:t>Resultado (-) do Exercício</a:t>
            </a:r>
          </a:p>
        </p:txBody>
      </p:sp>
      <p:sp>
        <p:nvSpPr>
          <p:cNvPr id="34" name="CaixaDeTexto 43"/>
          <p:cNvSpPr txBox="1"/>
          <p:nvPr/>
        </p:nvSpPr>
        <p:spPr>
          <a:xfrm>
            <a:off x="4741095" y="5254561"/>
            <a:ext cx="2816570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bg2">
                    <a:lumMod val="50000"/>
                  </a:schemeClr>
                </a:solidFill>
              </a:rPr>
              <a:t>Resultado (+) do Exercício</a:t>
            </a:r>
          </a:p>
        </p:txBody>
      </p:sp>
      <p:sp>
        <p:nvSpPr>
          <p:cNvPr id="35" name="CaixaDeTexto 44"/>
          <p:cNvSpPr txBox="1">
            <a:spLocks noChangeArrowheads="1"/>
          </p:cNvSpPr>
          <p:nvPr/>
        </p:nvSpPr>
        <p:spPr bwMode="auto">
          <a:xfrm>
            <a:off x="4940581" y="5607578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="" xmlns:p14="http://schemas.microsoft.com/office/powerpoint/2010/main" val="19381960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608483" y="1458252"/>
            <a:ext cx="3630260" cy="11332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9248912" y="1080502"/>
            <a:ext cx="0" cy="536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4927670" y="1458252"/>
            <a:ext cx="3632322" cy="1133278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608483" y="2591529"/>
            <a:ext cx="3630260" cy="6532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927670" y="2591529"/>
            <a:ext cx="3632322" cy="653243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1751" name="CaixaDeTexto 14"/>
          <p:cNvSpPr txBox="1">
            <a:spLocks noChangeArrowheads="1"/>
          </p:cNvSpPr>
          <p:nvPr/>
        </p:nvSpPr>
        <p:spPr bwMode="auto">
          <a:xfrm>
            <a:off x="601801" y="1473104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608483" y="3244780"/>
            <a:ext cx="3630260" cy="4041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4927670" y="3244780"/>
            <a:ext cx="3632322" cy="404152"/>
          </a:xfrm>
          <a:prstGeom prst="rect">
            <a:avLst/>
          </a:prstGeom>
          <a:solidFill>
            <a:srgbClr val="E3575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1754" name="CaixaDeTexto 18"/>
          <p:cNvSpPr txBox="1">
            <a:spLocks noChangeArrowheads="1"/>
          </p:cNvSpPr>
          <p:nvPr/>
        </p:nvSpPr>
        <p:spPr bwMode="auto">
          <a:xfrm>
            <a:off x="597426" y="1105241"/>
            <a:ext cx="747798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0070C0"/>
                </a:solidFill>
              </a:rPr>
              <a:t>Ativo</a:t>
            </a:r>
          </a:p>
        </p:txBody>
      </p:sp>
      <p:sp>
        <p:nvSpPr>
          <p:cNvPr id="31755" name="CaixaDeTexto 19"/>
          <p:cNvSpPr txBox="1">
            <a:spLocks noChangeArrowheads="1"/>
          </p:cNvSpPr>
          <p:nvPr/>
        </p:nvSpPr>
        <p:spPr bwMode="auto">
          <a:xfrm>
            <a:off x="4870568" y="1105241"/>
            <a:ext cx="963755" cy="4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900" b="1">
                <a:solidFill>
                  <a:srgbClr val="C00000"/>
                </a:solidFill>
              </a:rPr>
              <a:t>Passivo</a:t>
            </a:r>
          </a:p>
        </p:txBody>
      </p:sp>
      <p:sp>
        <p:nvSpPr>
          <p:cNvPr id="31756" name="CaixaDeTexto 22"/>
          <p:cNvSpPr txBox="1">
            <a:spLocks noChangeArrowheads="1"/>
          </p:cNvSpPr>
          <p:nvPr/>
        </p:nvSpPr>
        <p:spPr bwMode="auto">
          <a:xfrm>
            <a:off x="4940581" y="1458256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4" name="Retângulo 23"/>
          <p:cNvSpPr/>
          <p:nvPr/>
        </p:nvSpPr>
        <p:spPr>
          <a:xfrm>
            <a:off x="608483" y="4254338"/>
            <a:ext cx="3630260" cy="11332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25" name="Retângulo 24"/>
          <p:cNvSpPr/>
          <p:nvPr/>
        </p:nvSpPr>
        <p:spPr>
          <a:xfrm>
            <a:off x="4927670" y="4254338"/>
            <a:ext cx="3632322" cy="113327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/>
          </a:p>
        </p:txBody>
      </p:sp>
      <p:sp>
        <p:nvSpPr>
          <p:cNvPr id="31759" name="CaixaDeTexto 27"/>
          <p:cNvSpPr txBox="1">
            <a:spLocks noChangeArrowheads="1"/>
          </p:cNvSpPr>
          <p:nvPr/>
        </p:nvSpPr>
        <p:spPr bwMode="auto">
          <a:xfrm>
            <a:off x="601801" y="4269182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1" name="CaixaDeTexto 30"/>
          <p:cNvSpPr txBox="1"/>
          <p:nvPr/>
        </p:nvSpPr>
        <p:spPr>
          <a:xfrm>
            <a:off x="459125" y="3902967"/>
            <a:ext cx="2511358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6">
                    <a:lumMod val="75000"/>
                  </a:schemeClr>
                </a:solidFill>
              </a:rPr>
              <a:t>Despesa Orçamentária</a:t>
            </a:r>
          </a:p>
        </p:txBody>
      </p:sp>
      <p:sp>
        <p:nvSpPr>
          <p:cNvPr id="32" name="CaixaDeTexto 31"/>
          <p:cNvSpPr txBox="1"/>
          <p:nvPr/>
        </p:nvSpPr>
        <p:spPr>
          <a:xfrm>
            <a:off x="4803598" y="3902967"/>
            <a:ext cx="2409215" cy="401854"/>
          </a:xfrm>
          <a:prstGeom prst="rect">
            <a:avLst/>
          </a:prstGeom>
          <a:noFill/>
        </p:spPr>
        <p:txBody>
          <a:bodyPr wrap="none" lIns="108409" tIns="54204" rIns="108409" bIns="54204">
            <a:spAutoFit/>
          </a:bodyPr>
          <a:lstStyle/>
          <a:p>
            <a:pPr>
              <a:defRPr/>
            </a:pPr>
            <a:r>
              <a:rPr lang="pt-BR" sz="1900" b="1" dirty="0">
                <a:solidFill>
                  <a:schemeClr val="accent4">
                    <a:lumMod val="75000"/>
                  </a:schemeClr>
                </a:solidFill>
              </a:rPr>
              <a:t>Receita Orçamentária</a:t>
            </a:r>
          </a:p>
        </p:txBody>
      </p:sp>
      <p:sp>
        <p:nvSpPr>
          <p:cNvPr id="31762" name="CaixaDeTexto 32"/>
          <p:cNvSpPr txBox="1">
            <a:spLocks noChangeArrowheads="1"/>
          </p:cNvSpPr>
          <p:nvPr/>
        </p:nvSpPr>
        <p:spPr bwMode="auto">
          <a:xfrm>
            <a:off x="4940581" y="4254337"/>
            <a:ext cx="329543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9" name="Retângulo 38"/>
          <p:cNvSpPr/>
          <p:nvPr/>
        </p:nvSpPr>
        <p:spPr>
          <a:xfrm>
            <a:off x="400159" y="974916"/>
            <a:ext cx="8545550" cy="470467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9" tIns="54204" rIns="108409" bIns="54204" anchor="ctr"/>
          <a:lstStyle/>
          <a:p>
            <a:pPr>
              <a:defRPr/>
            </a:pPr>
            <a:endParaRPr lang="pt-BR" sz="2900" dirty="0">
              <a:solidFill>
                <a:srgbClr val="C00000"/>
              </a:solidFill>
            </a:endParaRPr>
          </a:p>
        </p:txBody>
      </p:sp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2125791" y="826458"/>
            <a:ext cx="4343206" cy="55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2900" b="1">
                <a:solidFill>
                  <a:srgbClr val="C00000"/>
                </a:solidFill>
              </a:rPr>
              <a:t>Formato da Conta Contábil</a:t>
            </a:r>
          </a:p>
        </p:txBody>
      </p:sp>
      <p:grpSp>
        <p:nvGrpSpPr>
          <p:cNvPr id="4" name="Grupo 4"/>
          <p:cNvGrpSpPr/>
          <p:nvPr/>
        </p:nvGrpSpPr>
        <p:grpSpPr>
          <a:xfrm>
            <a:off x="1960132" y="1427198"/>
            <a:ext cx="5381933" cy="677108"/>
            <a:chOff x="1759116" y="2537240"/>
            <a:chExt cx="4142161" cy="65161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6" name="CaixaDeTexto 35"/>
            <p:cNvSpPr txBox="1"/>
            <p:nvPr/>
          </p:nvSpPr>
          <p:spPr>
            <a:xfrm>
              <a:off x="1759116" y="2537240"/>
              <a:ext cx="384464" cy="65161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219736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263562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29" name="CaixaDeTexto 28"/>
            <p:cNvSpPr txBox="1"/>
            <p:nvPr/>
          </p:nvSpPr>
          <p:spPr>
            <a:xfrm>
              <a:off x="3073875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0" name="CaixaDeTexto 29"/>
            <p:cNvSpPr txBox="1"/>
            <p:nvPr/>
          </p:nvSpPr>
          <p:spPr>
            <a:xfrm>
              <a:off x="351212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" name="Elipse 2"/>
            <p:cNvSpPr/>
            <p:nvPr/>
          </p:nvSpPr>
          <p:spPr>
            <a:xfrm>
              <a:off x="3954956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34" name="CaixaDeTexto 33"/>
            <p:cNvSpPr txBox="1"/>
            <p:nvPr/>
          </p:nvSpPr>
          <p:spPr>
            <a:xfrm>
              <a:off x="4084108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5" name="CaixaDeTexto 34"/>
            <p:cNvSpPr txBox="1"/>
            <p:nvPr/>
          </p:nvSpPr>
          <p:spPr>
            <a:xfrm>
              <a:off x="4522362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38" name="Elipse 37"/>
            <p:cNvSpPr/>
            <p:nvPr/>
          </p:nvSpPr>
          <p:spPr>
            <a:xfrm>
              <a:off x="4965189" y="3050015"/>
              <a:ext cx="72000" cy="72000"/>
            </a:xfrm>
            <a:prstGeom prst="ellipse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5078559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5516813" y="2537240"/>
              <a:ext cx="384464" cy="651616"/>
            </a:xfrm>
            <a:prstGeom prst="rect">
              <a:avLst/>
            </a:prstGeom>
            <a:grpFill/>
            <a:ln w="254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pt-BR" sz="3800" dirty="0"/>
            </a:p>
          </p:txBody>
        </p:sp>
      </p:grpSp>
      <p:sp>
        <p:nvSpPr>
          <p:cNvPr id="21" name="CaixaDeTexto 20"/>
          <p:cNvSpPr txBox="1">
            <a:spLocks noChangeArrowheads="1"/>
          </p:cNvSpPr>
          <p:nvPr/>
        </p:nvSpPr>
        <p:spPr bwMode="auto">
          <a:xfrm>
            <a:off x="878203" y="861102"/>
            <a:ext cx="768766" cy="3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409" tIns="54204" rIns="108409" bIns="54204">
            <a:spAutoFit/>
          </a:bodyPr>
          <a:lstStyle/>
          <a:p>
            <a:r>
              <a:rPr lang="pt-BR" sz="1700" u="sng">
                <a:solidFill>
                  <a:srgbClr val="C00000"/>
                </a:solidFill>
              </a:rPr>
              <a:t>Classe</a:t>
            </a:r>
          </a:p>
        </p:txBody>
      </p:sp>
      <p:sp>
        <p:nvSpPr>
          <p:cNvPr id="91" name="CaixaDeTexto 90"/>
          <p:cNvSpPr txBox="1"/>
          <p:nvPr/>
        </p:nvSpPr>
        <p:spPr>
          <a:xfrm>
            <a:off x="1959530" y="1418664"/>
            <a:ext cx="499161" cy="6942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409" tIns="54204" rIns="108409" bIns="54204">
            <a:spAutoFit/>
          </a:bodyPr>
          <a:lstStyle/>
          <a:p>
            <a:pPr>
              <a:defRPr/>
            </a:pPr>
            <a:endParaRPr lang="pt-BR" sz="3800" dirty="0">
              <a:solidFill>
                <a:schemeClr val="bg1"/>
              </a:solidFill>
            </a:endParaRPr>
          </a:p>
        </p:txBody>
      </p:sp>
      <p:cxnSp>
        <p:nvCxnSpPr>
          <p:cNvPr id="10" name="Conector de seta reta 9"/>
          <p:cNvCxnSpPr/>
          <p:nvPr/>
        </p:nvCxnSpPr>
        <p:spPr>
          <a:xfrm flipH="1" flipV="1">
            <a:off x="1386103" y="1202565"/>
            <a:ext cx="810621" cy="524574"/>
          </a:xfrm>
          <a:prstGeom prst="straightConnector1">
            <a:avLst/>
          </a:prstGeom>
          <a:ln w="25400">
            <a:solidFill>
              <a:srgbClr val="C0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232370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" grpId="0"/>
      <p:bldP spid="21" grpId="0"/>
      <p:bldP spid="91" grpId="0" animBg="1"/>
    </p:bldLst>
  </p:timing>
</p:sld>
</file>

<file path=ppt/theme/theme1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2519</TotalTime>
  <Words>1653</Words>
  <Application>Microsoft Office PowerPoint</Application>
  <PresentationFormat>Personalizar</PresentationFormat>
  <Paragraphs>348</Paragraphs>
  <Slides>25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25</vt:i4>
      </vt:variant>
    </vt:vector>
  </HeadingPairs>
  <TitlesOfParts>
    <vt:vector size="27" baseType="lpstr">
      <vt:lpstr>1_Personalizar design</vt:lpstr>
      <vt:lpstr>Personalizar design</vt:lpstr>
      <vt:lpstr>O PCASP – Plano de Contas Aplicado ao Setor Público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Contadoria Geral do Estado do rio de Janeiro</dc:title>
  <dc:creator>Stephanie Guimaraes da Silva</dc:creator>
  <cp:lastModifiedBy>26216663</cp:lastModifiedBy>
  <cp:revision>174</cp:revision>
  <cp:lastPrinted>2014-06-02T19:09:03Z</cp:lastPrinted>
  <dcterms:created xsi:type="dcterms:W3CDTF">2013-07-04T21:11:16Z</dcterms:created>
  <dcterms:modified xsi:type="dcterms:W3CDTF">2014-06-11T18:14:45Z</dcterms:modified>
</cp:coreProperties>
</file>