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  <p:sldMasterId id="2147483669" r:id="rId2"/>
  </p:sldMasterIdLst>
  <p:notesMasterIdLst>
    <p:notesMasterId r:id="rId74"/>
  </p:notesMasterIdLst>
  <p:sldIdLst>
    <p:sldId id="521" r:id="rId3"/>
    <p:sldId id="522" r:id="rId4"/>
    <p:sldId id="523" r:id="rId5"/>
    <p:sldId id="524" r:id="rId6"/>
    <p:sldId id="525" r:id="rId7"/>
    <p:sldId id="526" r:id="rId8"/>
    <p:sldId id="527" r:id="rId9"/>
    <p:sldId id="528" r:id="rId10"/>
    <p:sldId id="529" r:id="rId11"/>
    <p:sldId id="530" r:id="rId12"/>
    <p:sldId id="531" r:id="rId13"/>
    <p:sldId id="532" r:id="rId14"/>
    <p:sldId id="533" r:id="rId15"/>
    <p:sldId id="534" r:id="rId16"/>
    <p:sldId id="535" r:id="rId17"/>
    <p:sldId id="536" r:id="rId18"/>
    <p:sldId id="537" r:id="rId19"/>
    <p:sldId id="538" r:id="rId20"/>
    <p:sldId id="539" r:id="rId21"/>
    <p:sldId id="540" r:id="rId22"/>
    <p:sldId id="541" r:id="rId23"/>
    <p:sldId id="542" r:id="rId24"/>
    <p:sldId id="543" r:id="rId25"/>
    <p:sldId id="544" r:id="rId26"/>
    <p:sldId id="545" r:id="rId27"/>
    <p:sldId id="546" r:id="rId28"/>
    <p:sldId id="547" r:id="rId29"/>
    <p:sldId id="548" r:id="rId30"/>
    <p:sldId id="549" r:id="rId31"/>
    <p:sldId id="550" r:id="rId32"/>
    <p:sldId id="551" r:id="rId33"/>
    <p:sldId id="552" r:id="rId34"/>
    <p:sldId id="553" r:id="rId35"/>
    <p:sldId id="554" r:id="rId36"/>
    <p:sldId id="555" r:id="rId37"/>
    <p:sldId id="556" r:id="rId38"/>
    <p:sldId id="557" r:id="rId39"/>
    <p:sldId id="558" r:id="rId40"/>
    <p:sldId id="559" r:id="rId41"/>
    <p:sldId id="560" r:id="rId42"/>
    <p:sldId id="561" r:id="rId43"/>
    <p:sldId id="562" r:id="rId44"/>
    <p:sldId id="563" r:id="rId45"/>
    <p:sldId id="564" r:id="rId46"/>
    <p:sldId id="565" r:id="rId47"/>
    <p:sldId id="566" r:id="rId48"/>
    <p:sldId id="567" r:id="rId49"/>
    <p:sldId id="568" r:id="rId50"/>
    <p:sldId id="569" r:id="rId51"/>
    <p:sldId id="570" r:id="rId52"/>
    <p:sldId id="571" r:id="rId53"/>
    <p:sldId id="572" r:id="rId54"/>
    <p:sldId id="573" r:id="rId55"/>
    <p:sldId id="574" r:id="rId56"/>
    <p:sldId id="575" r:id="rId57"/>
    <p:sldId id="576" r:id="rId58"/>
    <p:sldId id="577" r:id="rId59"/>
    <p:sldId id="578" r:id="rId60"/>
    <p:sldId id="579" r:id="rId61"/>
    <p:sldId id="580" r:id="rId62"/>
    <p:sldId id="581" r:id="rId63"/>
    <p:sldId id="582" r:id="rId64"/>
    <p:sldId id="583" r:id="rId65"/>
    <p:sldId id="584" r:id="rId66"/>
    <p:sldId id="585" r:id="rId67"/>
    <p:sldId id="586" r:id="rId68"/>
    <p:sldId id="587" r:id="rId69"/>
    <p:sldId id="588" r:id="rId70"/>
    <p:sldId id="589" r:id="rId71"/>
    <p:sldId id="591" r:id="rId72"/>
    <p:sldId id="590" r:id="rId73"/>
  </p:sldIdLst>
  <p:sldSz cx="11880850" cy="7126288"/>
  <p:notesSz cx="6705600" cy="9842500"/>
  <p:defaultTextStyle>
    <a:defPPr>
      <a:defRPr lang="pt-BR"/>
    </a:defPPr>
    <a:lvl1pPr marL="0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2383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4770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27153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69537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11922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54308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96690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39075" algn="l" defTabSz="108477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01" autoAdjust="0"/>
    <p:restoredTop sz="94660"/>
  </p:normalViewPr>
  <p:slideViewPr>
    <p:cSldViewPr>
      <p:cViewPr>
        <p:scale>
          <a:sx n="69" d="100"/>
          <a:sy n="69" d="100"/>
        </p:scale>
        <p:origin x="-1938" y="-954"/>
      </p:cViewPr>
      <p:guideLst>
        <p:guide orient="horz" pos="2245"/>
        <p:guide pos="37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FCEBB2-7E02-4300-BC15-7E429938F4D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B88E3BF-991A-462A-A0E7-B239C53AE5E3}">
      <dgm:prSet phldrT="[Texto]" custT="1"/>
      <dgm:spPr/>
      <dgm:t>
        <a:bodyPr/>
        <a:lstStyle/>
        <a:p>
          <a:endParaRPr lang="pt-BR" sz="2000" baseline="0" dirty="0"/>
        </a:p>
      </dgm:t>
    </dgm:pt>
    <dgm:pt modelId="{D8BE5566-107A-4A95-A36A-5D4028497100}" type="parTrans" cxnId="{6C8D23C0-5D9A-4AE8-BF5E-1C12F37827F6}">
      <dgm:prSet/>
      <dgm:spPr/>
      <dgm:t>
        <a:bodyPr/>
        <a:lstStyle/>
        <a:p>
          <a:endParaRPr lang="pt-BR"/>
        </a:p>
      </dgm:t>
    </dgm:pt>
    <dgm:pt modelId="{92EE7B28-9213-403C-A8CB-C05AA8E8AD6C}" type="sibTrans" cxnId="{6C8D23C0-5D9A-4AE8-BF5E-1C12F37827F6}">
      <dgm:prSet/>
      <dgm:spPr/>
      <dgm:t>
        <a:bodyPr/>
        <a:lstStyle/>
        <a:p>
          <a:endParaRPr lang="pt-BR"/>
        </a:p>
      </dgm:t>
    </dgm:pt>
    <dgm:pt modelId="{CBD0AF80-4D02-4789-A49E-2115C0CFDB51}">
      <dgm:prSet phldrT="[Texto]" custT="1"/>
      <dgm:spPr/>
      <dgm:t>
        <a:bodyPr anchor="ctr"/>
        <a:lstStyle/>
        <a:p>
          <a:pPr algn="just"/>
          <a:r>
            <a:rPr lang="pt-BR" sz="1800" b="1" dirty="0" smtClean="0"/>
            <a:t>Análise dos registros contábeis com base nas informações extraídas do SIAFEM/RJ e do SIG/GERENCIAL. </a:t>
          </a:r>
          <a:endParaRPr lang="pt-BR" sz="1800" dirty="0"/>
        </a:p>
      </dgm:t>
    </dgm:pt>
    <dgm:pt modelId="{1A736FE2-3F21-4202-B0EF-12DAD224FEF3}" type="parTrans" cxnId="{C514871A-756B-4D39-B0B1-5BED005AABDA}">
      <dgm:prSet/>
      <dgm:spPr/>
      <dgm:t>
        <a:bodyPr/>
        <a:lstStyle/>
        <a:p>
          <a:endParaRPr lang="pt-BR"/>
        </a:p>
      </dgm:t>
    </dgm:pt>
    <dgm:pt modelId="{0178A7E8-6D0B-4F64-B496-6AFC0EE9D4AF}" type="sibTrans" cxnId="{C514871A-756B-4D39-B0B1-5BED005AABDA}">
      <dgm:prSet/>
      <dgm:spPr/>
      <dgm:t>
        <a:bodyPr/>
        <a:lstStyle/>
        <a:p>
          <a:endParaRPr lang="pt-BR"/>
        </a:p>
      </dgm:t>
    </dgm:pt>
    <dgm:pt modelId="{6607CF60-3C54-472F-939C-EAAEA6AE3791}">
      <dgm:prSet phldrT="[Texto]" custT="1"/>
      <dgm:spPr/>
      <dgm:t>
        <a:bodyPr/>
        <a:lstStyle/>
        <a:p>
          <a:endParaRPr lang="pt-BR" sz="2000" baseline="0" dirty="0"/>
        </a:p>
      </dgm:t>
    </dgm:pt>
    <dgm:pt modelId="{B994D126-BD15-456A-ABBD-5244B831A93D}" type="parTrans" cxnId="{52B9D705-5A88-4E61-A5B5-31E2E38D5400}">
      <dgm:prSet/>
      <dgm:spPr/>
      <dgm:t>
        <a:bodyPr/>
        <a:lstStyle/>
        <a:p>
          <a:endParaRPr lang="pt-BR"/>
        </a:p>
      </dgm:t>
    </dgm:pt>
    <dgm:pt modelId="{E29CD41C-2937-45A7-A02B-EBDF503430E7}" type="sibTrans" cxnId="{52B9D705-5A88-4E61-A5B5-31E2E38D5400}">
      <dgm:prSet/>
      <dgm:spPr/>
      <dgm:t>
        <a:bodyPr/>
        <a:lstStyle/>
        <a:p>
          <a:endParaRPr lang="pt-BR"/>
        </a:p>
      </dgm:t>
    </dgm:pt>
    <dgm:pt modelId="{F09CB48A-C0A0-44B4-9566-0C862038F6BB}">
      <dgm:prSet phldrT="[Texto]" custT="1"/>
      <dgm:spPr/>
      <dgm:t>
        <a:bodyPr anchor="ctr"/>
        <a:lstStyle/>
        <a:p>
          <a:pPr algn="just"/>
          <a:r>
            <a:rPr lang="pt-BR" sz="1800" b="1" dirty="0" smtClean="0"/>
            <a:t>Parametrizar relatórios gerenciais e legais fornecidos à sociedade e aos órgãos de controle interno e externo.</a:t>
          </a:r>
          <a:r>
            <a:rPr lang="pt-BR" sz="1800" dirty="0" smtClean="0"/>
            <a:t> </a:t>
          </a:r>
          <a:endParaRPr lang="pt-BR" sz="1800" b="1" dirty="0"/>
        </a:p>
      </dgm:t>
    </dgm:pt>
    <dgm:pt modelId="{5C5E7E14-D422-4803-94DA-F46892251A63}" type="parTrans" cxnId="{D1B3A151-2683-4691-9718-48DCD95AF1E1}">
      <dgm:prSet/>
      <dgm:spPr/>
      <dgm:t>
        <a:bodyPr/>
        <a:lstStyle/>
        <a:p>
          <a:endParaRPr lang="pt-BR"/>
        </a:p>
      </dgm:t>
    </dgm:pt>
    <dgm:pt modelId="{18798C36-6E18-4A67-9CC8-41B849880829}" type="sibTrans" cxnId="{D1B3A151-2683-4691-9718-48DCD95AF1E1}">
      <dgm:prSet/>
      <dgm:spPr/>
      <dgm:t>
        <a:bodyPr/>
        <a:lstStyle/>
        <a:p>
          <a:endParaRPr lang="pt-BR"/>
        </a:p>
      </dgm:t>
    </dgm:pt>
    <dgm:pt modelId="{39BB26DC-1325-43F4-A263-4CD0A3854F95}">
      <dgm:prSet phldrT="[Texto]" custT="1"/>
      <dgm:spPr/>
      <dgm:t>
        <a:bodyPr/>
        <a:lstStyle/>
        <a:p>
          <a:endParaRPr lang="pt-BR" sz="2000" baseline="0" dirty="0"/>
        </a:p>
      </dgm:t>
    </dgm:pt>
    <dgm:pt modelId="{E83EC989-8F1F-4712-93AB-68D5C304ADBB}" type="parTrans" cxnId="{66A6A251-9369-4BE9-A796-C8D76CE36D9F}">
      <dgm:prSet/>
      <dgm:spPr/>
      <dgm:t>
        <a:bodyPr/>
        <a:lstStyle/>
        <a:p>
          <a:endParaRPr lang="pt-BR"/>
        </a:p>
      </dgm:t>
    </dgm:pt>
    <dgm:pt modelId="{E251BA7F-3852-4047-8AA8-41F6A97DA94F}" type="sibTrans" cxnId="{66A6A251-9369-4BE9-A796-C8D76CE36D9F}">
      <dgm:prSet/>
      <dgm:spPr/>
      <dgm:t>
        <a:bodyPr/>
        <a:lstStyle/>
        <a:p>
          <a:endParaRPr lang="pt-BR"/>
        </a:p>
      </dgm:t>
    </dgm:pt>
    <dgm:pt modelId="{070E55AC-29FA-4281-8F45-8E0AB5937F06}">
      <dgm:prSet phldrT="[Texto]" custT="1"/>
      <dgm:spPr/>
      <dgm:t>
        <a:bodyPr/>
        <a:lstStyle/>
        <a:p>
          <a:pPr algn="just"/>
          <a:r>
            <a:rPr lang="pt-BR" sz="1800" b="1" dirty="0" smtClean="0"/>
            <a:t>Adequação dos novos demonstrativos parametrizados no SIAFEM/RJ, desenvolvidos junto ao SERPRO.</a:t>
          </a:r>
          <a:endParaRPr lang="pt-BR" sz="1800" b="1" dirty="0"/>
        </a:p>
      </dgm:t>
    </dgm:pt>
    <dgm:pt modelId="{A1307F3B-9235-462F-BD26-3776FFF2A240}" type="parTrans" cxnId="{3735C320-02A4-4CC7-A8E6-8AA7E69E62DB}">
      <dgm:prSet/>
      <dgm:spPr/>
      <dgm:t>
        <a:bodyPr/>
        <a:lstStyle/>
        <a:p>
          <a:endParaRPr lang="pt-BR"/>
        </a:p>
      </dgm:t>
    </dgm:pt>
    <dgm:pt modelId="{53973071-DCD8-43DA-81BF-17B84C1EFF14}" type="sibTrans" cxnId="{3735C320-02A4-4CC7-A8E6-8AA7E69E62DB}">
      <dgm:prSet/>
      <dgm:spPr/>
      <dgm:t>
        <a:bodyPr/>
        <a:lstStyle/>
        <a:p>
          <a:endParaRPr lang="pt-BR"/>
        </a:p>
      </dgm:t>
    </dgm:pt>
    <dgm:pt modelId="{F76CAA01-8593-4478-B19D-3F9786D0E86C}">
      <dgm:prSet/>
      <dgm:spPr/>
      <dgm:t>
        <a:bodyPr/>
        <a:lstStyle/>
        <a:p>
          <a:endParaRPr lang="pt-BR" dirty="0"/>
        </a:p>
      </dgm:t>
    </dgm:pt>
    <dgm:pt modelId="{5BA7D569-2BD3-4718-840E-FAFEC7647852}" type="parTrans" cxnId="{7745B420-00C6-4B85-BFCC-59F43C9A6F10}">
      <dgm:prSet/>
      <dgm:spPr/>
      <dgm:t>
        <a:bodyPr/>
        <a:lstStyle/>
        <a:p>
          <a:endParaRPr lang="pt-BR"/>
        </a:p>
      </dgm:t>
    </dgm:pt>
    <dgm:pt modelId="{D9CFFF22-2F67-484C-8A8B-1957014DFCFE}" type="sibTrans" cxnId="{7745B420-00C6-4B85-BFCC-59F43C9A6F10}">
      <dgm:prSet/>
      <dgm:spPr/>
      <dgm:t>
        <a:bodyPr/>
        <a:lstStyle/>
        <a:p>
          <a:endParaRPr lang="pt-BR"/>
        </a:p>
      </dgm:t>
    </dgm:pt>
    <dgm:pt modelId="{CDD09E20-7C6C-4B8A-8664-909468731799}">
      <dgm:prSet custT="1"/>
      <dgm:spPr/>
      <dgm:t>
        <a:bodyPr anchor="ctr"/>
        <a:lstStyle/>
        <a:p>
          <a:pPr algn="just"/>
          <a:r>
            <a:rPr lang="pt-BR" sz="1800" b="1" dirty="0" smtClean="0"/>
            <a:t>Parametrização, no SIG/RJ, do Relatório Resumido de Execução Orçamentária (RREO) e do Relatório de Gestão Fiscal (RGF) em conformidade com o MDF. </a:t>
          </a:r>
          <a:endParaRPr lang="pt-BR" sz="1800" b="1" dirty="0"/>
        </a:p>
      </dgm:t>
    </dgm:pt>
    <dgm:pt modelId="{6C3FF796-D06A-4F1F-942C-27D0CA5DFFC1}" type="parTrans" cxnId="{1BF2DE85-9EB6-44D0-97DB-88416C493B5A}">
      <dgm:prSet/>
      <dgm:spPr/>
      <dgm:t>
        <a:bodyPr/>
        <a:lstStyle/>
        <a:p>
          <a:endParaRPr lang="pt-BR"/>
        </a:p>
      </dgm:t>
    </dgm:pt>
    <dgm:pt modelId="{F5D20E57-41D1-4F80-B8CA-6CF0EE224247}" type="sibTrans" cxnId="{1BF2DE85-9EB6-44D0-97DB-88416C493B5A}">
      <dgm:prSet/>
      <dgm:spPr/>
      <dgm:t>
        <a:bodyPr/>
        <a:lstStyle/>
        <a:p>
          <a:endParaRPr lang="pt-BR"/>
        </a:p>
      </dgm:t>
    </dgm:pt>
    <dgm:pt modelId="{C194472C-FDD1-4F41-BEA0-E3DBBB6777B3}" type="pres">
      <dgm:prSet presAssocID="{BAFCEBB2-7E02-4300-BC15-7E429938F4D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F72B133-239C-4E03-A468-8C1A054DA782}" type="pres">
      <dgm:prSet presAssocID="{BB88E3BF-991A-462A-A0E7-B239C53AE5E3}" presName="composite" presStyleCnt="0"/>
      <dgm:spPr/>
    </dgm:pt>
    <dgm:pt modelId="{142FCD6B-FD7F-4111-80F0-23BFD7640C8B}" type="pres">
      <dgm:prSet presAssocID="{BB88E3BF-991A-462A-A0E7-B239C53AE5E3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6AF99F7-A1F7-4160-B906-1485E4921165}" type="pres">
      <dgm:prSet presAssocID="{BB88E3BF-991A-462A-A0E7-B239C53AE5E3}" presName="descendantText" presStyleLbl="alignAcc1" presStyleIdx="0" presStyleCnt="4" custLinFactNeighborY="-23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59E403D-FFB7-4451-97A3-11B7A58EB00E}" type="pres">
      <dgm:prSet presAssocID="{92EE7B28-9213-403C-A8CB-C05AA8E8AD6C}" presName="sp" presStyleCnt="0"/>
      <dgm:spPr/>
    </dgm:pt>
    <dgm:pt modelId="{C984DBB1-5694-4235-89B2-35A5612EED82}" type="pres">
      <dgm:prSet presAssocID="{6607CF60-3C54-472F-939C-EAAEA6AE3791}" presName="composite" presStyleCnt="0"/>
      <dgm:spPr/>
    </dgm:pt>
    <dgm:pt modelId="{C53D7FB7-5F9C-42C1-A26F-A88F04BBAD38}" type="pres">
      <dgm:prSet presAssocID="{6607CF60-3C54-472F-939C-EAAEA6AE379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138DF7F-44F5-4473-8363-36DEF446D9DA}" type="pres">
      <dgm:prSet presAssocID="{6607CF60-3C54-472F-939C-EAAEA6AE3791}" presName="descendantText" presStyleLbl="alignAcc1" presStyleIdx="1" presStyleCnt="4" custLinFactNeighborX="140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053A0BD-4CD9-4812-800C-240B40A7B9EC}" type="pres">
      <dgm:prSet presAssocID="{E29CD41C-2937-45A7-A02B-EBDF503430E7}" presName="sp" presStyleCnt="0"/>
      <dgm:spPr/>
    </dgm:pt>
    <dgm:pt modelId="{57B751F1-3903-4E2E-BAC1-0532B943C8A2}" type="pres">
      <dgm:prSet presAssocID="{39BB26DC-1325-43F4-A263-4CD0A3854F95}" presName="composite" presStyleCnt="0"/>
      <dgm:spPr/>
    </dgm:pt>
    <dgm:pt modelId="{414E8051-48A9-411E-8562-F73323EC7F5B}" type="pres">
      <dgm:prSet presAssocID="{39BB26DC-1325-43F4-A263-4CD0A3854F9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6A80ED-8F2B-4FBD-A78D-F465BA8C8812}" type="pres">
      <dgm:prSet presAssocID="{39BB26DC-1325-43F4-A263-4CD0A3854F95}" presName="descendantText" presStyleLbl="alignAcc1" presStyleIdx="2" presStyleCnt="4" custLinFactNeighborX="140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2A89B5D-5006-4E05-B4EC-2F9EB40BCFF9}" type="pres">
      <dgm:prSet presAssocID="{E251BA7F-3852-4047-8AA8-41F6A97DA94F}" presName="sp" presStyleCnt="0"/>
      <dgm:spPr/>
    </dgm:pt>
    <dgm:pt modelId="{7F481C19-DD73-42EF-8BF3-F5E2F569B26B}" type="pres">
      <dgm:prSet presAssocID="{F76CAA01-8593-4478-B19D-3F9786D0E86C}" presName="composite" presStyleCnt="0"/>
      <dgm:spPr/>
    </dgm:pt>
    <dgm:pt modelId="{0C42889D-EF8B-45E0-B886-334DD7AB6468}" type="pres">
      <dgm:prSet presAssocID="{F76CAA01-8593-4478-B19D-3F9786D0E86C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917791C-235D-45D3-AC6E-F7D6D051B948}" type="pres">
      <dgm:prSet presAssocID="{F76CAA01-8593-4478-B19D-3F9786D0E86C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BA6254D-DA0B-4F47-9443-1289445AE939}" type="presOf" srcId="{F76CAA01-8593-4478-B19D-3F9786D0E86C}" destId="{0C42889D-EF8B-45E0-B886-334DD7AB6468}" srcOrd="0" destOrd="0" presId="urn:microsoft.com/office/officeart/2005/8/layout/chevron2"/>
    <dgm:cxn modelId="{D9F3600B-048F-4153-8026-45F21CFFA2B2}" type="presOf" srcId="{BB88E3BF-991A-462A-A0E7-B239C53AE5E3}" destId="{142FCD6B-FD7F-4111-80F0-23BFD7640C8B}" srcOrd="0" destOrd="0" presId="urn:microsoft.com/office/officeart/2005/8/layout/chevron2"/>
    <dgm:cxn modelId="{3735C320-02A4-4CC7-A8E6-8AA7E69E62DB}" srcId="{39BB26DC-1325-43F4-A263-4CD0A3854F95}" destId="{070E55AC-29FA-4281-8F45-8E0AB5937F06}" srcOrd="0" destOrd="0" parTransId="{A1307F3B-9235-462F-BD26-3776FFF2A240}" sibTransId="{53973071-DCD8-43DA-81BF-17B84C1EFF14}"/>
    <dgm:cxn modelId="{1BF2DE85-9EB6-44D0-97DB-88416C493B5A}" srcId="{F76CAA01-8593-4478-B19D-3F9786D0E86C}" destId="{CDD09E20-7C6C-4B8A-8664-909468731799}" srcOrd="0" destOrd="0" parTransId="{6C3FF796-D06A-4F1F-942C-27D0CA5DFFC1}" sibTransId="{F5D20E57-41D1-4F80-B8CA-6CF0EE224247}"/>
    <dgm:cxn modelId="{5D5BD647-D639-4D90-8544-785874A6153F}" type="presOf" srcId="{6607CF60-3C54-472F-939C-EAAEA6AE3791}" destId="{C53D7FB7-5F9C-42C1-A26F-A88F04BBAD38}" srcOrd="0" destOrd="0" presId="urn:microsoft.com/office/officeart/2005/8/layout/chevron2"/>
    <dgm:cxn modelId="{66A6A251-9369-4BE9-A796-C8D76CE36D9F}" srcId="{BAFCEBB2-7E02-4300-BC15-7E429938F4D3}" destId="{39BB26DC-1325-43F4-A263-4CD0A3854F95}" srcOrd="2" destOrd="0" parTransId="{E83EC989-8F1F-4712-93AB-68D5C304ADBB}" sibTransId="{E251BA7F-3852-4047-8AA8-41F6A97DA94F}"/>
    <dgm:cxn modelId="{C514871A-756B-4D39-B0B1-5BED005AABDA}" srcId="{BB88E3BF-991A-462A-A0E7-B239C53AE5E3}" destId="{CBD0AF80-4D02-4789-A49E-2115C0CFDB51}" srcOrd="0" destOrd="0" parTransId="{1A736FE2-3F21-4202-B0EF-12DAD224FEF3}" sibTransId="{0178A7E8-6D0B-4F64-B496-6AFC0EE9D4AF}"/>
    <dgm:cxn modelId="{6C8D23C0-5D9A-4AE8-BF5E-1C12F37827F6}" srcId="{BAFCEBB2-7E02-4300-BC15-7E429938F4D3}" destId="{BB88E3BF-991A-462A-A0E7-B239C53AE5E3}" srcOrd="0" destOrd="0" parTransId="{D8BE5566-107A-4A95-A36A-5D4028497100}" sibTransId="{92EE7B28-9213-403C-A8CB-C05AA8E8AD6C}"/>
    <dgm:cxn modelId="{D1B3A151-2683-4691-9718-48DCD95AF1E1}" srcId="{6607CF60-3C54-472F-939C-EAAEA6AE3791}" destId="{F09CB48A-C0A0-44B4-9566-0C862038F6BB}" srcOrd="0" destOrd="0" parTransId="{5C5E7E14-D422-4803-94DA-F46892251A63}" sibTransId="{18798C36-6E18-4A67-9CC8-41B849880829}"/>
    <dgm:cxn modelId="{7745B420-00C6-4B85-BFCC-59F43C9A6F10}" srcId="{BAFCEBB2-7E02-4300-BC15-7E429938F4D3}" destId="{F76CAA01-8593-4478-B19D-3F9786D0E86C}" srcOrd="3" destOrd="0" parTransId="{5BA7D569-2BD3-4718-840E-FAFEC7647852}" sibTransId="{D9CFFF22-2F67-484C-8A8B-1957014DFCFE}"/>
    <dgm:cxn modelId="{CF65CE30-E3FA-47B7-AA14-BF5955F75131}" type="presOf" srcId="{BAFCEBB2-7E02-4300-BC15-7E429938F4D3}" destId="{C194472C-FDD1-4F41-BEA0-E3DBBB6777B3}" srcOrd="0" destOrd="0" presId="urn:microsoft.com/office/officeart/2005/8/layout/chevron2"/>
    <dgm:cxn modelId="{6B41A086-A6FE-425B-992E-A369D9A9C2AC}" type="presOf" srcId="{CDD09E20-7C6C-4B8A-8664-909468731799}" destId="{A917791C-235D-45D3-AC6E-F7D6D051B948}" srcOrd="0" destOrd="0" presId="urn:microsoft.com/office/officeart/2005/8/layout/chevron2"/>
    <dgm:cxn modelId="{44524BED-18DC-4038-B876-F679A6484975}" type="presOf" srcId="{CBD0AF80-4D02-4789-A49E-2115C0CFDB51}" destId="{86AF99F7-A1F7-4160-B906-1485E4921165}" srcOrd="0" destOrd="0" presId="urn:microsoft.com/office/officeart/2005/8/layout/chevron2"/>
    <dgm:cxn modelId="{9485DF56-6F77-4A9E-A53F-82EEF3F69A80}" type="presOf" srcId="{39BB26DC-1325-43F4-A263-4CD0A3854F95}" destId="{414E8051-48A9-411E-8562-F73323EC7F5B}" srcOrd="0" destOrd="0" presId="urn:microsoft.com/office/officeart/2005/8/layout/chevron2"/>
    <dgm:cxn modelId="{7DE89F35-52E6-4C0D-9AD8-183F9DF4C2BE}" type="presOf" srcId="{070E55AC-29FA-4281-8F45-8E0AB5937F06}" destId="{9E6A80ED-8F2B-4FBD-A78D-F465BA8C8812}" srcOrd="0" destOrd="0" presId="urn:microsoft.com/office/officeart/2005/8/layout/chevron2"/>
    <dgm:cxn modelId="{52B9D705-5A88-4E61-A5B5-31E2E38D5400}" srcId="{BAFCEBB2-7E02-4300-BC15-7E429938F4D3}" destId="{6607CF60-3C54-472F-939C-EAAEA6AE3791}" srcOrd="1" destOrd="0" parTransId="{B994D126-BD15-456A-ABBD-5244B831A93D}" sibTransId="{E29CD41C-2937-45A7-A02B-EBDF503430E7}"/>
    <dgm:cxn modelId="{3FF12E32-595B-4C3B-9E88-8AA3B58DB362}" type="presOf" srcId="{F09CB48A-C0A0-44B4-9566-0C862038F6BB}" destId="{1138DF7F-44F5-4473-8363-36DEF446D9DA}" srcOrd="0" destOrd="0" presId="urn:microsoft.com/office/officeart/2005/8/layout/chevron2"/>
    <dgm:cxn modelId="{3C91171B-560A-4F7B-8395-067FC1C2C21C}" type="presParOf" srcId="{C194472C-FDD1-4F41-BEA0-E3DBBB6777B3}" destId="{7F72B133-239C-4E03-A468-8C1A054DA782}" srcOrd="0" destOrd="0" presId="urn:microsoft.com/office/officeart/2005/8/layout/chevron2"/>
    <dgm:cxn modelId="{11159202-DA1D-479F-B050-BFF3DA6CB0B5}" type="presParOf" srcId="{7F72B133-239C-4E03-A468-8C1A054DA782}" destId="{142FCD6B-FD7F-4111-80F0-23BFD7640C8B}" srcOrd="0" destOrd="0" presId="urn:microsoft.com/office/officeart/2005/8/layout/chevron2"/>
    <dgm:cxn modelId="{78C8B9D3-D09D-406D-8FF2-294B36A33DDA}" type="presParOf" srcId="{7F72B133-239C-4E03-A468-8C1A054DA782}" destId="{86AF99F7-A1F7-4160-B906-1485E4921165}" srcOrd="1" destOrd="0" presId="urn:microsoft.com/office/officeart/2005/8/layout/chevron2"/>
    <dgm:cxn modelId="{6EE5BC0E-0821-49B3-99A3-C667660B7BB6}" type="presParOf" srcId="{C194472C-FDD1-4F41-BEA0-E3DBBB6777B3}" destId="{C59E403D-FFB7-4451-97A3-11B7A58EB00E}" srcOrd="1" destOrd="0" presId="urn:microsoft.com/office/officeart/2005/8/layout/chevron2"/>
    <dgm:cxn modelId="{FD82DE0E-3679-49FE-9E84-991E1B93A318}" type="presParOf" srcId="{C194472C-FDD1-4F41-BEA0-E3DBBB6777B3}" destId="{C984DBB1-5694-4235-89B2-35A5612EED82}" srcOrd="2" destOrd="0" presId="urn:microsoft.com/office/officeart/2005/8/layout/chevron2"/>
    <dgm:cxn modelId="{38368BDA-B917-42F5-863D-D6F73F546CB2}" type="presParOf" srcId="{C984DBB1-5694-4235-89B2-35A5612EED82}" destId="{C53D7FB7-5F9C-42C1-A26F-A88F04BBAD38}" srcOrd="0" destOrd="0" presId="urn:microsoft.com/office/officeart/2005/8/layout/chevron2"/>
    <dgm:cxn modelId="{B9F39F80-F352-406D-88D4-A138C7C6CCDF}" type="presParOf" srcId="{C984DBB1-5694-4235-89B2-35A5612EED82}" destId="{1138DF7F-44F5-4473-8363-36DEF446D9DA}" srcOrd="1" destOrd="0" presId="urn:microsoft.com/office/officeart/2005/8/layout/chevron2"/>
    <dgm:cxn modelId="{C6761A11-1D96-4B5C-8B2E-58B0DC8CD355}" type="presParOf" srcId="{C194472C-FDD1-4F41-BEA0-E3DBBB6777B3}" destId="{4053A0BD-4CD9-4812-800C-240B40A7B9EC}" srcOrd="3" destOrd="0" presId="urn:microsoft.com/office/officeart/2005/8/layout/chevron2"/>
    <dgm:cxn modelId="{F9AFAFAD-D1CD-4987-9802-CD1FADF3B7BA}" type="presParOf" srcId="{C194472C-FDD1-4F41-BEA0-E3DBBB6777B3}" destId="{57B751F1-3903-4E2E-BAC1-0532B943C8A2}" srcOrd="4" destOrd="0" presId="urn:microsoft.com/office/officeart/2005/8/layout/chevron2"/>
    <dgm:cxn modelId="{5A4DFA92-EF55-4D8B-9A35-A82CA720C78B}" type="presParOf" srcId="{57B751F1-3903-4E2E-BAC1-0532B943C8A2}" destId="{414E8051-48A9-411E-8562-F73323EC7F5B}" srcOrd="0" destOrd="0" presId="urn:microsoft.com/office/officeart/2005/8/layout/chevron2"/>
    <dgm:cxn modelId="{9F0FF01C-D1E4-4295-8A1C-03FFAE83D00B}" type="presParOf" srcId="{57B751F1-3903-4E2E-BAC1-0532B943C8A2}" destId="{9E6A80ED-8F2B-4FBD-A78D-F465BA8C8812}" srcOrd="1" destOrd="0" presId="urn:microsoft.com/office/officeart/2005/8/layout/chevron2"/>
    <dgm:cxn modelId="{97B720DC-6BC7-40F9-9937-1F8F01A05CCE}" type="presParOf" srcId="{C194472C-FDD1-4F41-BEA0-E3DBBB6777B3}" destId="{D2A89B5D-5006-4E05-B4EC-2F9EB40BCFF9}" srcOrd="5" destOrd="0" presId="urn:microsoft.com/office/officeart/2005/8/layout/chevron2"/>
    <dgm:cxn modelId="{94438E28-D996-43D3-B7A6-62E9B7AB7449}" type="presParOf" srcId="{C194472C-FDD1-4F41-BEA0-E3DBBB6777B3}" destId="{7F481C19-DD73-42EF-8BF3-F5E2F569B26B}" srcOrd="6" destOrd="0" presId="urn:microsoft.com/office/officeart/2005/8/layout/chevron2"/>
    <dgm:cxn modelId="{0E6C634F-3872-41E7-8AC7-C61F91D17E31}" type="presParOf" srcId="{7F481C19-DD73-42EF-8BF3-F5E2F569B26B}" destId="{0C42889D-EF8B-45E0-B886-334DD7AB6468}" srcOrd="0" destOrd="0" presId="urn:microsoft.com/office/officeart/2005/8/layout/chevron2"/>
    <dgm:cxn modelId="{5A0E6E42-91D9-4D52-90E8-F287FC97C5EA}" type="presParOf" srcId="{7F481C19-DD73-42EF-8BF3-F5E2F569B26B}" destId="{A917791C-235D-45D3-AC6E-F7D6D051B94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FCEBB2-7E02-4300-BC15-7E429938F4D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B88E3BF-991A-462A-A0E7-B239C53AE5E3}">
      <dgm:prSet phldrT="[Texto]" custT="1"/>
      <dgm:spPr/>
      <dgm:t>
        <a:bodyPr/>
        <a:lstStyle/>
        <a:p>
          <a:endParaRPr lang="pt-BR" sz="2000" baseline="0" dirty="0"/>
        </a:p>
      </dgm:t>
    </dgm:pt>
    <dgm:pt modelId="{D8BE5566-107A-4A95-A36A-5D4028497100}" type="parTrans" cxnId="{6C8D23C0-5D9A-4AE8-BF5E-1C12F37827F6}">
      <dgm:prSet/>
      <dgm:spPr/>
      <dgm:t>
        <a:bodyPr/>
        <a:lstStyle/>
        <a:p>
          <a:endParaRPr lang="pt-BR"/>
        </a:p>
      </dgm:t>
    </dgm:pt>
    <dgm:pt modelId="{92EE7B28-9213-403C-A8CB-C05AA8E8AD6C}" type="sibTrans" cxnId="{6C8D23C0-5D9A-4AE8-BF5E-1C12F37827F6}">
      <dgm:prSet/>
      <dgm:spPr/>
      <dgm:t>
        <a:bodyPr/>
        <a:lstStyle/>
        <a:p>
          <a:endParaRPr lang="pt-BR"/>
        </a:p>
      </dgm:t>
    </dgm:pt>
    <dgm:pt modelId="{CBD0AF80-4D02-4789-A49E-2115C0CFDB51}">
      <dgm:prSet phldrT="[Texto]" custT="1"/>
      <dgm:spPr/>
      <dgm:t>
        <a:bodyPr anchor="ctr"/>
        <a:lstStyle/>
        <a:p>
          <a:pPr algn="just"/>
          <a:r>
            <a:rPr lang="pt-BR" sz="1800" b="1" dirty="0" smtClean="0"/>
            <a:t>Parametrização das informações disponibilizadas ao SIOPS (Saúde) e SIOPE (Educação), bem como acompanhamento dos índices FECAM, FAPERJ e FEHIS. </a:t>
          </a:r>
          <a:endParaRPr lang="pt-BR" sz="1800" dirty="0"/>
        </a:p>
      </dgm:t>
    </dgm:pt>
    <dgm:pt modelId="{1A736FE2-3F21-4202-B0EF-12DAD224FEF3}" type="parTrans" cxnId="{C514871A-756B-4D39-B0B1-5BED005AABDA}">
      <dgm:prSet/>
      <dgm:spPr/>
      <dgm:t>
        <a:bodyPr/>
        <a:lstStyle/>
        <a:p>
          <a:endParaRPr lang="pt-BR"/>
        </a:p>
      </dgm:t>
    </dgm:pt>
    <dgm:pt modelId="{0178A7E8-6D0B-4F64-B496-6AFC0EE9D4AF}" type="sibTrans" cxnId="{C514871A-756B-4D39-B0B1-5BED005AABDA}">
      <dgm:prSet/>
      <dgm:spPr/>
      <dgm:t>
        <a:bodyPr/>
        <a:lstStyle/>
        <a:p>
          <a:endParaRPr lang="pt-BR"/>
        </a:p>
      </dgm:t>
    </dgm:pt>
    <dgm:pt modelId="{6607CF60-3C54-472F-939C-EAAEA6AE3791}">
      <dgm:prSet phldrT="[Texto]" custT="1"/>
      <dgm:spPr/>
      <dgm:t>
        <a:bodyPr/>
        <a:lstStyle/>
        <a:p>
          <a:endParaRPr lang="pt-BR" sz="2000" baseline="0" dirty="0"/>
        </a:p>
      </dgm:t>
    </dgm:pt>
    <dgm:pt modelId="{B994D126-BD15-456A-ABBD-5244B831A93D}" type="parTrans" cxnId="{52B9D705-5A88-4E61-A5B5-31E2E38D5400}">
      <dgm:prSet/>
      <dgm:spPr/>
      <dgm:t>
        <a:bodyPr/>
        <a:lstStyle/>
        <a:p>
          <a:endParaRPr lang="pt-BR"/>
        </a:p>
      </dgm:t>
    </dgm:pt>
    <dgm:pt modelId="{E29CD41C-2937-45A7-A02B-EBDF503430E7}" type="sibTrans" cxnId="{52B9D705-5A88-4E61-A5B5-31E2E38D5400}">
      <dgm:prSet/>
      <dgm:spPr/>
      <dgm:t>
        <a:bodyPr/>
        <a:lstStyle/>
        <a:p>
          <a:endParaRPr lang="pt-BR"/>
        </a:p>
      </dgm:t>
    </dgm:pt>
    <dgm:pt modelId="{F09CB48A-C0A0-44B4-9566-0C862038F6BB}">
      <dgm:prSet phldrT="[Texto]" custT="1"/>
      <dgm:spPr/>
      <dgm:t>
        <a:bodyPr anchor="ctr"/>
        <a:lstStyle/>
        <a:p>
          <a:pPr algn="just"/>
          <a:r>
            <a:rPr lang="pt-BR" sz="1800" b="1" dirty="0" smtClean="0"/>
            <a:t>Compilação das Notas Técnicas de Ajustes de Exercícios Anteriores elaboradas pelas unidades gestoras que irão compor as Contas de Gestão.</a:t>
          </a:r>
          <a:endParaRPr lang="pt-BR" sz="1800" b="1" dirty="0"/>
        </a:p>
      </dgm:t>
    </dgm:pt>
    <dgm:pt modelId="{5C5E7E14-D422-4803-94DA-F46892251A63}" type="parTrans" cxnId="{D1B3A151-2683-4691-9718-48DCD95AF1E1}">
      <dgm:prSet/>
      <dgm:spPr/>
      <dgm:t>
        <a:bodyPr/>
        <a:lstStyle/>
        <a:p>
          <a:endParaRPr lang="pt-BR"/>
        </a:p>
      </dgm:t>
    </dgm:pt>
    <dgm:pt modelId="{18798C36-6E18-4A67-9CC8-41B849880829}" type="sibTrans" cxnId="{D1B3A151-2683-4691-9718-48DCD95AF1E1}">
      <dgm:prSet/>
      <dgm:spPr/>
      <dgm:t>
        <a:bodyPr/>
        <a:lstStyle/>
        <a:p>
          <a:endParaRPr lang="pt-BR"/>
        </a:p>
      </dgm:t>
    </dgm:pt>
    <dgm:pt modelId="{39BB26DC-1325-43F4-A263-4CD0A3854F95}">
      <dgm:prSet phldrT="[Texto]" custT="1"/>
      <dgm:spPr/>
      <dgm:t>
        <a:bodyPr/>
        <a:lstStyle/>
        <a:p>
          <a:endParaRPr lang="pt-BR" sz="2000" baseline="0" dirty="0"/>
        </a:p>
      </dgm:t>
    </dgm:pt>
    <dgm:pt modelId="{E83EC989-8F1F-4712-93AB-68D5C304ADBB}" type="parTrans" cxnId="{66A6A251-9369-4BE9-A796-C8D76CE36D9F}">
      <dgm:prSet/>
      <dgm:spPr/>
      <dgm:t>
        <a:bodyPr/>
        <a:lstStyle/>
        <a:p>
          <a:endParaRPr lang="pt-BR"/>
        </a:p>
      </dgm:t>
    </dgm:pt>
    <dgm:pt modelId="{E251BA7F-3852-4047-8AA8-41F6A97DA94F}" type="sibTrans" cxnId="{66A6A251-9369-4BE9-A796-C8D76CE36D9F}">
      <dgm:prSet/>
      <dgm:spPr/>
      <dgm:t>
        <a:bodyPr/>
        <a:lstStyle/>
        <a:p>
          <a:endParaRPr lang="pt-BR"/>
        </a:p>
      </dgm:t>
    </dgm:pt>
    <dgm:pt modelId="{070E55AC-29FA-4281-8F45-8E0AB5937F06}">
      <dgm:prSet phldrT="[Texto]" custT="1"/>
      <dgm:spPr/>
      <dgm:t>
        <a:bodyPr/>
        <a:lstStyle/>
        <a:p>
          <a:pPr algn="just"/>
          <a:r>
            <a:rPr lang="pt-BR" sz="1800" b="1" dirty="0" smtClean="0"/>
            <a:t>Acompanhamento da regularização das inconsistências para fins de autorização e publicação dos Restos a Pagar inscritos pelas unidades gestoras.</a:t>
          </a:r>
          <a:endParaRPr lang="pt-BR" sz="1800" b="1" dirty="0"/>
        </a:p>
      </dgm:t>
    </dgm:pt>
    <dgm:pt modelId="{A1307F3B-9235-462F-BD26-3776FFF2A240}" type="parTrans" cxnId="{3735C320-02A4-4CC7-A8E6-8AA7E69E62DB}">
      <dgm:prSet/>
      <dgm:spPr/>
      <dgm:t>
        <a:bodyPr/>
        <a:lstStyle/>
        <a:p>
          <a:endParaRPr lang="pt-BR"/>
        </a:p>
      </dgm:t>
    </dgm:pt>
    <dgm:pt modelId="{53973071-DCD8-43DA-81BF-17B84C1EFF14}" type="sibTrans" cxnId="{3735C320-02A4-4CC7-A8E6-8AA7E69E62DB}">
      <dgm:prSet/>
      <dgm:spPr/>
      <dgm:t>
        <a:bodyPr/>
        <a:lstStyle/>
        <a:p>
          <a:endParaRPr lang="pt-BR"/>
        </a:p>
      </dgm:t>
    </dgm:pt>
    <dgm:pt modelId="{F76CAA01-8593-4478-B19D-3F9786D0E86C}">
      <dgm:prSet/>
      <dgm:spPr/>
      <dgm:t>
        <a:bodyPr/>
        <a:lstStyle/>
        <a:p>
          <a:endParaRPr lang="pt-BR" dirty="0"/>
        </a:p>
      </dgm:t>
    </dgm:pt>
    <dgm:pt modelId="{5BA7D569-2BD3-4718-840E-FAFEC7647852}" type="parTrans" cxnId="{7745B420-00C6-4B85-BFCC-59F43C9A6F10}">
      <dgm:prSet/>
      <dgm:spPr/>
      <dgm:t>
        <a:bodyPr/>
        <a:lstStyle/>
        <a:p>
          <a:endParaRPr lang="pt-BR"/>
        </a:p>
      </dgm:t>
    </dgm:pt>
    <dgm:pt modelId="{D9CFFF22-2F67-484C-8A8B-1957014DFCFE}" type="sibTrans" cxnId="{7745B420-00C6-4B85-BFCC-59F43C9A6F10}">
      <dgm:prSet/>
      <dgm:spPr/>
      <dgm:t>
        <a:bodyPr/>
        <a:lstStyle/>
        <a:p>
          <a:endParaRPr lang="pt-BR"/>
        </a:p>
      </dgm:t>
    </dgm:pt>
    <dgm:pt modelId="{CDD09E20-7C6C-4B8A-8664-909468731799}">
      <dgm:prSet custT="1"/>
      <dgm:spPr/>
      <dgm:t>
        <a:bodyPr anchor="ctr"/>
        <a:lstStyle/>
        <a:p>
          <a:pPr algn="just"/>
          <a:r>
            <a:rPr lang="pt-BR" sz="1800" b="1" dirty="0" smtClean="0"/>
            <a:t>Análise dos balancetes para fins de Consolidação dos Balanços e elaboração das Notas Explicativas. </a:t>
          </a:r>
          <a:endParaRPr lang="pt-BR" sz="1800" b="1" dirty="0"/>
        </a:p>
      </dgm:t>
    </dgm:pt>
    <dgm:pt modelId="{6C3FF796-D06A-4F1F-942C-27D0CA5DFFC1}" type="parTrans" cxnId="{1BF2DE85-9EB6-44D0-97DB-88416C493B5A}">
      <dgm:prSet/>
      <dgm:spPr/>
      <dgm:t>
        <a:bodyPr/>
        <a:lstStyle/>
        <a:p>
          <a:endParaRPr lang="pt-BR"/>
        </a:p>
      </dgm:t>
    </dgm:pt>
    <dgm:pt modelId="{F5D20E57-41D1-4F80-B8CA-6CF0EE224247}" type="sibTrans" cxnId="{1BF2DE85-9EB6-44D0-97DB-88416C493B5A}">
      <dgm:prSet/>
      <dgm:spPr/>
      <dgm:t>
        <a:bodyPr/>
        <a:lstStyle/>
        <a:p>
          <a:endParaRPr lang="pt-BR"/>
        </a:p>
      </dgm:t>
    </dgm:pt>
    <dgm:pt modelId="{C194472C-FDD1-4F41-BEA0-E3DBBB6777B3}" type="pres">
      <dgm:prSet presAssocID="{BAFCEBB2-7E02-4300-BC15-7E429938F4D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F72B133-239C-4E03-A468-8C1A054DA782}" type="pres">
      <dgm:prSet presAssocID="{BB88E3BF-991A-462A-A0E7-B239C53AE5E3}" presName="composite" presStyleCnt="0"/>
      <dgm:spPr/>
    </dgm:pt>
    <dgm:pt modelId="{142FCD6B-FD7F-4111-80F0-23BFD7640C8B}" type="pres">
      <dgm:prSet presAssocID="{BB88E3BF-991A-462A-A0E7-B239C53AE5E3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6AF99F7-A1F7-4160-B906-1485E4921165}" type="pres">
      <dgm:prSet presAssocID="{BB88E3BF-991A-462A-A0E7-B239C53AE5E3}" presName="descendantText" presStyleLbl="alignAcc1" presStyleIdx="0" presStyleCnt="4" custLinFactNeighborY="-23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59E403D-FFB7-4451-97A3-11B7A58EB00E}" type="pres">
      <dgm:prSet presAssocID="{92EE7B28-9213-403C-A8CB-C05AA8E8AD6C}" presName="sp" presStyleCnt="0"/>
      <dgm:spPr/>
    </dgm:pt>
    <dgm:pt modelId="{C984DBB1-5694-4235-89B2-35A5612EED82}" type="pres">
      <dgm:prSet presAssocID="{6607CF60-3C54-472F-939C-EAAEA6AE3791}" presName="composite" presStyleCnt="0"/>
      <dgm:spPr/>
    </dgm:pt>
    <dgm:pt modelId="{C53D7FB7-5F9C-42C1-A26F-A88F04BBAD38}" type="pres">
      <dgm:prSet presAssocID="{6607CF60-3C54-472F-939C-EAAEA6AE379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138DF7F-44F5-4473-8363-36DEF446D9DA}" type="pres">
      <dgm:prSet presAssocID="{6607CF60-3C54-472F-939C-EAAEA6AE3791}" presName="descendantText" presStyleLbl="alignAcc1" presStyleIdx="1" presStyleCnt="4" custLinFactNeighborX="140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053A0BD-4CD9-4812-800C-240B40A7B9EC}" type="pres">
      <dgm:prSet presAssocID="{E29CD41C-2937-45A7-A02B-EBDF503430E7}" presName="sp" presStyleCnt="0"/>
      <dgm:spPr/>
    </dgm:pt>
    <dgm:pt modelId="{57B751F1-3903-4E2E-BAC1-0532B943C8A2}" type="pres">
      <dgm:prSet presAssocID="{39BB26DC-1325-43F4-A263-4CD0A3854F95}" presName="composite" presStyleCnt="0"/>
      <dgm:spPr/>
    </dgm:pt>
    <dgm:pt modelId="{414E8051-48A9-411E-8562-F73323EC7F5B}" type="pres">
      <dgm:prSet presAssocID="{39BB26DC-1325-43F4-A263-4CD0A3854F9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6A80ED-8F2B-4FBD-A78D-F465BA8C8812}" type="pres">
      <dgm:prSet presAssocID="{39BB26DC-1325-43F4-A263-4CD0A3854F95}" presName="descendantText" presStyleLbl="alignAcc1" presStyleIdx="2" presStyleCnt="4" custLinFactNeighborX="140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2A89B5D-5006-4E05-B4EC-2F9EB40BCFF9}" type="pres">
      <dgm:prSet presAssocID="{E251BA7F-3852-4047-8AA8-41F6A97DA94F}" presName="sp" presStyleCnt="0"/>
      <dgm:spPr/>
    </dgm:pt>
    <dgm:pt modelId="{7F481C19-DD73-42EF-8BF3-F5E2F569B26B}" type="pres">
      <dgm:prSet presAssocID="{F76CAA01-8593-4478-B19D-3F9786D0E86C}" presName="composite" presStyleCnt="0"/>
      <dgm:spPr/>
    </dgm:pt>
    <dgm:pt modelId="{0C42889D-EF8B-45E0-B886-334DD7AB6468}" type="pres">
      <dgm:prSet presAssocID="{F76CAA01-8593-4478-B19D-3F9786D0E86C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917791C-235D-45D3-AC6E-F7D6D051B948}" type="pres">
      <dgm:prSet presAssocID="{F76CAA01-8593-4478-B19D-3F9786D0E86C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735C320-02A4-4CC7-A8E6-8AA7E69E62DB}" srcId="{39BB26DC-1325-43F4-A263-4CD0A3854F95}" destId="{070E55AC-29FA-4281-8F45-8E0AB5937F06}" srcOrd="0" destOrd="0" parTransId="{A1307F3B-9235-462F-BD26-3776FFF2A240}" sibTransId="{53973071-DCD8-43DA-81BF-17B84C1EFF14}"/>
    <dgm:cxn modelId="{1BF2DE85-9EB6-44D0-97DB-88416C493B5A}" srcId="{F76CAA01-8593-4478-B19D-3F9786D0E86C}" destId="{CDD09E20-7C6C-4B8A-8664-909468731799}" srcOrd="0" destOrd="0" parTransId="{6C3FF796-D06A-4F1F-942C-27D0CA5DFFC1}" sibTransId="{F5D20E57-41D1-4F80-B8CA-6CF0EE224247}"/>
    <dgm:cxn modelId="{66A6A251-9369-4BE9-A796-C8D76CE36D9F}" srcId="{BAFCEBB2-7E02-4300-BC15-7E429938F4D3}" destId="{39BB26DC-1325-43F4-A263-4CD0A3854F95}" srcOrd="2" destOrd="0" parTransId="{E83EC989-8F1F-4712-93AB-68D5C304ADBB}" sibTransId="{E251BA7F-3852-4047-8AA8-41F6A97DA94F}"/>
    <dgm:cxn modelId="{1B3FDE9F-7CFD-43DE-B0CE-5C64822E3946}" type="presOf" srcId="{CDD09E20-7C6C-4B8A-8664-909468731799}" destId="{A917791C-235D-45D3-AC6E-F7D6D051B948}" srcOrd="0" destOrd="0" presId="urn:microsoft.com/office/officeart/2005/8/layout/chevron2"/>
    <dgm:cxn modelId="{C514871A-756B-4D39-B0B1-5BED005AABDA}" srcId="{BB88E3BF-991A-462A-A0E7-B239C53AE5E3}" destId="{CBD0AF80-4D02-4789-A49E-2115C0CFDB51}" srcOrd="0" destOrd="0" parTransId="{1A736FE2-3F21-4202-B0EF-12DAD224FEF3}" sibTransId="{0178A7E8-6D0B-4F64-B496-6AFC0EE9D4AF}"/>
    <dgm:cxn modelId="{A4E3B46E-F77F-46BE-9257-AEF1262421C2}" type="presOf" srcId="{BB88E3BF-991A-462A-A0E7-B239C53AE5E3}" destId="{142FCD6B-FD7F-4111-80F0-23BFD7640C8B}" srcOrd="0" destOrd="0" presId="urn:microsoft.com/office/officeart/2005/8/layout/chevron2"/>
    <dgm:cxn modelId="{2290EE70-DECF-493C-9B32-C7421D4B2365}" type="presOf" srcId="{070E55AC-29FA-4281-8F45-8E0AB5937F06}" destId="{9E6A80ED-8F2B-4FBD-A78D-F465BA8C8812}" srcOrd="0" destOrd="0" presId="urn:microsoft.com/office/officeart/2005/8/layout/chevron2"/>
    <dgm:cxn modelId="{6C8D23C0-5D9A-4AE8-BF5E-1C12F37827F6}" srcId="{BAFCEBB2-7E02-4300-BC15-7E429938F4D3}" destId="{BB88E3BF-991A-462A-A0E7-B239C53AE5E3}" srcOrd="0" destOrd="0" parTransId="{D8BE5566-107A-4A95-A36A-5D4028497100}" sibTransId="{92EE7B28-9213-403C-A8CB-C05AA8E8AD6C}"/>
    <dgm:cxn modelId="{D1B3A151-2683-4691-9718-48DCD95AF1E1}" srcId="{6607CF60-3C54-472F-939C-EAAEA6AE3791}" destId="{F09CB48A-C0A0-44B4-9566-0C862038F6BB}" srcOrd="0" destOrd="0" parTransId="{5C5E7E14-D422-4803-94DA-F46892251A63}" sibTransId="{18798C36-6E18-4A67-9CC8-41B849880829}"/>
    <dgm:cxn modelId="{7745B420-00C6-4B85-BFCC-59F43C9A6F10}" srcId="{BAFCEBB2-7E02-4300-BC15-7E429938F4D3}" destId="{F76CAA01-8593-4478-B19D-3F9786D0E86C}" srcOrd="3" destOrd="0" parTransId="{5BA7D569-2BD3-4718-840E-FAFEC7647852}" sibTransId="{D9CFFF22-2F67-484C-8A8B-1957014DFCFE}"/>
    <dgm:cxn modelId="{7676D664-C2EB-400A-8BD8-96964577878F}" type="presOf" srcId="{F09CB48A-C0A0-44B4-9566-0C862038F6BB}" destId="{1138DF7F-44F5-4473-8363-36DEF446D9DA}" srcOrd="0" destOrd="0" presId="urn:microsoft.com/office/officeart/2005/8/layout/chevron2"/>
    <dgm:cxn modelId="{CB3B341D-3704-4443-AE71-EB3D914040B2}" type="presOf" srcId="{F76CAA01-8593-4478-B19D-3F9786D0E86C}" destId="{0C42889D-EF8B-45E0-B886-334DD7AB6468}" srcOrd="0" destOrd="0" presId="urn:microsoft.com/office/officeart/2005/8/layout/chevron2"/>
    <dgm:cxn modelId="{EFBEE9A7-B151-4EBA-8E96-13E5A8B44D1F}" type="presOf" srcId="{BAFCEBB2-7E02-4300-BC15-7E429938F4D3}" destId="{C194472C-FDD1-4F41-BEA0-E3DBBB6777B3}" srcOrd="0" destOrd="0" presId="urn:microsoft.com/office/officeart/2005/8/layout/chevron2"/>
    <dgm:cxn modelId="{D04D45A1-00F3-4339-B044-8C2B9BF77B51}" type="presOf" srcId="{6607CF60-3C54-472F-939C-EAAEA6AE3791}" destId="{C53D7FB7-5F9C-42C1-A26F-A88F04BBAD38}" srcOrd="0" destOrd="0" presId="urn:microsoft.com/office/officeart/2005/8/layout/chevron2"/>
    <dgm:cxn modelId="{52B9D705-5A88-4E61-A5B5-31E2E38D5400}" srcId="{BAFCEBB2-7E02-4300-BC15-7E429938F4D3}" destId="{6607CF60-3C54-472F-939C-EAAEA6AE3791}" srcOrd="1" destOrd="0" parTransId="{B994D126-BD15-456A-ABBD-5244B831A93D}" sibTransId="{E29CD41C-2937-45A7-A02B-EBDF503430E7}"/>
    <dgm:cxn modelId="{1845987E-C23D-458C-8A11-66473997F1F1}" type="presOf" srcId="{39BB26DC-1325-43F4-A263-4CD0A3854F95}" destId="{414E8051-48A9-411E-8562-F73323EC7F5B}" srcOrd="0" destOrd="0" presId="urn:microsoft.com/office/officeart/2005/8/layout/chevron2"/>
    <dgm:cxn modelId="{E053348A-9FF1-45AB-9504-C38A3046B34B}" type="presOf" srcId="{CBD0AF80-4D02-4789-A49E-2115C0CFDB51}" destId="{86AF99F7-A1F7-4160-B906-1485E4921165}" srcOrd="0" destOrd="0" presId="urn:microsoft.com/office/officeart/2005/8/layout/chevron2"/>
    <dgm:cxn modelId="{B4228B3A-0D0D-4B98-B966-0B7CA1E9204F}" type="presParOf" srcId="{C194472C-FDD1-4F41-BEA0-E3DBBB6777B3}" destId="{7F72B133-239C-4E03-A468-8C1A054DA782}" srcOrd="0" destOrd="0" presId="urn:microsoft.com/office/officeart/2005/8/layout/chevron2"/>
    <dgm:cxn modelId="{EE2CE1DF-35B3-4FAA-BFAF-656E0AF36D4E}" type="presParOf" srcId="{7F72B133-239C-4E03-A468-8C1A054DA782}" destId="{142FCD6B-FD7F-4111-80F0-23BFD7640C8B}" srcOrd="0" destOrd="0" presId="urn:microsoft.com/office/officeart/2005/8/layout/chevron2"/>
    <dgm:cxn modelId="{2804CC46-47AC-484C-AA2B-5DB913688298}" type="presParOf" srcId="{7F72B133-239C-4E03-A468-8C1A054DA782}" destId="{86AF99F7-A1F7-4160-B906-1485E4921165}" srcOrd="1" destOrd="0" presId="urn:microsoft.com/office/officeart/2005/8/layout/chevron2"/>
    <dgm:cxn modelId="{F5307141-0165-40D6-8C5D-221C182E0103}" type="presParOf" srcId="{C194472C-FDD1-4F41-BEA0-E3DBBB6777B3}" destId="{C59E403D-FFB7-4451-97A3-11B7A58EB00E}" srcOrd="1" destOrd="0" presId="urn:microsoft.com/office/officeart/2005/8/layout/chevron2"/>
    <dgm:cxn modelId="{93388817-EA39-4269-8B50-70C353465ED8}" type="presParOf" srcId="{C194472C-FDD1-4F41-BEA0-E3DBBB6777B3}" destId="{C984DBB1-5694-4235-89B2-35A5612EED82}" srcOrd="2" destOrd="0" presId="urn:microsoft.com/office/officeart/2005/8/layout/chevron2"/>
    <dgm:cxn modelId="{4C74EE09-78AC-4B4A-9170-0383126ED63F}" type="presParOf" srcId="{C984DBB1-5694-4235-89B2-35A5612EED82}" destId="{C53D7FB7-5F9C-42C1-A26F-A88F04BBAD38}" srcOrd="0" destOrd="0" presId="urn:microsoft.com/office/officeart/2005/8/layout/chevron2"/>
    <dgm:cxn modelId="{D5D1A628-609A-4838-85CE-E1CFB3B974DB}" type="presParOf" srcId="{C984DBB1-5694-4235-89B2-35A5612EED82}" destId="{1138DF7F-44F5-4473-8363-36DEF446D9DA}" srcOrd="1" destOrd="0" presId="urn:microsoft.com/office/officeart/2005/8/layout/chevron2"/>
    <dgm:cxn modelId="{B69BE903-A696-4206-B015-9DB84DC09C93}" type="presParOf" srcId="{C194472C-FDD1-4F41-BEA0-E3DBBB6777B3}" destId="{4053A0BD-4CD9-4812-800C-240B40A7B9EC}" srcOrd="3" destOrd="0" presId="urn:microsoft.com/office/officeart/2005/8/layout/chevron2"/>
    <dgm:cxn modelId="{F439241E-C77C-405D-9B2F-161DD237F9FB}" type="presParOf" srcId="{C194472C-FDD1-4F41-BEA0-E3DBBB6777B3}" destId="{57B751F1-3903-4E2E-BAC1-0532B943C8A2}" srcOrd="4" destOrd="0" presId="urn:microsoft.com/office/officeart/2005/8/layout/chevron2"/>
    <dgm:cxn modelId="{FBBFFC9D-D464-4980-A04A-F84420D0C080}" type="presParOf" srcId="{57B751F1-3903-4E2E-BAC1-0532B943C8A2}" destId="{414E8051-48A9-411E-8562-F73323EC7F5B}" srcOrd="0" destOrd="0" presId="urn:microsoft.com/office/officeart/2005/8/layout/chevron2"/>
    <dgm:cxn modelId="{FEC597B8-8678-40C3-899B-5AB2B47A0BEE}" type="presParOf" srcId="{57B751F1-3903-4E2E-BAC1-0532B943C8A2}" destId="{9E6A80ED-8F2B-4FBD-A78D-F465BA8C8812}" srcOrd="1" destOrd="0" presId="urn:microsoft.com/office/officeart/2005/8/layout/chevron2"/>
    <dgm:cxn modelId="{BA03B585-6EC8-46C3-8BE4-801995099E16}" type="presParOf" srcId="{C194472C-FDD1-4F41-BEA0-E3DBBB6777B3}" destId="{D2A89B5D-5006-4E05-B4EC-2F9EB40BCFF9}" srcOrd="5" destOrd="0" presId="urn:microsoft.com/office/officeart/2005/8/layout/chevron2"/>
    <dgm:cxn modelId="{C107EDB4-9393-4CBA-A514-CF74AF5D995A}" type="presParOf" srcId="{C194472C-FDD1-4F41-BEA0-E3DBBB6777B3}" destId="{7F481C19-DD73-42EF-8BF3-F5E2F569B26B}" srcOrd="6" destOrd="0" presId="urn:microsoft.com/office/officeart/2005/8/layout/chevron2"/>
    <dgm:cxn modelId="{29B2EAAC-CF10-40CD-9FA5-837D6557AA94}" type="presParOf" srcId="{7F481C19-DD73-42EF-8BF3-F5E2F569B26B}" destId="{0C42889D-EF8B-45E0-B886-334DD7AB6468}" srcOrd="0" destOrd="0" presId="urn:microsoft.com/office/officeart/2005/8/layout/chevron2"/>
    <dgm:cxn modelId="{40D7DE37-4F1D-49AD-856B-F0E9BD9C3287}" type="presParOf" srcId="{7F481C19-DD73-42EF-8BF3-F5E2F569B26B}" destId="{A917791C-235D-45D3-AC6E-F7D6D051B94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FCEBB2-7E02-4300-BC15-7E429938F4D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B88E3BF-991A-462A-A0E7-B239C53AE5E3}">
      <dgm:prSet phldrT="[Texto]" custT="1"/>
      <dgm:spPr/>
      <dgm:t>
        <a:bodyPr/>
        <a:lstStyle/>
        <a:p>
          <a:endParaRPr lang="pt-BR" sz="2000" baseline="0" dirty="0"/>
        </a:p>
      </dgm:t>
    </dgm:pt>
    <dgm:pt modelId="{D8BE5566-107A-4A95-A36A-5D4028497100}" type="parTrans" cxnId="{6C8D23C0-5D9A-4AE8-BF5E-1C12F37827F6}">
      <dgm:prSet/>
      <dgm:spPr/>
      <dgm:t>
        <a:bodyPr/>
        <a:lstStyle/>
        <a:p>
          <a:endParaRPr lang="pt-BR"/>
        </a:p>
      </dgm:t>
    </dgm:pt>
    <dgm:pt modelId="{92EE7B28-9213-403C-A8CB-C05AA8E8AD6C}" type="sibTrans" cxnId="{6C8D23C0-5D9A-4AE8-BF5E-1C12F37827F6}">
      <dgm:prSet/>
      <dgm:spPr/>
      <dgm:t>
        <a:bodyPr/>
        <a:lstStyle/>
        <a:p>
          <a:endParaRPr lang="pt-BR"/>
        </a:p>
      </dgm:t>
    </dgm:pt>
    <dgm:pt modelId="{CBD0AF80-4D02-4789-A49E-2115C0CFDB51}">
      <dgm:prSet phldrT="[Texto]" custT="1"/>
      <dgm:spPr/>
      <dgm:t>
        <a:bodyPr anchor="ctr"/>
        <a:lstStyle/>
        <a:p>
          <a:pPr algn="just"/>
          <a:r>
            <a:rPr lang="pt-BR" sz="1800" b="1" dirty="0" smtClean="0"/>
            <a:t>Compilação dos relatórios previstos no decreto de encerramento do exercício que irão compor Prestação de Contas do Governador aos Órgãos de Controle Externo (TCE/RJ e ALERJ). </a:t>
          </a:r>
          <a:endParaRPr lang="pt-BR" sz="1800" dirty="0"/>
        </a:p>
      </dgm:t>
    </dgm:pt>
    <dgm:pt modelId="{1A736FE2-3F21-4202-B0EF-12DAD224FEF3}" type="parTrans" cxnId="{C514871A-756B-4D39-B0B1-5BED005AABDA}">
      <dgm:prSet/>
      <dgm:spPr/>
      <dgm:t>
        <a:bodyPr/>
        <a:lstStyle/>
        <a:p>
          <a:endParaRPr lang="pt-BR"/>
        </a:p>
      </dgm:t>
    </dgm:pt>
    <dgm:pt modelId="{0178A7E8-6D0B-4F64-B496-6AFC0EE9D4AF}" type="sibTrans" cxnId="{C514871A-756B-4D39-B0B1-5BED005AABDA}">
      <dgm:prSet/>
      <dgm:spPr/>
      <dgm:t>
        <a:bodyPr/>
        <a:lstStyle/>
        <a:p>
          <a:endParaRPr lang="pt-BR"/>
        </a:p>
      </dgm:t>
    </dgm:pt>
    <dgm:pt modelId="{6607CF60-3C54-472F-939C-EAAEA6AE3791}">
      <dgm:prSet phldrT="[Texto]" custT="1"/>
      <dgm:spPr/>
      <dgm:t>
        <a:bodyPr/>
        <a:lstStyle/>
        <a:p>
          <a:endParaRPr lang="pt-BR" sz="2000" baseline="0" dirty="0"/>
        </a:p>
      </dgm:t>
    </dgm:pt>
    <dgm:pt modelId="{B994D126-BD15-456A-ABBD-5244B831A93D}" type="parTrans" cxnId="{52B9D705-5A88-4E61-A5B5-31E2E38D5400}">
      <dgm:prSet/>
      <dgm:spPr/>
      <dgm:t>
        <a:bodyPr/>
        <a:lstStyle/>
        <a:p>
          <a:endParaRPr lang="pt-BR"/>
        </a:p>
      </dgm:t>
    </dgm:pt>
    <dgm:pt modelId="{E29CD41C-2937-45A7-A02B-EBDF503430E7}" type="sibTrans" cxnId="{52B9D705-5A88-4E61-A5B5-31E2E38D5400}">
      <dgm:prSet/>
      <dgm:spPr/>
      <dgm:t>
        <a:bodyPr/>
        <a:lstStyle/>
        <a:p>
          <a:endParaRPr lang="pt-BR"/>
        </a:p>
      </dgm:t>
    </dgm:pt>
    <dgm:pt modelId="{F09CB48A-C0A0-44B4-9566-0C862038F6BB}">
      <dgm:prSet phldrT="[Texto]" custT="1"/>
      <dgm:spPr/>
      <dgm:t>
        <a:bodyPr anchor="ctr"/>
        <a:lstStyle/>
        <a:p>
          <a:pPr algn="just"/>
          <a:r>
            <a:rPr lang="pt-BR" sz="1800" b="1" dirty="0" smtClean="0"/>
            <a:t>Envio de informações ao Sistema de Coleta de Dados Contábeis dos Entes da Federação – SISTN que está sendo substituído pelo Sistema de Informações Contábeis e Fiscais do Setor Público Brasileiro - SICONFI</a:t>
          </a:r>
          <a:endParaRPr lang="pt-BR" sz="1800" b="1" dirty="0"/>
        </a:p>
      </dgm:t>
    </dgm:pt>
    <dgm:pt modelId="{5C5E7E14-D422-4803-94DA-F46892251A63}" type="parTrans" cxnId="{D1B3A151-2683-4691-9718-48DCD95AF1E1}">
      <dgm:prSet/>
      <dgm:spPr/>
      <dgm:t>
        <a:bodyPr/>
        <a:lstStyle/>
        <a:p>
          <a:endParaRPr lang="pt-BR"/>
        </a:p>
      </dgm:t>
    </dgm:pt>
    <dgm:pt modelId="{18798C36-6E18-4A67-9CC8-41B849880829}" type="sibTrans" cxnId="{D1B3A151-2683-4691-9718-48DCD95AF1E1}">
      <dgm:prSet/>
      <dgm:spPr/>
      <dgm:t>
        <a:bodyPr/>
        <a:lstStyle/>
        <a:p>
          <a:endParaRPr lang="pt-BR"/>
        </a:p>
      </dgm:t>
    </dgm:pt>
    <dgm:pt modelId="{C194472C-FDD1-4F41-BEA0-E3DBBB6777B3}" type="pres">
      <dgm:prSet presAssocID="{BAFCEBB2-7E02-4300-BC15-7E429938F4D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F72B133-239C-4E03-A468-8C1A054DA782}" type="pres">
      <dgm:prSet presAssocID="{BB88E3BF-991A-462A-A0E7-B239C53AE5E3}" presName="composite" presStyleCnt="0"/>
      <dgm:spPr/>
    </dgm:pt>
    <dgm:pt modelId="{142FCD6B-FD7F-4111-80F0-23BFD7640C8B}" type="pres">
      <dgm:prSet presAssocID="{BB88E3BF-991A-462A-A0E7-B239C53AE5E3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6AF99F7-A1F7-4160-B906-1485E4921165}" type="pres">
      <dgm:prSet presAssocID="{BB88E3BF-991A-462A-A0E7-B239C53AE5E3}" presName="descendantText" presStyleLbl="alignAcc1" presStyleIdx="0" presStyleCnt="2" custLinFactNeighborY="-23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59E403D-FFB7-4451-97A3-11B7A58EB00E}" type="pres">
      <dgm:prSet presAssocID="{92EE7B28-9213-403C-A8CB-C05AA8E8AD6C}" presName="sp" presStyleCnt="0"/>
      <dgm:spPr/>
    </dgm:pt>
    <dgm:pt modelId="{C984DBB1-5694-4235-89B2-35A5612EED82}" type="pres">
      <dgm:prSet presAssocID="{6607CF60-3C54-472F-939C-EAAEA6AE3791}" presName="composite" presStyleCnt="0"/>
      <dgm:spPr/>
    </dgm:pt>
    <dgm:pt modelId="{C53D7FB7-5F9C-42C1-A26F-A88F04BBAD38}" type="pres">
      <dgm:prSet presAssocID="{6607CF60-3C54-472F-939C-EAAEA6AE3791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138DF7F-44F5-4473-8363-36DEF446D9DA}" type="pres">
      <dgm:prSet presAssocID="{6607CF60-3C54-472F-939C-EAAEA6AE3791}" presName="descendantText" presStyleLbl="alignAcc1" presStyleIdx="1" presStyleCnt="2" custLinFactNeighborX="140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56B88DD-70BB-4E16-8556-E310D51C5D2C}" type="presOf" srcId="{CBD0AF80-4D02-4789-A49E-2115C0CFDB51}" destId="{86AF99F7-A1F7-4160-B906-1485E4921165}" srcOrd="0" destOrd="0" presId="urn:microsoft.com/office/officeart/2005/8/layout/chevron2"/>
    <dgm:cxn modelId="{11559CB0-611F-4840-BB31-2AA545651537}" type="presOf" srcId="{BB88E3BF-991A-462A-A0E7-B239C53AE5E3}" destId="{142FCD6B-FD7F-4111-80F0-23BFD7640C8B}" srcOrd="0" destOrd="0" presId="urn:microsoft.com/office/officeart/2005/8/layout/chevron2"/>
    <dgm:cxn modelId="{A2013238-914E-4E5B-9DF1-C6C0B4F1DEBF}" type="presOf" srcId="{F09CB48A-C0A0-44B4-9566-0C862038F6BB}" destId="{1138DF7F-44F5-4473-8363-36DEF446D9DA}" srcOrd="0" destOrd="0" presId="urn:microsoft.com/office/officeart/2005/8/layout/chevron2"/>
    <dgm:cxn modelId="{D5DE137A-D40B-4DA3-A8B7-CE0B83D0337A}" type="presOf" srcId="{BAFCEBB2-7E02-4300-BC15-7E429938F4D3}" destId="{C194472C-FDD1-4F41-BEA0-E3DBBB6777B3}" srcOrd="0" destOrd="0" presId="urn:microsoft.com/office/officeart/2005/8/layout/chevron2"/>
    <dgm:cxn modelId="{C514871A-756B-4D39-B0B1-5BED005AABDA}" srcId="{BB88E3BF-991A-462A-A0E7-B239C53AE5E3}" destId="{CBD0AF80-4D02-4789-A49E-2115C0CFDB51}" srcOrd="0" destOrd="0" parTransId="{1A736FE2-3F21-4202-B0EF-12DAD224FEF3}" sibTransId="{0178A7E8-6D0B-4F64-B496-6AFC0EE9D4AF}"/>
    <dgm:cxn modelId="{6C8D23C0-5D9A-4AE8-BF5E-1C12F37827F6}" srcId="{BAFCEBB2-7E02-4300-BC15-7E429938F4D3}" destId="{BB88E3BF-991A-462A-A0E7-B239C53AE5E3}" srcOrd="0" destOrd="0" parTransId="{D8BE5566-107A-4A95-A36A-5D4028497100}" sibTransId="{92EE7B28-9213-403C-A8CB-C05AA8E8AD6C}"/>
    <dgm:cxn modelId="{1073CE1D-30BE-4046-AD53-40E74ADFFC0F}" type="presOf" srcId="{6607CF60-3C54-472F-939C-EAAEA6AE3791}" destId="{C53D7FB7-5F9C-42C1-A26F-A88F04BBAD38}" srcOrd="0" destOrd="0" presId="urn:microsoft.com/office/officeart/2005/8/layout/chevron2"/>
    <dgm:cxn modelId="{52B9D705-5A88-4E61-A5B5-31E2E38D5400}" srcId="{BAFCEBB2-7E02-4300-BC15-7E429938F4D3}" destId="{6607CF60-3C54-472F-939C-EAAEA6AE3791}" srcOrd="1" destOrd="0" parTransId="{B994D126-BD15-456A-ABBD-5244B831A93D}" sibTransId="{E29CD41C-2937-45A7-A02B-EBDF503430E7}"/>
    <dgm:cxn modelId="{D1B3A151-2683-4691-9718-48DCD95AF1E1}" srcId="{6607CF60-3C54-472F-939C-EAAEA6AE3791}" destId="{F09CB48A-C0A0-44B4-9566-0C862038F6BB}" srcOrd="0" destOrd="0" parTransId="{5C5E7E14-D422-4803-94DA-F46892251A63}" sibTransId="{18798C36-6E18-4A67-9CC8-41B849880829}"/>
    <dgm:cxn modelId="{CA887B7B-2416-4E2A-87F8-70AFEF842AE6}" type="presParOf" srcId="{C194472C-FDD1-4F41-BEA0-E3DBBB6777B3}" destId="{7F72B133-239C-4E03-A468-8C1A054DA782}" srcOrd="0" destOrd="0" presId="urn:microsoft.com/office/officeart/2005/8/layout/chevron2"/>
    <dgm:cxn modelId="{BEC32E22-3F0D-46CD-B6CE-CD98C6EF13FC}" type="presParOf" srcId="{7F72B133-239C-4E03-A468-8C1A054DA782}" destId="{142FCD6B-FD7F-4111-80F0-23BFD7640C8B}" srcOrd="0" destOrd="0" presId="urn:microsoft.com/office/officeart/2005/8/layout/chevron2"/>
    <dgm:cxn modelId="{15623DBE-56ED-4E5C-B66A-D09BF81FD694}" type="presParOf" srcId="{7F72B133-239C-4E03-A468-8C1A054DA782}" destId="{86AF99F7-A1F7-4160-B906-1485E4921165}" srcOrd="1" destOrd="0" presId="urn:microsoft.com/office/officeart/2005/8/layout/chevron2"/>
    <dgm:cxn modelId="{A240B316-9161-453C-B5E9-4D89BE72C6F3}" type="presParOf" srcId="{C194472C-FDD1-4F41-BEA0-E3DBBB6777B3}" destId="{C59E403D-FFB7-4451-97A3-11B7A58EB00E}" srcOrd="1" destOrd="0" presId="urn:microsoft.com/office/officeart/2005/8/layout/chevron2"/>
    <dgm:cxn modelId="{B617B762-2678-45EB-9EBD-0B21504EE06C}" type="presParOf" srcId="{C194472C-FDD1-4F41-BEA0-E3DBBB6777B3}" destId="{C984DBB1-5694-4235-89B2-35A5612EED82}" srcOrd="2" destOrd="0" presId="urn:microsoft.com/office/officeart/2005/8/layout/chevron2"/>
    <dgm:cxn modelId="{33912365-CCFA-45FE-B0C6-85AF45611492}" type="presParOf" srcId="{C984DBB1-5694-4235-89B2-35A5612EED82}" destId="{C53D7FB7-5F9C-42C1-A26F-A88F04BBAD38}" srcOrd="0" destOrd="0" presId="urn:microsoft.com/office/officeart/2005/8/layout/chevron2"/>
    <dgm:cxn modelId="{C187CDFC-5A5F-408D-936B-89A42E75B15C}" type="presParOf" srcId="{C984DBB1-5694-4235-89B2-35A5612EED82}" destId="{1138DF7F-44F5-4473-8363-36DEF446D9D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9E8488-AC4A-46C0-96E7-D60A2113AC7A}" type="doc">
      <dgm:prSet loTypeId="urn:microsoft.com/office/officeart/2005/8/layout/vList5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pt-BR"/>
        </a:p>
      </dgm:t>
    </dgm:pt>
    <dgm:pt modelId="{295E140E-FD4B-4A24-A86B-D9A81BF2B4FB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ctr" rtl="0"/>
          <a:r>
            <a:rPr lang="pt-BR" sz="2000" b="1" dirty="0" smtClean="0">
              <a:latin typeface="Calibri" pitchFamily="34" charset="0"/>
            </a:rPr>
            <a:t>NECESSIDADE DE SISTEMAS DE INFORMAÇÕES ADEQUADOS;</a:t>
          </a:r>
          <a:endParaRPr lang="pt-BR" sz="2000" b="1" dirty="0"/>
        </a:p>
      </dgm:t>
    </dgm:pt>
    <dgm:pt modelId="{3E3B6C57-F1CD-45FF-9DD9-028F2BD07592}" type="parTrans" cxnId="{9D73DB2A-1627-433B-8555-A462A0D2D726}">
      <dgm:prSet/>
      <dgm:spPr/>
      <dgm:t>
        <a:bodyPr/>
        <a:lstStyle/>
        <a:p>
          <a:pPr algn="ctr"/>
          <a:endParaRPr lang="pt-BR" sz="2000" b="1" dirty="0">
            <a:solidFill>
              <a:schemeClr val="tx1"/>
            </a:solidFill>
          </a:endParaRPr>
        </a:p>
      </dgm:t>
    </dgm:pt>
    <dgm:pt modelId="{C934B6CA-0193-4528-8026-98D614EACD00}" type="sibTrans" cxnId="{9D73DB2A-1627-433B-8555-A462A0D2D726}">
      <dgm:prSet/>
      <dgm:spPr/>
      <dgm:t>
        <a:bodyPr/>
        <a:lstStyle/>
        <a:p>
          <a:pPr algn="ctr"/>
          <a:endParaRPr lang="pt-BR" sz="2000" b="1" dirty="0">
            <a:solidFill>
              <a:schemeClr val="tx1"/>
            </a:solidFill>
          </a:endParaRPr>
        </a:p>
      </dgm:t>
    </dgm:pt>
    <dgm:pt modelId="{97DE7E24-8EC9-4FB6-82D7-9CAE012B7683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ctr"/>
          <a:r>
            <a:rPr lang="pt-BR" sz="2000" b="1" dirty="0" smtClean="0">
              <a:latin typeface="Calibri" pitchFamily="34" charset="0"/>
            </a:rPr>
            <a:t>MUDANÇAS DE CRITÉRIOS </a:t>
          </a:r>
          <a:r>
            <a:rPr lang="pt-BR" sz="2000" b="1" smtClean="0">
              <a:latin typeface="Calibri" pitchFamily="34" charset="0"/>
            </a:rPr>
            <a:t>CONTÁBEIS (FORTE INFLUÊNCIA DE UMA CULTURA ORÇAMENTÁRIA);</a:t>
          </a:r>
          <a:endParaRPr lang="pt-BR" sz="2000" b="1" dirty="0">
            <a:latin typeface="Calibri" pitchFamily="34" charset="0"/>
          </a:endParaRPr>
        </a:p>
      </dgm:t>
    </dgm:pt>
    <dgm:pt modelId="{5CC54042-38FC-40AE-B42D-DAD915B1EDF9}" type="parTrans" cxnId="{9A95EDE9-9755-4404-8F2C-33CE9539E97F}">
      <dgm:prSet/>
      <dgm:spPr/>
      <dgm:t>
        <a:bodyPr/>
        <a:lstStyle/>
        <a:p>
          <a:pPr algn="ctr"/>
          <a:endParaRPr lang="pt-BR" sz="2000" b="1" dirty="0">
            <a:solidFill>
              <a:schemeClr val="tx1"/>
            </a:solidFill>
          </a:endParaRPr>
        </a:p>
      </dgm:t>
    </dgm:pt>
    <dgm:pt modelId="{CB8C82C9-2DF7-4571-A609-B3E5771E2A02}" type="sibTrans" cxnId="{9A95EDE9-9755-4404-8F2C-33CE9539E97F}">
      <dgm:prSet/>
      <dgm:spPr/>
      <dgm:t>
        <a:bodyPr/>
        <a:lstStyle/>
        <a:p>
          <a:pPr algn="ctr"/>
          <a:endParaRPr lang="pt-BR" sz="2000" b="1" dirty="0">
            <a:solidFill>
              <a:schemeClr val="tx1"/>
            </a:solidFill>
          </a:endParaRPr>
        </a:p>
      </dgm:t>
    </dgm:pt>
    <dgm:pt modelId="{E6128D0E-5AAC-47EA-83EB-6B077D283452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ctr"/>
          <a:r>
            <a:rPr lang="pt-BR" sz="2000" b="1" dirty="0" smtClean="0">
              <a:latin typeface="Calibri" pitchFamily="34" charset="0"/>
            </a:rPr>
            <a:t>IMPLANTAÇÃO DOS NOVOS DEMONSTRATIVOS CONTÁBEIS NO SIAFEM/RJ;</a:t>
          </a:r>
          <a:endParaRPr lang="pt-BR" sz="2000" b="1" dirty="0">
            <a:latin typeface="Calibri" pitchFamily="34" charset="0"/>
          </a:endParaRPr>
        </a:p>
      </dgm:t>
    </dgm:pt>
    <dgm:pt modelId="{7B1C4697-FC5B-43D8-B461-142812A8B15C}" type="sibTrans" cxnId="{CF644BD3-B0C7-4033-BFF3-2845D56D8116}">
      <dgm:prSet/>
      <dgm:spPr/>
      <dgm:t>
        <a:bodyPr/>
        <a:lstStyle/>
        <a:p>
          <a:pPr algn="ctr"/>
          <a:endParaRPr lang="pt-BR" sz="2000" b="1" dirty="0">
            <a:solidFill>
              <a:schemeClr val="tx1"/>
            </a:solidFill>
          </a:endParaRPr>
        </a:p>
      </dgm:t>
    </dgm:pt>
    <dgm:pt modelId="{AB9F29D9-425E-4C94-95D8-AE4868EAD77B}" type="parTrans" cxnId="{CF644BD3-B0C7-4033-BFF3-2845D56D8116}">
      <dgm:prSet/>
      <dgm:spPr/>
      <dgm:t>
        <a:bodyPr/>
        <a:lstStyle/>
        <a:p>
          <a:pPr algn="ctr"/>
          <a:endParaRPr lang="pt-BR" sz="2000" b="1" dirty="0">
            <a:solidFill>
              <a:schemeClr val="tx1"/>
            </a:solidFill>
          </a:endParaRPr>
        </a:p>
      </dgm:t>
    </dgm:pt>
    <dgm:pt modelId="{C27D4140-D0CE-42C5-93CE-9C02D640CAAD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pt-BR" sz="2000" b="1" dirty="0" smtClean="0">
              <a:latin typeface="Calibri" pitchFamily="34" charset="0"/>
            </a:rPr>
            <a:t>REAPRENDIZAGEM E INCORPORAÇÃO DE NOVAS TÉCNICAS E PROCEDIMENTOS CONTÁBEIS.</a:t>
          </a:r>
          <a:endParaRPr lang="pt-BR" sz="2000" b="1" dirty="0">
            <a:latin typeface="Calibri" pitchFamily="34" charset="0"/>
          </a:endParaRPr>
        </a:p>
      </dgm:t>
    </dgm:pt>
    <dgm:pt modelId="{20B7157A-E33D-48F1-8F6B-755256F36204}" type="parTrans" cxnId="{80CA8667-258F-441C-9368-B1D97F57E286}">
      <dgm:prSet/>
      <dgm:spPr/>
      <dgm:t>
        <a:bodyPr/>
        <a:lstStyle/>
        <a:p>
          <a:endParaRPr lang="pt-BR"/>
        </a:p>
      </dgm:t>
    </dgm:pt>
    <dgm:pt modelId="{5EEA0C85-18A8-4961-8FA9-D995D1D619AC}" type="sibTrans" cxnId="{80CA8667-258F-441C-9368-B1D97F57E286}">
      <dgm:prSet/>
      <dgm:spPr/>
      <dgm:t>
        <a:bodyPr/>
        <a:lstStyle/>
        <a:p>
          <a:endParaRPr lang="pt-BR"/>
        </a:p>
      </dgm:t>
    </dgm:pt>
    <dgm:pt modelId="{76AD268E-03DA-4586-8F6F-BCF89AE30421}" type="pres">
      <dgm:prSet presAssocID="{959E8488-AC4A-46C0-96E7-D60A2113AC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EB6E161-C3D9-4A08-A459-EE46DDFFF614}" type="pres">
      <dgm:prSet presAssocID="{295E140E-FD4B-4A24-A86B-D9A81BF2B4FB}" presName="linNode" presStyleCnt="0"/>
      <dgm:spPr/>
      <dgm:t>
        <a:bodyPr/>
        <a:lstStyle/>
        <a:p>
          <a:endParaRPr lang="pt-BR"/>
        </a:p>
      </dgm:t>
    </dgm:pt>
    <dgm:pt modelId="{5BDA4157-2C29-4EF4-8801-1810F3A9792C}" type="pres">
      <dgm:prSet presAssocID="{295E140E-FD4B-4A24-A86B-D9A81BF2B4FB}" presName="parentText" presStyleLbl="node1" presStyleIdx="0" presStyleCnt="4" custScaleX="247451" custLinFactNeighborY="-1681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256EA2C-7C06-4BF7-B090-16FB6A6908C5}" type="pres">
      <dgm:prSet presAssocID="{C934B6CA-0193-4528-8026-98D614EACD00}" presName="sp" presStyleCnt="0"/>
      <dgm:spPr/>
      <dgm:t>
        <a:bodyPr/>
        <a:lstStyle/>
        <a:p>
          <a:endParaRPr lang="pt-BR"/>
        </a:p>
      </dgm:t>
    </dgm:pt>
    <dgm:pt modelId="{A9D1CAAE-263C-41D9-B522-EAA2184361BB}" type="pres">
      <dgm:prSet presAssocID="{97DE7E24-8EC9-4FB6-82D7-9CAE012B7683}" presName="linNode" presStyleCnt="0"/>
      <dgm:spPr/>
      <dgm:t>
        <a:bodyPr/>
        <a:lstStyle/>
        <a:p>
          <a:endParaRPr lang="pt-BR"/>
        </a:p>
      </dgm:t>
    </dgm:pt>
    <dgm:pt modelId="{81DECB2B-0BC2-4B6D-9605-949297211A32}" type="pres">
      <dgm:prSet presAssocID="{97DE7E24-8EC9-4FB6-82D7-9CAE012B7683}" presName="parentText" presStyleLbl="node1" presStyleIdx="1" presStyleCnt="4" custScaleX="24656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069AB6D-983C-4251-AC50-62BE062E17C4}" type="pres">
      <dgm:prSet presAssocID="{CB8C82C9-2DF7-4571-A609-B3E5771E2A02}" presName="sp" presStyleCnt="0"/>
      <dgm:spPr/>
      <dgm:t>
        <a:bodyPr/>
        <a:lstStyle/>
        <a:p>
          <a:endParaRPr lang="pt-BR"/>
        </a:p>
      </dgm:t>
    </dgm:pt>
    <dgm:pt modelId="{11822DA3-264B-4EEC-AAD6-71C6867F92E2}" type="pres">
      <dgm:prSet presAssocID="{E6128D0E-5AAC-47EA-83EB-6B077D283452}" presName="linNode" presStyleCnt="0"/>
      <dgm:spPr/>
      <dgm:t>
        <a:bodyPr/>
        <a:lstStyle/>
        <a:p>
          <a:endParaRPr lang="pt-BR"/>
        </a:p>
      </dgm:t>
    </dgm:pt>
    <dgm:pt modelId="{DC26CFFB-7726-4A24-9599-D18D36F18B55}" type="pres">
      <dgm:prSet presAssocID="{E6128D0E-5AAC-47EA-83EB-6B077D283452}" presName="parentText" presStyleLbl="node1" presStyleIdx="2" presStyleCnt="4" custScaleX="246561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EEF3079-F07F-4427-BF5D-905D79C36AC7}" type="pres">
      <dgm:prSet presAssocID="{7B1C4697-FC5B-43D8-B461-142812A8B15C}" presName="sp" presStyleCnt="0"/>
      <dgm:spPr/>
      <dgm:t>
        <a:bodyPr/>
        <a:lstStyle/>
        <a:p>
          <a:endParaRPr lang="pt-BR"/>
        </a:p>
      </dgm:t>
    </dgm:pt>
    <dgm:pt modelId="{97CE4144-D85B-49B4-AD0E-CEDD7A0EED9E}" type="pres">
      <dgm:prSet presAssocID="{C27D4140-D0CE-42C5-93CE-9C02D640CAAD}" presName="linNode" presStyleCnt="0"/>
      <dgm:spPr/>
    </dgm:pt>
    <dgm:pt modelId="{D3AF398D-4738-466E-AD42-1BF1BCF544A8}" type="pres">
      <dgm:prSet presAssocID="{C27D4140-D0CE-42C5-93CE-9C02D640CAAD}" presName="parentText" presStyleLbl="node1" presStyleIdx="3" presStyleCnt="4" custScaleX="246561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265EA95-080D-4080-B953-602EE80C634F}" type="presOf" srcId="{97DE7E24-8EC9-4FB6-82D7-9CAE012B7683}" destId="{81DECB2B-0BC2-4B6D-9605-949297211A32}" srcOrd="0" destOrd="0" presId="urn:microsoft.com/office/officeart/2005/8/layout/vList5"/>
    <dgm:cxn modelId="{CF644BD3-B0C7-4033-BFF3-2845D56D8116}" srcId="{959E8488-AC4A-46C0-96E7-D60A2113AC7A}" destId="{E6128D0E-5AAC-47EA-83EB-6B077D283452}" srcOrd="2" destOrd="0" parTransId="{AB9F29D9-425E-4C94-95D8-AE4868EAD77B}" sibTransId="{7B1C4697-FC5B-43D8-B461-142812A8B15C}"/>
    <dgm:cxn modelId="{9A95EDE9-9755-4404-8F2C-33CE9539E97F}" srcId="{959E8488-AC4A-46C0-96E7-D60A2113AC7A}" destId="{97DE7E24-8EC9-4FB6-82D7-9CAE012B7683}" srcOrd="1" destOrd="0" parTransId="{5CC54042-38FC-40AE-B42D-DAD915B1EDF9}" sibTransId="{CB8C82C9-2DF7-4571-A609-B3E5771E2A02}"/>
    <dgm:cxn modelId="{80CA8667-258F-441C-9368-B1D97F57E286}" srcId="{959E8488-AC4A-46C0-96E7-D60A2113AC7A}" destId="{C27D4140-D0CE-42C5-93CE-9C02D640CAAD}" srcOrd="3" destOrd="0" parTransId="{20B7157A-E33D-48F1-8F6B-755256F36204}" sibTransId="{5EEA0C85-18A8-4961-8FA9-D995D1D619AC}"/>
    <dgm:cxn modelId="{741F7C46-C06C-4E17-87E8-F10E44488FCC}" type="presOf" srcId="{C27D4140-D0CE-42C5-93CE-9C02D640CAAD}" destId="{D3AF398D-4738-466E-AD42-1BF1BCF544A8}" srcOrd="0" destOrd="0" presId="urn:microsoft.com/office/officeart/2005/8/layout/vList5"/>
    <dgm:cxn modelId="{61460D6B-CCF6-4E75-B907-8DB1DA37EB7B}" type="presOf" srcId="{E6128D0E-5AAC-47EA-83EB-6B077D283452}" destId="{DC26CFFB-7726-4A24-9599-D18D36F18B55}" srcOrd="0" destOrd="0" presId="urn:microsoft.com/office/officeart/2005/8/layout/vList5"/>
    <dgm:cxn modelId="{9D73DB2A-1627-433B-8555-A462A0D2D726}" srcId="{959E8488-AC4A-46C0-96E7-D60A2113AC7A}" destId="{295E140E-FD4B-4A24-A86B-D9A81BF2B4FB}" srcOrd="0" destOrd="0" parTransId="{3E3B6C57-F1CD-45FF-9DD9-028F2BD07592}" sibTransId="{C934B6CA-0193-4528-8026-98D614EACD00}"/>
    <dgm:cxn modelId="{F4AC580C-BCD5-4EDC-9EEC-9F868F97CB52}" type="presOf" srcId="{295E140E-FD4B-4A24-A86B-D9A81BF2B4FB}" destId="{5BDA4157-2C29-4EF4-8801-1810F3A9792C}" srcOrd="0" destOrd="0" presId="urn:microsoft.com/office/officeart/2005/8/layout/vList5"/>
    <dgm:cxn modelId="{472E325A-61F5-425B-AEAB-FBF56649E651}" type="presOf" srcId="{959E8488-AC4A-46C0-96E7-D60A2113AC7A}" destId="{76AD268E-03DA-4586-8F6F-BCF89AE30421}" srcOrd="0" destOrd="0" presId="urn:microsoft.com/office/officeart/2005/8/layout/vList5"/>
    <dgm:cxn modelId="{989A541A-0BD1-4BA6-B341-804E6F889997}" type="presParOf" srcId="{76AD268E-03DA-4586-8F6F-BCF89AE30421}" destId="{3EB6E161-C3D9-4A08-A459-EE46DDFFF614}" srcOrd="0" destOrd="0" presId="urn:microsoft.com/office/officeart/2005/8/layout/vList5"/>
    <dgm:cxn modelId="{49D2C8C8-07F7-4BDB-9305-F5823B5FFF55}" type="presParOf" srcId="{3EB6E161-C3D9-4A08-A459-EE46DDFFF614}" destId="{5BDA4157-2C29-4EF4-8801-1810F3A9792C}" srcOrd="0" destOrd="0" presId="urn:microsoft.com/office/officeart/2005/8/layout/vList5"/>
    <dgm:cxn modelId="{16B4507E-04B9-46EE-88C3-D05DF7FAA068}" type="presParOf" srcId="{76AD268E-03DA-4586-8F6F-BCF89AE30421}" destId="{D256EA2C-7C06-4BF7-B090-16FB6A6908C5}" srcOrd="1" destOrd="0" presId="urn:microsoft.com/office/officeart/2005/8/layout/vList5"/>
    <dgm:cxn modelId="{F7421C4D-4FCD-4457-AD71-1BB557A9E2CC}" type="presParOf" srcId="{76AD268E-03DA-4586-8F6F-BCF89AE30421}" destId="{A9D1CAAE-263C-41D9-B522-EAA2184361BB}" srcOrd="2" destOrd="0" presId="urn:microsoft.com/office/officeart/2005/8/layout/vList5"/>
    <dgm:cxn modelId="{4B792B33-8F37-41C4-A458-A7D58597C1A9}" type="presParOf" srcId="{A9D1CAAE-263C-41D9-B522-EAA2184361BB}" destId="{81DECB2B-0BC2-4B6D-9605-949297211A32}" srcOrd="0" destOrd="0" presId="urn:microsoft.com/office/officeart/2005/8/layout/vList5"/>
    <dgm:cxn modelId="{959C9F58-AF58-4222-A705-CCA000B29DB0}" type="presParOf" srcId="{76AD268E-03DA-4586-8F6F-BCF89AE30421}" destId="{B069AB6D-983C-4251-AC50-62BE062E17C4}" srcOrd="3" destOrd="0" presId="urn:microsoft.com/office/officeart/2005/8/layout/vList5"/>
    <dgm:cxn modelId="{5B5C8A68-215E-4879-8849-B71F5191CC79}" type="presParOf" srcId="{76AD268E-03DA-4586-8F6F-BCF89AE30421}" destId="{11822DA3-264B-4EEC-AAD6-71C6867F92E2}" srcOrd="4" destOrd="0" presId="urn:microsoft.com/office/officeart/2005/8/layout/vList5"/>
    <dgm:cxn modelId="{92139FFB-5CD3-4D0D-8AB1-0B4982056A79}" type="presParOf" srcId="{11822DA3-264B-4EEC-AAD6-71C6867F92E2}" destId="{DC26CFFB-7726-4A24-9599-D18D36F18B55}" srcOrd="0" destOrd="0" presId="urn:microsoft.com/office/officeart/2005/8/layout/vList5"/>
    <dgm:cxn modelId="{3BA0579A-FC5E-480A-A544-8C888A4368D5}" type="presParOf" srcId="{76AD268E-03DA-4586-8F6F-BCF89AE30421}" destId="{6EEF3079-F07F-4427-BF5D-905D79C36AC7}" srcOrd="5" destOrd="0" presId="urn:microsoft.com/office/officeart/2005/8/layout/vList5"/>
    <dgm:cxn modelId="{EB2C79E3-5F61-453E-8BC6-97C0479571D9}" type="presParOf" srcId="{76AD268E-03DA-4586-8F6F-BCF89AE30421}" destId="{97CE4144-D85B-49B4-AD0E-CEDD7A0EED9E}" srcOrd="6" destOrd="0" presId="urn:microsoft.com/office/officeart/2005/8/layout/vList5"/>
    <dgm:cxn modelId="{F5199F49-3E68-43F1-8726-AA79FD76CEC0}" type="presParOf" srcId="{97CE4144-D85B-49B4-AD0E-CEDD7A0EED9E}" destId="{D3AF398D-4738-466E-AD42-1BF1BCF544A8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42A3DBA-1E54-4051-81A7-75ADC8E31C32}" type="doc">
      <dgm:prSet loTypeId="urn:microsoft.com/office/officeart/2005/8/layout/cycle5" loCatId="cycle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pt-BR"/>
        </a:p>
      </dgm:t>
    </dgm:pt>
    <dgm:pt modelId="{A1373FB8-BD77-4323-9D63-996C893FCAF9}">
      <dgm:prSet phldrT="[Texto]"/>
      <dgm:spPr/>
      <dgm:t>
        <a:bodyPr/>
        <a:lstStyle/>
        <a:p>
          <a:r>
            <a:rPr lang="pt-BR" dirty="0" smtClean="0"/>
            <a:t>SERPRO</a:t>
          </a:r>
          <a:endParaRPr lang="pt-BR" dirty="0"/>
        </a:p>
      </dgm:t>
    </dgm:pt>
    <dgm:pt modelId="{5C78154E-7FC2-4C31-B9BD-5ABE15290E63}" type="parTrans" cxnId="{96215430-F41D-454A-BA7F-92816536F197}">
      <dgm:prSet/>
      <dgm:spPr/>
      <dgm:t>
        <a:bodyPr/>
        <a:lstStyle/>
        <a:p>
          <a:endParaRPr lang="pt-BR"/>
        </a:p>
      </dgm:t>
    </dgm:pt>
    <dgm:pt modelId="{985E8906-840D-401B-9C4E-0C21540E743A}" type="sibTrans" cxnId="{96215430-F41D-454A-BA7F-92816536F197}">
      <dgm:prSet/>
      <dgm:spPr/>
      <dgm:t>
        <a:bodyPr/>
        <a:lstStyle/>
        <a:p>
          <a:endParaRPr lang="pt-BR"/>
        </a:p>
      </dgm:t>
    </dgm:pt>
    <dgm:pt modelId="{334086FB-9E89-4168-87BB-873546EAD741}">
      <dgm:prSet phldrT="[Texto]"/>
      <dgm:spPr/>
      <dgm:t>
        <a:bodyPr/>
        <a:lstStyle/>
        <a:p>
          <a:r>
            <a:rPr lang="pt-BR" dirty="0" smtClean="0"/>
            <a:t>ATI</a:t>
          </a:r>
          <a:endParaRPr lang="pt-BR" dirty="0"/>
        </a:p>
      </dgm:t>
    </dgm:pt>
    <dgm:pt modelId="{A350DDD8-4B77-4F1C-BFF3-EF8984D6E50A}" type="parTrans" cxnId="{94BAA21C-4C43-4E49-930C-A7AEB7CB05AC}">
      <dgm:prSet/>
      <dgm:spPr/>
      <dgm:t>
        <a:bodyPr/>
        <a:lstStyle/>
        <a:p>
          <a:endParaRPr lang="pt-BR"/>
        </a:p>
      </dgm:t>
    </dgm:pt>
    <dgm:pt modelId="{2D056E5B-442B-484F-BF08-D32DD901AEF8}" type="sibTrans" cxnId="{94BAA21C-4C43-4E49-930C-A7AEB7CB05AC}">
      <dgm:prSet/>
      <dgm:spPr/>
      <dgm:t>
        <a:bodyPr/>
        <a:lstStyle/>
        <a:p>
          <a:endParaRPr lang="pt-BR"/>
        </a:p>
      </dgm:t>
    </dgm:pt>
    <dgm:pt modelId="{454010B1-392A-4819-B039-B327F8CD0511}">
      <dgm:prSet phldrT="[Texto]"/>
      <dgm:spPr/>
      <dgm:t>
        <a:bodyPr/>
        <a:lstStyle/>
        <a:p>
          <a:r>
            <a:rPr lang="pt-BR" dirty="0" smtClean="0"/>
            <a:t>CGE</a:t>
          </a:r>
          <a:endParaRPr lang="pt-BR" dirty="0"/>
        </a:p>
      </dgm:t>
    </dgm:pt>
    <dgm:pt modelId="{E95E1E9F-C044-4494-9219-672B1E44FAF8}" type="parTrans" cxnId="{A6290F28-D767-40AC-BE03-A60EC240BA12}">
      <dgm:prSet/>
      <dgm:spPr/>
      <dgm:t>
        <a:bodyPr/>
        <a:lstStyle/>
        <a:p>
          <a:endParaRPr lang="pt-BR"/>
        </a:p>
      </dgm:t>
    </dgm:pt>
    <dgm:pt modelId="{17BBF68D-F1D9-4722-9270-E3A48571DFD2}" type="sibTrans" cxnId="{A6290F28-D767-40AC-BE03-A60EC240BA12}">
      <dgm:prSet/>
      <dgm:spPr/>
      <dgm:t>
        <a:bodyPr/>
        <a:lstStyle/>
        <a:p>
          <a:endParaRPr lang="pt-BR"/>
        </a:p>
      </dgm:t>
    </dgm:pt>
    <dgm:pt modelId="{CC86DF4F-0BD1-4145-8F9B-5A8D00E8980E}" type="pres">
      <dgm:prSet presAssocID="{242A3DBA-1E54-4051-81A7-75ADC8E31C3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76D926C-0EA8-42C6-8ABA-A015BFCBF65A}" type="pres">
      <dgm:prSet presAssocID="{A1373FB8-BD77-4323-9D63-996C893FCAF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2A7E7DF-4779-48CC-AFCF-A6A82E00802D}" type="pres">
      <dgm:prSet presAssocID="{A1373FB8-BD77-4323-9D63-996C893FCAF9}" presName="spNode" presStyleCnt="0"/>
      <dgm:spPr/>
    </dgm:pt>
    <dgm:pt modelId="{6CA74DB3-5742-4D62-B467-F2E1FBC5AC71}" type="pres">
      <dgm:prSet presAssocID="{985E8906-840D-401B-9C4E-0C21540E743A}" presName="sibTrans" presStyleLbl="sibTrans1D1" presStyleIdx="0" presStyleCnt="3"/>
      <dgm:spPr/>
      <dgm:t>
        <a:bodyPr/>
        <a:lstStyle/>
        <a:p>
          <a:endParaRPr lang="pt-BR"/>
        </a:p>
      </dgm:t>
    </dgm:pt>
    <dgm:pt modelId="{727D1D28-D0A2-4190-AF14-8CD8FD290F14}" type="pres">
      <dgm:prSet presAssocID="{334086FB-9E89-4168-87BB-873546EAD74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15D9B08-4133-4BD0-9DD8-AB8626DA2527}" type="pres">
      <dgm:prSet presAssocID="{334086FB-9E89-4168-87BB-873546EAD741}" presName="spNode" presStyleCnt="0"/>
      <dgm:spPr/>
    </dgm:pt>
    <dgm:pt modelId="{7B532511-8107-4E0C-BE47-D457074532E2}" type="pres">
      <dgm:prSet presAssocID="{2D056E5B-442B-484F-BF08-D32DD901AEF8}" presName="sibTrans" presStyleLbl="sibTrans1D1" presStyleIdx="1" presStyleCnt="3"/>
      <dgm:spPr/>
      <dgm:t>
        <a:bodyPr/>
        <a:lstStyle/>
        <a:p>
          <a:endParaRPr lang="pt-BR"/>
        </a:p>
      </dgm:t>
    </dgm:pt>
    <dgm:pt modelId="{FCFE44C8-0706-4BBA-956A-4F6C9A04134D}" type="pres">
      <dgm:prSet presAssocID="{454010B1-392A-4819-B039-B327F8CD051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E5677ED-1EE3-4F39-B03A-5CB9E1BFF9D6}" type="pres">
      <dgm:prSet presAssocID="{454010B1-392A-4819-B039-B327F8CD0511}" presName="spNode" presStyleCnt="0"/>
      <dgm:spPr/>
    </dgm:pt>
    <dgm:pt modelId="{3A777285-A9AA-41F0-80E9-CC84F0793B99}" type="pres">
      <dgm:prSet presAssocID="{17BBF68D-F1D9-4722-9270-E3A48571DFD2}" presName="sibTrans" presStyleLbl="sibTrans1D1" presStyleIdx="2" presStyleCnt="3"/>
      <dgm:spPr/>
      <dgm:t>
        <a:bodyPr/>
        <a:lstStyle/>
        <a:p>
          <a:endParaRPr lang="pt-BR"/>
        </a:p>
      </dgm:t>
    </dgm:pt>
  </dgm:ptLst>
  <dgm:cxnLst>
    <dgm:cxn modelId="{8A1733D8-3C3D-4CCD-B4A1-6D5FD9567EDB}" type="presOf" srcId="{A1373FB8-BD77-4323-9D63-996C893FCAF9}" destId="{E76D926C-0EA8-42C6-8ABA-A015BFCBF65A}" srcOrd="0" destOrd="0" presId="urn:microsoft.com/office/officeart/2005/8/layout/cycle5"/>
    <dgm:cxn modelId="{96215430-F41D-454A-BA7F-92816536F197}" srcId="{242A3DBA-1E54-4051-81A7-75ADC8E31C32}" destId="{A1373FB8-BD77-4323-9D63-996C893FCAF9}" srcOrd="0" destOrd="0" parTransId="{5C78154E-7FC2-4C31-B9BD-5ABE15290E63}" sibTransId="{985E8906-840D-401B-9C4E-0C21540E743A}"/>
    <dgm:cxn modelId="{7A7693F4-A10D-4298-A122-B94F56544F93}" type="presOf" srcId="{17BBF68D-F1D9-4722-9270-E3A48571DFD2}" destId="{3A777285-A9AA-41F0-80E9-CC84F0793B99}" srcOrd="0" destOrd="0" presId="urn:microsoft.com/office/officeart/2005/8/layout/cycle5"/>
    <dgm:cxn modelId="{0C39EA93-A527-4D26-B237-3E6B3FCB5F58}" type="presOf" srcId="{2D056E5B-442B-484F-BF08-D32DD901AEF8}" destId="{7B532511-8107-4E0C-BE47-D457074532E2}" srcOrd="0" destOrd="0" presId="urn:microsoft.com/office/officeart/2005/8/layout/cycle5"/>
    <dgm:cxn modelId="{22EF9D80-D66B-4514-A310-B152A2D0D215}" type="presOf" srcId="{242A3DBA-1E54-4051-81A7-75ADC8E31C32}" destId="{CC86DF4F-0BD1-4145-8F9B-5A8D00E8980E}" srcOrd="0" destOrd="0" presId="urn:microsoft.com/office/officeart/2005/8/layout/cycle5"/>
    <dgm:cxn modelId="{6CE6A6D0-9EFD-4779-A6AE-6195280344AC}" type="presOf" srcId="{454010B1-392A-4819-B039-B327F8CD0511}" destId="{FCFE44C8-0706-4BBA-956A-4F6C9A04134D}" srcOrd="0" destOrd="0" presId="urn:microsoft.com/office/officeart/2005/8/layout/cycle5"/>
    <dgm:cxn modelId="{A6290F28-D767-40AC-BE03-A60EC240BA12}" srcId="{242A3DBA-1E54-4051-81A7-75ADC8E31C32}" destId="{454010B1-392A-4819-B039-B327F8CD0511}" srcOrd="2" destOrd="0" parTransId="{E95E1E9F-C044-4494-9219-672B1E44FAF8}" sibTransId="{17BBF68D-F1D9-4722-9270-E3A48571DFD2}"/>
    <dgm:cxn modelId="{F732AB2F-3DCC-4810-9753-311AFE281FF8}" type="presOf" srcId="{334086FB-9E89-4168-87BB-873546EAD741}" destId="{727D1D28-D0A2-4190-AF14-8CD8FD290F14}" srcOrd="0" destOrd="0" presId="urn:microsoft.com/office/officeart/2005/8/layout/cycle5"/>
    <dgm:cxn modelId="{94BAA21C-4C43-4E49-930C-A7AEB7CB05AC}" srcId="{242A3DBA-1E54-4051-81A7-75ADC8E31C32}" destId="{334086FB-9E89-4168-87BB-873546EAD741}" srcOrd="1" destOrd="0" parTransId="{A350DDD8-4B77-4F1C-BFF3-EF8984D6E50A}" sibTransId="{2D056E5B-442B-484F-BF08-D32DD901AEF8}"/>
    <dgm:cxn modelId="{5667ACEC-DB9F-4F1A-9668-353688CA2219}" type="presOf" srcId="{985E8906-840D-401B-9C4E-0C21540E743A}" destId="{6CA74DB3-5742-4D62-B467-F2E1FBC5AC71}" srcOrd="0" destOrd="0" presId="urn:microsoft.com/office/officeart/2005/8/layout/cycle5"/>
    <dgm:cxn modelId="{7832C7A2-AA5D-4B95-BC41-FADB4ED7811B}" type="presParOf" srcId="{CC86DF4F-0BD1-4145-8F9B-5A8D00E8980E}" destId="{E76D926C-0EA8-42C6-8ABA-A015BFCBF65A}" srcOrd="0" destOrd="0" presId="urn:microsoft.com/office/officeart/2005/8/layout/cycle5"/>
    <dgm:cxn modelId="{EEC118DE-D42A-4C63-BECC-B7B1BFDBF43F}" type="presParOf" srcId="{CC86DF4F-0BD1-4145-8F9B-5A8D00E8980E}" destId="{72A7E7DF-4779-48CC-AFCF-A6A82E00802D}" srcOrd="1" destOrd="0" presId="urn:microsoft.com/office/officeart/2005/8/layout/cycle5"/>
    <dgm:cxn modelId="{351DD003-B98D-44DC-A882-768928602CD1}" type="presParOf" srcId="{CC86DF4F-0BD1-4145-8F9B-5A8D00E8980E}" destId="{6CA74DB3-5742-4D62-B467-F2E1FBC5AC71}" srcOrd="2" destOrd="0" presId="urn:microsoft.com/office/officeart/2005/8/layout/cycle5"/>
    <dgm:cxn modelId="{51C14E9D-D509-451C-ACC9-85D17FCC3048}" type="presParOf" srcId="{CC86DF4F-0BD1-4145-8F9B-5A8D00E8980E}" destId="{727D1D28-D0A2-4190-AF14-8CD8FD290F14}" srcOrd="3" destOrd="0" presId="urn:microsoft.com/office/officeart/2005/8/layout/cycle5"/>
    <dgm:cxn modelId="{9D2D41E2-2C40-4E9B-9545-AF862C9148CB}" type="presParOf" srcId="{CC86DF4F-0BD1-4145-8F9B-5A8D00E8980E}" destId="{615D9B08-4133-4BD0-9DD8-AB8626DA2527}" srcOrd="4" destOrd="0" presId="urn:microsoft.com/office/officeart/2005/8/layout/cycle5"/>
    <dgm:cxn modelId="{3969CE54-92EB-48D9-BC2F-9A622474DB07}" type="presParOf" srcId="{CC86DF4F-0BD1-4145-8F9B-5A8D00E8980E}" destId="{7B532511-8107-4E0C-BE47-D457074532E2}" srcOrd="5" destOrd="0" presId="urn:microsoft.com/office/officeart/2005/8/layout/cycle5"/>
    <dgm:cxn modelId="{AC2A5739-EB93-4A46-943F-675BC01847A4}" type="presParOf" srcId="{CC86DF4F-0BD1-4145-8F9B-5A8D00E8980E}" destId="{FCFE44C8-0706-4BBA-956A-4F6C9A04134D}" srcOrd="6" destOrd="0" presId="urn:microsoft.com/office/officeart/2005/8/layout/cycle5"/>
    <dgm:cxn modelId="{7559692A-12FE-47F4-862B-349B866E769C}" type="presParOf" srcId="{CC86DF4F-0BD1-4145-8F9B-5A8D00E8980E}" destId="{BE5677ED-1EE3-4F39-B03A-5CB9E1BFF9D6}" srcOrd="7" destOrd="0" presId="urn:microsoft.com/office/officeart/2005/8/layout/cycle5"/>
    <dgm:cxn modelId="{AE7A6912-8CBD-42E3-8DB0-4D8D8B49005E}" type="presParOf" srcId="{CC86DF4F-0BD1-4145-8F9B-5A8D00E8980E}" destId="{3A777285-A9AA-41F0-80E9-CC84F0793B99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42A3DBA-1E54-4051-81A7-75ADC8E31C32}" type="doc">
      <dgm:prSet loTypeId="urn:microsoft.com/office/officeart/2009/3/layout/IncreasingArrowsProcess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34086FB-9E89-4168-87BB-873546EAD741}">
      <dgm:prSet phldrT="[Texto]"/>
      <dgm:spPr/>
      <dgm:t>
        <a:bodyPr/>
        <a:lstStyle/>
        <a:p>
          <a:r>
            <a:rPr lang="pt-BR" b="1" dirty="0" smtClean="0"/>
            <a:t>ATI</a:t>
          </a:r>
          <a:endParaRPr lang="pt-BR" b="1" dirty="0"/>
        </a:p>
      </dgm:t>
    </dgm:pt>
    <dgm:pt modelId="{A350DDD8-4B77-4F1C-BFF3-EF8984D6E50A}" type="parTrans" cxnId="{94BAA21C-4C43-4E49-930C-A7AEB7CB05AC}">
      <dgm:prSet/>
      <dgm:spPr/>
      <dgm:t>
        <a:bodyPr/>
        <a:lstStyle/>
        <a:p>
          <a:endParaRPr lang="pt-BR"/>
        </a:p>
      </dgm:t>
    </dgm:pt>
    <dgm:pt modelId="{2D056E5B-442B-484F-BF08-D32DD901AEF8}" type="sibTrans" cxnId="{94BAA21C-4C43-4E49-930C-A7AEB7CB05AC}">
      <dgm:prSet/>
      <dgm:spPr/>
      <dgm:t>
        <a:bodyPr/>
        <a:lstStyle/>
        <a:p>
          <a:endParaRPr lang="pt-BR"/>
        </a:p>
      </dgm:t>
    </dgm:pt>
    <dgm:pt modelId="{454010B1-392A-4819-B039-B327F8CD0511}">
      <dgm:prSet phldrT="[Texto]"/>
      <dgm:spPr/>
      <dgm:t>
        <a:bodyPr/>
        <a:lstStyle/>
        <a:p>
          <a:r>
            <a:rPr lang="pt-BR" b="1" dirty="0" smtClean="0"/>
            <a:t>CGE</a:t>
          </a:r>
          <a:endParaRPr lang="pt-BR" b="1" dirty="0"/>
        </a:p>
      </dgm:t>
    </dgm:pt>
    <dgm:pt modelId="{E95E1E9F-C044-4494-9219-672B1E44FAF8}" type="parTrans" cxnId="{A6290F28-D767-40AC-BE03-A60EC240BA12}">
      <dgm:prSet/>
      <dgm:spPr/>
      <dgm:t>
        <a:bodyPr/>
        <a:lstStyle/>
        <a:p>
          <a:endParaRPr lang="pt-BR"/>
        </a:p>
      </dgm:t>
    </dgm:pt>
    <dgm:pt modelId="{17BBF68D-F1D9-4722-9270-E3A48571DFD2}" type="sibTrans" cxnId="{A6290F28-D767-40AC-BE03-A60EC240BA12}">
      <dgm:prSet/>
      <dgm:spPr/>
      <dgm:t>
        <a:bodyPr/>
        <a:lstStyle/>
        <a:p>
          <a:endParaRPr lang="pt-BR"/>
        </a:p>
      </dgm:t>
    </dgm:pt>
    <dgm:pt modelId="{049414BA-FDB8-4AB0-A966-426F3B204FC8}">
      <dgm:prSet custT="1"/>
      <dgm:spPr/>
      <dgm:t>
        <a:bodyPr/>
        <a:lstStyle/>
        <a:p>
          <a:r>
            <a:rPr lang="pt-BR" sz="1800" b="0" dirty="0" smtClean="0"/>
            <a:t>Preparava e processava  os arquivos de programa em uma base de teste do SIAFEM.</a:t>
          </a:r>
          <a:endParaRPr lang="pt-BR" sz="1800" b="0" dirty="0"/>
        </a:p>
      </dgm:t>
    </dgm:pt>
    <dgm:pt modelId="{DAB3C190-6CFA-44F9-B8F6-ED1F129EA26B}" type="parTrans" cxnId="{116789DA-8DC1-4B2C-939C-C615B02ABE7B}">
      <dgm:prSet/>
      <dgm:spPr/>
      <dgm:t>
        <a:bodyPr/>
        <a:lstStyle/>
        <a:p>
          <a:endParaRPr lang="pt-BR"/>
        </a:p>
      </dgm:t>
    </dgm:pt>
    <dgm:pt modelId="{632638F7-2F5C-4616-81C2-5A60054D88F2}" type="sibTrans" cxnId="{116789DA-8DC1-4B2C-939C-C615B02ABE7B}">
      <dgm:prSet/>
      <dgm:spPr/>
      <dgm:t>
        <a:bodyPr/>
        <a:lstStyle/>
        <a:p>
          <a:endParaRPr lang="pt-BR"/>
        </a:p>
      </dgm:t>
    </dgm:pt>
    <dgm:pt modelId="{5EC70090-5B42-4F8F-A066-9E903D98AFD4}">
      <dgm:prSet custT="1"/>
      <dgm:spPr/>
      <dgm:t>
        <a:bodyPr/>
        <a:lstStyle/>
        <a:p>
          <a:r>
            <a:rPr lang="pt-BR" sz="1800" b="0" dirty="0" smtClean="0"/>
            <a:t>Cadastrava os parâmetros de balanços e realizava testes com intuito de conferir a consistência dos saldos e realizar o feedback ao SERPRO.</a:t>
          </a:r>
        </a:p>
        <a:p>
          <a:endParaRPr lang="pt-BR" sz="1800" b="0" dirty="0"/>
        </a:p>
      </dgm:t>
    </dgm:pt>
    <dgm:pt modelId="{78D12413-A8A0-4E68-A435-C5410B286635}" type="parTrans" cxnId="{C87F9578-D138-4B1B-AF95-15452B6E8AF6}">
      <dgm:prSet/>
      <dgm:spPr/>
      <dgm:t>
        <a:bodyPr/>
        <a:lstStyle/>
        <a:p>
          <a:endParaRPr lang="pt-BR"/>
        </a:p>
      </dgm:t>
    </dgm:pt>
    <dgm:pt modelId="{BBA16B51-261B-4897-81EB-BC5C30C219D9}" type="sibTrans" cxnId="{C87F9578-D138-4B1B-AF95-15452B6E8AF6}">
      <dgm:prSet/>
      <dgm:spPr/>
      <dgm:t>
        <a:bodyPr/>
        <a:lstStyle/>
        <a:p>
          <a:endParaRPr lang="pt-BR"/>
        </a:p>
      </dgm:t>
    </dgm:pt>
    <dgm:pt modelId="{EAAD0E7A-F6AF-4E18-BB90-12DD9241F5C0}">
      <dgm:prSet custT="1"/>
      <dgm:spPr/>
      <dgm:t>
        <a:bodyPr/>
        <a:lstStyle/>
        <a:p>
          <a:pPr algn="l"/>
          <a:r>
            <a:rPr lang="pt-BR" sz="1800" b="0" dirty="0" smtClean="0"/>
            <a:t>Programava os demonstrativos contábeis no SIAFEM/RJ com base nos Layouts definidos no DCASP.</a:t>
          </a:r>
          <a:endParaRPr lang="pt-BR" sz="1800" b="0" dirty="0"/>
        </a:p>
      </dgm:t>
    </dgm:pt>
    <dgm:pt modelId="{A1373FB8-BD77-4323-9D63-996C893FCAF9}">
      <dgm:prSet phldrT="[Texto]"/>
      <dgm:spPr/>
      <dgm:t>
        <a:bodyPr/>
        <a:lstStyle/>
        <a:p>
          <a:r>
            <a:rPr lang="pt-BR" b="1" dirty="0" smtClean="0"/>
            <a:t>SERPRO</a:t>
          </a:r>
          <a:endParaRPr lang="pt-BR" b="1" dirty="0"/>
        </a:p>
      </dgm:t>
    </dgm:pt>
    <dgm:pt modelId="{985E8906-840D-401B-9C4E-0C21540E743A}" type="sibTrans" cxnId="{96215430-F41D-454A-BA7F-92816536F197}">
      <dgm:prSet/>
      <dgm:spPr/>
      <dgm:t>
        <a:bodyPr/>
        <a:lstStyle/>
        <a:p>
          <a:endParaRPr lang="pt-BR"/>
        </a:p>
      </dgm:t>
    </dgm:pt>
    <dgm:pt modelId="{5C78154E-7FC2-4C31-B9BD-5ABE15290E63}" type="parTrans" cxnId="{96215430-F41D-454A-BA7F-92816536F197}">
      <dgm:prSet/>
      <dgm:spPr/>
      <dgm:t>
        <a:bodyPr/>
        <a:lstStyle/>
        <a:p>
          <a:endParaRPr lang="pt-BR"/>
        </a:p>
      </dgm:t>
    </dgm:pt>
    <dgm:pt modelId="{7F27159B-089A-4A91-84C1-C0277ABC5D49}" type="sibTrans" cxnId="{F3DAF875-9F10-4975-B473-F30484B7E7E7}">
      <dgm:prSet/>
      <dgm:spPr/>
      <dgm:t>
        <a:bodyPr/>
        <a:lstStyle/>
        <a:p>
          <a:endParaRPr lang="pt-BR"/>
        </a:p>
      </dgm:t>
    </dgm:pt>
    <dgm:pt modelId="{7FB012CD-EC5F-4DCC-9CEE-27A5E426D35E}" type="parTrans" cxnId="{F3DAF875-9F10-4975-B473-F30484B7E7E7}">
      <dgm:prSet/>
      <dgm:spPr/>
      <dgm:t>
        <a:bodyPr/>
        <a:lstStyle/>
        <a:p>
          <a:endParaRPr lang="pt-BR"/>
        </a:p>
      </dgm:t>
    </dgm:pt>
    <dgm:pt modelId="{CFE67079-4CDE-47AF-9E77-D1E58C209A84}" type="pres">
      <dgm:prSet presAssocID="{242A3DBA-1E54-4051-81A7-75ADC8E31C3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0722E209-1D09-4DC2-805F-E1ED87A9778B}" type="pres">
      <dgm:prSet presAssocID="{A1373FB8-BD77-4323-9D63-996C893FCAF9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FD21582-C1D7-4088-8203-D12881263142}" type="pres">
      <dgm:prSet presAssocID="{A1373FB8-BD77-4323-9D63-996C893FCAF9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B272C6B-6CA2-4434-A84B-6268DF6512DA}" type="pres">
      <dgm:prSet presAssocID="{334086FB-9E89-4168-87BB-873546EAD741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EF0B764-2E9D-47E1-A43D-0017EEA42976}" type="pres">
      <dgm:prSet presAssocID="{334086FB-9E89-4168-87BB-873546EAD741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4F86858-EA2D-4772-B21C-2DFDA6411F55}" type="pres">
      <dgm:prSet presAssocID="{454010B1-392A-4819-B039-B327F8CD0511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EDCB45-20F2-4E84-A1C3-8163182B4BD0}" type="pres">
      <dgm:prSet presAssocID="{454010B1-392A-4819-B039-B327F8CD0511}" presName="childText3" presStyleLbl="solidAlignAcc1" presStyleIdx="2" presStyleCnt="3" custScaleX="113672" custScaleY="1126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3DAF875-9F10-4975-B473-F30484B7E7E7}" srcId="{A1373FB8-BD77-4323-9D63-996C893FCAF9}" destId="{EAAD0E7A-F6AF-4E18-BB90-12DD9241F5C0}" srcOrd="0" destOrd="0" parTransId="{7FB012CD-EC5F-4DCC-9CEE-27A5E426D35E}" sibTransId="{7F27159B-089A-4A91-84C1-C0277ABC5D49}"/>
    <dgm:cxn modelId="{A6B5AAA5-7CA9-4AE1-9F0C-04A30F9BB831}" type="presOf" srcId="{334086FB-9E89-4168-87BB-873546EAD741}" destId="{6B272C6B-6CA2-4434-A84B-6268DF6512DA}" srcOrd="0" destOrd="0" presId="urn:microsoft.com/office/officeart/2009/3/layout/IncreasingArrowsProcess"/>
    <dgm:cxn modelId="{96215430-F41D-454A-BA7F-92816536F197}" srcId="{242A3DBA-1E54-4051-81A7-75ADC8E31C32}" destId="{A1373FB8-BD77-4323-9D63-996C893FCAF9}" srcOrd="0" destOrd="0" parTransId="{5C78154E-7FC2-4C31-B9BD-5ABE15290E63}" sibTransId="{985E8906-840D-401B-9C4E-0C21540E743A}"/>
    <dgm:cxn modelId="{C87F9578-D138-4B1B-AF95-15452B6E8AF6}" srcId="{454010B1-392A-4819-B039-B327F8CD0511}" destId="{5EC70090-5B42-4F8F-A066-9E903D98AFD4}" srcOrd="0" destOrd="0" parTransId="{78D12413-A8A0-4E68-A435-C5410B286635}" sibTransId="{BBA16B51-261B-4897-81EB-BC5C30C219D9}"/>
    <dgm:cxn modelId="{699F61D5-7DB5-4C46-B61C-ED6D7D9518AA}" type="presOf" srcId="{454010B1-392A-4819-B039-B327F8CD0511}" destId="{D4F86858-EA2D-4772-B21C-2DFDA6411F55}" srcOrd="0" destOrd="0" presId="urn:microsoft.com/office/officeart/2009/3/layout/IncreasingArrowsProcess"/>
    <dgm:cxn modelId="{9638E203-B125-4BA7-A5CA-08BCCAA5AD22}" type="presOf" srcId="{5EC70090-5B42-4F8F-A066-9E903D98AFD4}" destId="{A3EDCB45-20F2-4E84-A1C3-8163182B4BD0}" srcOrd="0" destOrd="0" presId="urn:microsoft.com/office/officeart/2009/3/layout/IncreasingArrowsProcess"/>
    <dgm:cxn modelId="{A6290F28-D767-40AC-BE03-A60EC240BA12}" srcId="{242A3DBA-1E54-4051-81A7-75ADC8E31C32}" destId="{454010B1-392A-4819-B039-B327F8CD0511}" srcOrd="2" destOrd="0" parTransId="{E95E1E9F-C044-4494-9219-672B1E44FAF8}" sibTransId="{17BBF68D-F1D9-4722-9270-E3A48571DFD2}"/>
    <dgm:cxn modelId="{116789DA-8DC1-4B2C-939C-C615B02ABE7B}" srcId="{334086FB-9E89-4168-87BB-873546EAD741}" destId="{049414BA-FDB8-4AB0-A966-426F3B204FC8}" srcOrd="0" destOrd="0" parTransId="{DAB3C190-6CFA-44F9-B8F6-ED1F129EA26B}" sibTransId="{632638F7-2F5C-4616-81C2-5A60054D88F2}"/>
    <dgm:cxn modelId="{39C3BC5B-1138-4954-8FDB-4657290178EE}" type="presOf" srcId="{242A3DBA-1E54-4051-81A7-75ADC8E31C32}" destId="{CFE67079-4CDE-47AF-9E77-D1E58C209A84}" srcOrd="0" destOrd="0" presId="urn:microsoft.com/office/officeart/2009/3/layout/IncreasingArrowsProcess"/>
    <dgm:cxn modelId="{F8E2E438-F98D-44C1-97E6-0C16ABF1E7EB}" type="presOf" srcId="{EAAD0E7A-F6AF-4E18-BB90-12DD9241F5C0}" destId="{5FD21582-C1D7-4088-8203-D12881263142}" srcOrd="0" destOrd="0" presId="urn:microsoft.com/office/officeart/2009/3/layout/IncreasingArrowsProcess"/>
    <dgm:cxn modelId="{C415A208-08E6-4730-84E4-7F67895EA986}" type="presOf" srcId="{049414BA-FDB8-4AB0-A966-426F3B204FC8}" destId="{8EF0B764-2E9D-47E1-A43D-0017EEA42976}" srcOrd="0" destOrd="0" presId="urn:microsoft.com/office/officeart/2009/3/layout/IncreasingArrowsProcess"/>
    <dgm:cxn modelId="{0C47B85B-C185-4D62-88AF-A77D9A7794D3}" type="presOf" srcId="{A1373FB8-BD77-4323-9D63-996C893FCAF9}" destId="{0722E209-1D09-4DC2-805F-E1ED87A9778B}" srcOrd="0" destOrd="0" presId="urn:microsoft.com/office/officeart/2009/3/layout/IncreasingArrowsProcess"/>
    <dgm:cxn modelId="{94BAA21C-4C43-4E49-930C-A7AEB7CB05AC}" srcId="{242A3DBA-1E54-4051-81A7-75ADC8E31C32}" destId="{334086FB-9E89-4168-87BB-873546EAD741}" srcOrd="1" destOrd="0" parTransId="{A350DDD8-4B77-4F1C-BFF3-EF8984D6E50A}" sibTransId="{2D056E5B-442B-484F-BF08-D32DD901AEF8}"/>
    <dgm:cxn modelId="{C8DFF264-69DE-4EF6-974C-F55F8BC752BE}" type="presParOf" srcId="{CFE67079-4CDE-47AF-9E77-D1E58C209A84}" destId="{0722E209-1D09-4DC2-805F-E1ED87A9778B}" srcOrd="0" destOrd="0" presId="urn:microsoft.com/office/officeart/2009/3/layout/IncreasingArrowsProcess"/>
    <dgm:cxn modelId="{B27D9325-0990-4467-8BF5-D950622A639E}" type="presParOf" srcId="{CFE67079-4CDE-47AF-9E77-D1E58C209A84}" destId="{5FD21582-C1D7-4088-8203-D12881263142}" srcOrd="1" destOrd="0" presId="urn:microsoft.com/office/officeart/2009/3/layout/IncreasingArrowsProcess"/>
    <dgm:cxn modelId="{C7474447-A941-4633-B555-8891D3F5D16A}" type="presParOf" srcId="{CFE67079-4CDE-47AF-9E77-D1E58C209A84}" destId="{6B272C6B-6CA2-4434-A84B-6268DF6512DA}" srcOrd="2" destOrd="0" presId="urn:microsoft.com/office/officeart/2009/3/layout/IncreasingArrowsProcess"/>
    <dgm:cxn modelId="{AA69FD8F-C24C-480C-BA74-DC624D0A2F8C}" type="presParOf" srcId="{CFE67079-4CDE-47AF-9E77-D1E58C209A84}" destId="{8EF0B764-2E9D-47E1-A43D-0017EEA42976}" srcOrd="3" destOrd="0" presId="urn:microsoft.com/office/officeart/2009/3/layout/IncreasingArrowsProcess"/>
    <dgm:cxn modelId="{E1FE7037-E00F-4B36-9AB8-243038A72FD1}" type="presParOf" srcId="{CFE67079-4CDE-47AF-9E77-D1E58C209A84}" destId="{D4F86858-EA2D-4772-B21C-2DFDA6411F55}" srcOrd="4" destOrd="0" presId="urn:microsoft.com/office/officeart/2009/3/layout/IncreasingArrowsProcess"/>
    <dgm:cxn modelId="{428F645F-1ADE-474C-B963-F7DF5FA7EA44}" type="presParOf" srcId="{CFE67079-4CDE-47AF-9E77-D1E58C209A84}" destId="{A3EDCB45-20F2-4E84-A1C3-8163182B4BD0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2FCD6B-FD7F-4111-80F0-23BFD7640C8B}">
      <dsp:nvSpPr>
        <dsp:cNvPr id="0" name=""/>
        <dsp:cNvSpPr/>
      </dsp:nvSpPr>
      <dsp:spPr>
        <a:xfrm rot="5400000">
          <a:off x="-198007" y="199292"/>
          <a:ext cx="1320050" cy="9240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baseline="0" dirty="0"/>
        </a:p>
      </dsp:txBody>
      <dsp:txXfrm rot="5400000">
        <a:off x="-198007" y="199292"/>
        <a:ext cx="1320050" cy="924035"/>
      </dsp:txXfrm>
    </dsp:sp>
    <dsp:sp modelId="{86AF99F7-A1F7-4160-B906-1485E4921165}">
      <dsp:nvSpPr>
        <dsp:cNvPr id="0" name=""/>
        <dsp:cNvSpPr/>
      </dsp:nvSpPr>
      <dsp:spPr>
        <a:xfrm rot="5400000">
          <a:off x="5815453" y="-4891417"/>
          <a:ext cx="858032" cy="106408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1" kern="1200" dirty="0" smtClean="0"/>
            <a:t>Análise dos registros contábeis com base nas informações extraídas do SIAFEM/RJ e do SIG/GERENCIAL. </a:t>
          </a:r>
          <a:endParaRPr lang="pt-BR" sz="1800" kern="1200" dirty="0"/>
        </a:p>
      </dsp:txBody>
      <dsp:txXfrm rot="5400000">
        <a:off x="5815453" y="-4891417"/>
        <a:ext cx="858032" cy="10640868"/>
      </dsp:txXfrm>
    </dsp:sp>
    <dsp:sp modelId="{C53D7FB7-5F9C-42C1-A26F-A88F04BBAD38}">
      <dsp:nvSpPr>
        <dsp:cNvPr id="0" name=""/>
        <dsp:cNvSpPr/>
      </dsp:nvSpPr>
      <dsp:spPr>
        <a:xfrm rot="5400000">
          <a:off x="-198007" y="1373391"/>
          <a:ext cx="1320050" cy="9240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baseline="0" dirty="0"/>
        </a:p>
      </dsp:txBody>
      <dsp:txXfrm rot="5400000">
        <a:off x="-198007" y="1373391"/>
        <a:ext cx="1320050" cy="924035"/>
      </dsp:txXfrm>
    </dsp:sp>
    <dsp:sp modelId="{1138DF7F-44F5-4473-8363-36DEF446D9DA}">
      <dsp:nvSpPr>
        <dsp:cNvPr id="0" name=""/>
        <dsp:cNvSpPr/>
      </dsp:nvSpPr>
      <dsp:spPr>
        <a:xfrm rot="5400000">
          <a:off x="5815453" y="-3716034"/>
          <a:ext cx="858032" cy="106408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1" kern="1200" dirty="0" smtClean="0"/>
            <a:t>Parametrizar relatórios gerenciais e legais fornecidos à sociedade e aos órgãos de controle interno e externo.</a:t>
          </a:r>
          <a:r>
            <a:rPr lang="pt-BR" sz="1800" kern="1200" dirty="0" smtClean="0"/>
            <a:t> </a:t>
          </a:r>
          <a:endParaRPr lang="pt-BR" sz="1800" b="1" kern="1200" dirty="0"/>
        </a:p>
      </dsp:txBody>
      <dsp:txXfrm rot="5400000">
        <a:off x="5815453" y="-3716034"/>
        <a:ext cx="858032" cy="10640868"/>
      </dsp:txXfrm>
    </dsp:sp>
    <dsp:sp modelId="{414E8051-48A9-411E-8562-F73323EC7F5B}">
      <dsp:nvSpPr>
        <dsp:cNvPr id="0" name=""/>
        <dsp:cNvSpPr/>
      </dsp:nvSpPr>
      <dsp:spPr>
        <a:xfrm rot="5400000">
          <a:off x="-198007" y="2547490"/>
          <a:ext cx="1320050" cy="9240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baseline="0" dirty="0"/>
        </a:p>
      </dsp:txBody>
      <dsp:txXfrm rot="5400000">
        <a:off x="-198007" y="2547490"/>
        <a:ext cx="1320050" cy="924035"/>
      </dsp:txXfrm>
    </dsp:sp>
    <dsp:sp modelId="{9E6A80ED-8F2B-4FBD-A78D-F465BA8C8812}">
      <dsp:nvSpPr>
        <dsp:cNvPr id="0" name=""/>
        <dsp:cNvSpPr/>
      </dsp:nvSpPr>
      <dsp:spPr>
        <a:xfrm rot="5400000">
          <a:off x="5815453" y="-2541935"/>
          <a:ext cx="858032" cy="106408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1" kern="1200" dirty="0" smtClean="0"/>
            <a:t>Adequação dos novos demonstrativos parametrizados no SIAFEM/RJ, desenvolvidos junto ao SERPRO.</a:t>
          </a:r>
          <a:endParaRPr lang="pt-BR" sz="1800" b="1" kern="1200" dirty="0"/>
        </a:p>
      </dsp:txBody>
      <dsp:txXfrm rot="5400000">
        <a:off x="5815453" y="-2541935"/>
        <a:ext cx="858032" cy="10640868"/>
      </dsp:txXfrm>
    </dsp:sp>
    <dsp:sp modelId="{0C42889D-EF8B-45E0-B886-334DD7AB6468}">
      <dsp:nvSpPr>
        <dsp:cNvPr id="0" name=""/>
        <dsp:cNvSpPr/>
      </dsp:nvSpPr>
      <dsp:spPr>
        <a:xfrm rot="5400000">
          <a:off x="-198007" y="3721588"/>
          <a:ext cx="1320050" cy="9240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 dirty="0"/>
        </a:p>
      </dsp:txBody>
      <dsp:txXfrm rot="5400000">
        <a:off x="-198007" y="3721588"/>
        <a:ext cx="1320050" cy="924035"/>
      </dsp:txXfrm>
    </dsp:sp>
    <dsp:sp modelId="{A917791C-235D-45D3-AC6E-F7D6D051B948}">
      <dsp:nvSpPr>
        <dsp:cNvPr id="0" name=""/>
        <dsp:cNvSpPr/>
      </dsp:nvSpPr>
      <dsp:spPr>
        <a:xfrm rot="5400000">
          <a:off x="5815453" y="-1367836"/>
          <a:ext cx="858032" cy="106408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1" kern="1200" dirty="0" smtClean="0"/>
            <a:t>Parametrização, no SIG/RJ, do Relatório Resumido de Execução Orçamentária (RREO) e do Relatório de Gestão Fiscal (RGF) em conformidade com o MDF. </a:t>
          </a:r>
          <a:endParaRPr lang="pt-BR" sz="1800" b="1" kern="1200" dirty="0"/>
        </a:p>
      </dsp:txBody>
      <dsp:txXfrm rot="5400000">
        <a:off x="5815453" y="-1367836"/>
        <a:ext cx="858032" cy="106408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2FCD6B-FD7F-4111-80F0-23BFD7640C8B}">
      <dsp:nvSpPr>
        <dsp:cNvPr id="0" name=""/>
        <dsp:cNvSpPr/>
      </dsp:nvSpPr>
      <dsp:spPr>
        <a:xfrm rot="5400000">
          <a:off x="-198007" y="199292"/>
          <a:ext cx="1320050" cy="9240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baseline="0" dirty="0"/>
        </a:p>
      </dsp:txBody>
      <dsp:txXfrm rot="5400000">
        <a:off x="-198007" y="199292"/>
        <a:ext cx="1320050" cy="924035"/>
      </dsp:txXfrm>
    </dsp:sp>
    <dsp:sp modelId="{86AF99F7-A1F7-4160-B906-1485E4921165}">
      <dsp:nvSpPr>
        <dsp:cNvPr id="0" name=""/>
        <dsp:cNvSpPr/>
      </dsp:nvSpPr>
      <dsp:spPr>
        <a:xfrm rot="5400000">
          <a:off x="5815453" y="-4891417"/>
          <a:ext cx="858032" cy="106408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1" kern="1200" dirty="0" smtClean="0"/>
            <a:t>Parametrização das informações disponibilizadas ao SIOPS (Saúde) e SIOPE (Educação), bem como acompanhamento dos índices FECAM, FAPERJ e FEHIS. </a:t>
          </a:r>
          <a:endParaRPr lang="pt-BR" sz="1800" kern="1200" dirty="0"/>
        </a:p>
      </dsp:txBody>
      <dsp:txXfrm rot="5400000">
        <a:off x="5815453" y="-4891417"/>
        <a:ext cx="858032" cy="10640868"/>
      </dsp:txXfrm>
    </dsp:sp>
    <dsp:sp modelId="{C53D7FB7-5F9C-42C1-A26F-A88F04BBAD38}">
      <dsp:nvSpPr>
        <dsp:cNvPr id="0" name=""/>
        <dsp:cNvSpPr/>
      </dsp:nvSpPr>
      <dsp:spPr>
        <a:xfrm rot="5400000">
          <a:off x="-198007" y="1373391"/>
          <a:ext cx="1320050" cy="9240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baseline="0" dirty="0"/>
        </a:p>
      </dsp:txBody>
      <dsp:txXfrm rot="5400000">
        <a:off x="-198007" y="1373391"/>
        <a:ext cx="1320050" cy="924035"/>
      </dsp:txXfrm>
    </dsp:sp>
    <dsp:sp modelId="{1138DF7F-44F5-4473-8363-36DEF446D9DA}">
      <dsp:nvSpPr>
        <dsp:cNvPr id="0" name=""/>
        <dsp:cNvSpPr/>
      </dsp:nvSpPr>
      <dsp:spPr>
        <a:xfrm rot="5400000">
          <a:off x="5815453" y="-3716034"/>
          <a:ext cx="858032" cy="106408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1" kern="1200" dirty="0" smtClean="0"/>
            <a:t>Compilação das Notas Técnicas de Ajustes de Exercícios Anteriores elaboradas pelas unidades gestoras que irão compor as Contas de Gestão.</a:t>
          </a:r>
          <a:endParaRPr lang="pt-BR" sz="1800" b="1" kern="1200" dirty="0"/>
        </a:p>
      </dsp:txBody>
      <dsp:txXfrm rot="5400000">
        <a:off x="5815453" y="-3716034"/>
        <a:ext cx="858032" cy="10640868"/>
      </dsp:txXfrm>
    </dsp:sp>
    <dsp:sp modelId="{414E8051-48A9-411E-8562-F73323EC7F5B}">
      <dsp:nvSpPr>
        <dsp:cNvPr id="0" name=""/>
        <dsp:cNvSpPr/>
      </dsp:nvSpPr>
      <dsp:spPr>
        <a:xfrm rot="5400000">
          <a:off x="-198007" y="2547490"/>
          <a:ext cx="1320050" cy="9240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baseline="0" dirty="0"/>
        </a:p>
      </dsp:txBody>
      <dsp:txXfrm rot="5400000">
        <a:off x="-198007" y="2547490"/>
        <a:ext cx="1320050" cy="924035"/>
      </dsp:txXfrm>
    </dsp:sp>
    <dsp:sp modelId="{9E6A80ED-8F2B-4FBD-A78D-F465BA8C8812}">
      <dsp:nvSpPr>
        <dsp:cNvPr id="0" name=""/>
        <dsp:cNvSpPr/>
      </dsp:nvSpPr>
      <dsp:spPr>
        <a:xfrm rot="5400000">
          <a:off x="5815453" y="-2541935"/>
          <a:ext cx="858032" cy="106408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1" kern="1200" dirty="0" smtClean="0"/>
            <a:t>Acompanhamento da regularização das inconsistências para fins de autorização e publicação dos Restos a Pagar inscritos pelas unidades gestoras.</a:t>
          </a:r>
          <a:endParaRPr lang="pt-BR" sz="1800" b="1" kern="1200" dirty="0"/>
        </a:p>
      </dsp:txBody>
      <dsp:txXfrm rot="5400000">
        <a:off x="5815453" y="-2541935"/>
        <a:ext cx="858032" cy="10640868"/>
      </dsp:txXfrm>
    </dsp:sp>
    <dsp:sp modelId="{0C42889D-EF8B-45E0-B886-334DD7AB6468}">
      <dsp:nvSpPr>
        <dsp:cNvPr id="0" name=""/>
        <dsp:cNvSpPr/>
      </dsp:nvSpPr>
      <dsp:spPr>
        <a:xfrm rot="5400000">
          <a:off x="-198007" y="3721588"/>
          <a:ext cx="1320050" cy="9240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 dirty="0"/>
        </a:p>
      </dsp:txBody>
      <dsp:txXfrm rot="5400000">
        <a:off x="-198007" y="3721588"/>
        <a:ext cx="1320050" cy="924035"/>
      </dsp:txXfrm>
    </dsp:sp>
    <dsp:sp modelId="{A917791C-235D-45D3-AC6E-F7D6D051B948}">
      <dsp:nvSpPr>
        <dsp:cNvPr id="0" name=""/>
        <dsp:cNvSpPr/>
      </dsp:nvSpPr>
      <dsp:spPr>
        <a:xfrm rot="5400000">
          <a:off x="5815453" y="-1367836"/>
          <a:ext cx="858032" cy="106408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1" kern="1200" dirty="0" smtClean="0"/>
            <a:t>Análise dos balancetes para fins de Consolidação dos Balanços e elaboração das Notas Explicativas. </a:t>
          </a:r>
          <a:endParaRPr lang="pt-BR" sz="1800" b="1" kern="1200" dirty="0"/>
        </a:p>
      </dsp:txBody>
      <dsp:txXfrm rot="5400000">
        <a:off x="5815453" y="-1367836"/>
        <a:ext cx="858032" cy="1064086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2FCD6B-FD7F-4111-80F0-23BFD7640C8B}">
      <dsp:nvSpPr>
        <dsp:cNvPr id="0" name=""/>
        <dsp:cNvSpPr/>
      </dsp:nvSpPr>
      <dsp:spPr>
        <a:xfrm rot="5400000">
          <a:off x="-383950" y="388245"/>
          <a:ext cx="2559668" cy="17917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baseline="0" dirty="0"/>
        </a:p>
      </dsp:txBody>
      <dsp:txXfrm rot="5400000">
        <a:off x="-383950" y="388245"/>
        <a:ext cx="2559668" cy="1791767"/>
      </dsp:txXfrm>
    </dsp:sp>
    <dsp:sp modelId="{86AF99F7-A1F7-4160-B906-1485E4921165}">
      <dsp:nvSpPr>
        <dsp:cNvPr id="0" name=""/>
        <dsp:cNvSpPr/>
      </dsp:nvSpPr>
      <dsp:spPr>
        <a:xfrm rot="5400000">
          <a:off x="5846443" y="-4054676"/>
          <a:ext cx="1663784" cy="97731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1" kern="1200" dirty="0" smtClean="0"/>
            <a:t>Compilação dos relatórios previstos no decreto de encerramento do exercício que irão compor Prestação de Contas do Governador aos Órgãos de Controle Externo (TCE/RJ e ALERJ). </a:t>
          </a:r>
          <a:endParaRPr lang="pt-BR" sz="1800" kern="1200" dirty="0"/>
        </a:p>
      </dsp:txBody>
      <dsp:txXfrm rot="5400000">
        <a:off x="5846443" y="-4054676"/>
        <a:ext cx="1663784" cy="9773136"/>
      </dsp:txXfrm>
    </dsp:sp>
    <dsp:sp modelId="{C53D7FB7-5F9C-42C1-A26F-A88F04BBAD38}">
      <dsp:nvSpPr>
        <dsp:cNvPr id="0" name=""/>
        <dsp:cNvSpPr/>
      </dsp:nvSpPr>
      <dsp:spPr>
        <a:xfrm rot="5400000">
          <a:off x="-383950" y="2664903"/>
          <a:ext cx="2559668" cy="17917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baseline="0" dirty="0"/>
        </a:p>
      </dsp:txBody>
      <dsp:txXfrm rot="5400000">
        <a:off x="-383950" y="2664903"/>
        <a:ext cx="2559668" cy="1791767"/>
      </dsp:txXfrm>
    </dsp:sp>
    <dsp:sp modelId="{1138DF7F-44F5-4473-8363-36DEF446D9DA}">
      <dsp:nvSpPr>
        <dsp:cNvPr id="0" name=""/>
        <dsp:cNvSpPr/>
      </dsp:nvSpPr>
      <dsp:spPr>
        <a:xfrm rot="5400000">
          <a:off x="5846443" y="-1773722"/>
          <a:ext cx="1663784" cy="97731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b="1" kern="1200" dirty="0" smtClean="0"/>
            <a:t>Envio de informações ao Sistema de Coleta de Dados Contábeis dos Entes da Federação – SISTN que está sendo substituído pelo Sistema de Informações Contábeis e Fiscais do Setor Público Brasileiro - SICONFI</a:t>
          </a:r>
          <a:endParaRPr lang="pt-BR" sz="1800" b="1" kern="1200" dirty="0"/>
        </a:p>
      </dsp:txBody>
      <dsp:txXfrm rot="5400000">
        <a:off x="5846443" y="-1773722"/>
        <a:ext cx="1663784" cy="977313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576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798288" y="0"/>
            <a:ext cx="290576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85B4B-A8C9-4D44-9175-668FB1B971BF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76225" y="738188"/>
            <a:ext cx="6153150" cy="3690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0560" y="4675189"/>
            <a:ext cx="5364480" cy="44291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48668"/>
            <a:ext cx="2905760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798288" y="9348668"/>
            <a:ext cx="2905760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0A725-4AE1-4D8F-9AAC-CD7C5A52EAC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68133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2383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4770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27153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69537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11922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54308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96690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39075" algn="l" defTabSz="108477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276225" y="738188"/>
            <a:ext cx="6153150" cy="3690937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7432F-92E4-4964-8F69-BE20947945DA}" type="slidenum">
              <a:rPr lang="pt-BR" smtClean="0">
                <a:solidFill>
                  <a:prstClr val="black"/>
                </a:solidFill>
              </a:rPr>
              <a:pPr/>
              <a:t>2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2376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276225" y="738188"/>
            <a:ext cx="6153150" cy="3690937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7432F-92E4-4964-8F69-BE20947945DA}" type="slidenum">
              <a:rPr lang="pt-BR" smtClean="0">
                <a:solidFill>
                  <a:prstClr val="black"/>
                </a:solidFill>
              </a:rPr>
              <a:pPr/>
              <a:t>3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2376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276225" y="738188"/>
            <a:ext cx="6153150" cy="3690937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7432F-92E4-4964-8F69-BE20947945DA}" type="slidenum">
              <a:rPr lang="pt-BR" smtClean="0">
                <a:solidFill>
                  <a:prstClr val="black"/>
                </a:solidFill>
              </a:rPr>
              <a:pPr/>
              <a:t>4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2376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6225" y="738188"/>
            <a:ext cx="6153150" cy="3690937"/>
          </a:xfrm>
          <a:ln/>
        </p:spPr>
      </p:sp>
      <p:sp>
        <p:nvSpPr>
          <p:cNvPr id="21299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212996" name="Espaço Reservado para Rodapé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pt-BR" smtClean="0">
              <a:solidFill>
                <a:prstClr val="black"/>
              </a:solidFill>
            </a:endParaRPr>
          </a:p>
        </p:txBody>
      </p:sp>
      <p:sp>
        <p:nvSpPr>
          <p:cNvPr id="212997" name="Espaço Reservado para Número de Slide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B1E15B-BB3B-4DDA-ACB6-01D2A6719FBA}" type="slidenum">
              <a:rPr lang="pt-BR" smtClean="0">
                <a:solidFill>
                  <a:prstClr val="black"/>
                </a:solidFill>
              </a:rPr>
              <a:pPr/>
              <a:t>17</a:t>
            </a:fld>
            <a:endParaRPr lang="pt-BR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4339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0A725-4AE1-4D8F-9AAC-CD7C5A52EACA}" type="slidenum">
              <a:rPr lang="pt-BR" smtClean="0"/>
              <a:pPr/>
              <a:t>22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694004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76225" y="738188"/>
            <a:ext cx="6153150" cy="3690937"/>
          </a:xfrm>
          <a:ln/>
        </p:spPr>
      </p:sp>
      <p:sp>
        <p:nvSpPr>
          <p:cNvPr id="21299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212996" name="Espaço Reservado para Rodapé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pt-BR" smtClean="0">
              <a:solidFill>
                <a:prstClr val="black"/>
              </a:solidFill>
            </a:endParaRPr>
          </a:p>
        </p:txBody>
      </p:sp>
      <p:sp>
        <p:nvSpPr>
          <p:cNvPr id="212997" name="Espaço Reservado para Número de Slide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B1E15B-BB3B-4DDA-ACB6-01D2A6719FBA}" type="slidenum">
              <a:rPr lang="pt-BR" smtClean="0">
                <a:solidFill>
                  <a:prstClr val="black"/>
                </a:solidFill>
              </a:rPr>
              <a:pPr/>
              <a:t>64</a:t>
            </a:fld>
            <a:endParaRPr lang="pt-BR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379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276225" y="738188"/>
            <a:ext cx="6153150" cy="3690937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7432F-92E4-4964-8F69-BE20947945DA}" type="slidenum">
              <a:rPr lang="pt-BR" smtClean="0">
                <a:solidFill>
                  <a:prstClr val="black"/>
                </a:solidFill>
              </a:rPr>
              <a:pPr/>
              <a:t>69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2376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276225" y="738188"/>
            <a:ext cx="6153150" cy="3690937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7432F-92E4-4964-8F69-BE20947945DA}" type="slidenum">
              <a:rPr lang="pt-BR" smtClean="0">
                <a:solidFill>
                  <a:prstClr val="black"/>
                </a:solidFill>
              </a:rPr>
              <a:pPr/>
              <a:t>70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2376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276225" y="738188"/>
            <a:ext cx="6153150" cy="3690937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7432F-92E4-4964-8F69-BE20947945DA}" type="slidenum">
              <a:rPr lang="pt-BR" smtClean="0">
                <a:solidFill>
                  <a:prstClr val="black"/>
                </a:solidFill>
              </a:rPr>
              <a:pPr/>
              <a:t>71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237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1066" y="2213776"/>
            <a:ext cx="10098723" cy="1527533"/>
          </a:xfrm>
          <a:prstGeom prst="rect">
            <a:avLst/>
          </a:prstGeom>
        </p:spPr>
        <p:txBody>
          <a:bodyPr lIns="108477" tIns="54238" rIns="108477" bIns="54238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82130" y="4038230"/>
            <a:ext cx="8316595" cy="1821162"/>
          </a:xfrm>
          <a:prstGeom prst="rect">
            <a:avLst/>
          </a:prstGeom>
        </p:spPr>
        <p:txBody>
          <a:bodyPr lIns="108477" tIns="54238" rIns="108477" bIns="5423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2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4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2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69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1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5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96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3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726957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5" y="285387"/>
            <a:ext cx="10692765" cy="1187715"/>
          </a:xfrm>
          <a:prstGeom prst="rect">
            <a:avLst/>
          </a:prstGeom>
        </p:spPr>
        <p:txBody>
          <a:bodyPr lIns="108477" tIns="54238" rIns="108477" bIns="54238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94045" y="1662808"/>
            <a:ext cx="10692765" cy="4703021"/>
          </a:xfrm>
          <a:prstGeom prst="rect">
            <a:avLst/>
          </a:prstGeom>
        </p:spPr>
        <p:txBody>
          <a:bodyPr vert="eaVert" lIns="108477" tIns="54238" rIns="108477" bIns="54238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796259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613619" y="285390"/>
            <a:ext cx="2673191" cy="6080439"/>
          </a:xfrm>
          <a:prstGeom prst="rect">
            <a:avLst/>
          </a:prstGeom>
        </p:spPr>
        <p:txBody>
          <a:bodyPr vert="eaVert" lIns="108477" tIns="54238" rIns="108477" bIns="54238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94042" y="285390"/>
            <a:ext cx="7821560" cy="6080439"/>
          </a:xfrm>
          <a:prstGeom prst="rect">
            <a:avLst/>
          </a:prstGeom>
        </p:spPr>
        <p:txBody>
          <a:bodyPr vert="eaVert" lIns="108477" tIns="54238" rIns="108477" bIns="54238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143710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1066" y="2213776"/>
            <a:ext cx="10098723" cy="152753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82130" y="4038230"/>
            <a:ext cx="8316595" cy="18211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2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4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2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69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1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5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96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3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117338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96114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506" y="4579300"/>
            <a:ext cx="10098723" cy="141536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38506" y="3020433"/>
            <a:ext cx="10098723" cy="1558875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238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477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271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6953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1192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5430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796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390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883454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94044" y="1662808"/>
            <a:ext cx="5247375" cy="470302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39435" y="1662808"/>
            <a:ext cx="5247375" cy="470302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691977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94045" y="1595167"/>
            <a:ext cx="5249439" cy="66479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2383" indent="0">
              <a:buNone/>
              <a:defRPr sz="2400" b="1"/>
            </a:lvl2pPr>
            <a:lvl3pPr marL="1084770" indent="0">
              <a:buNone/>
              <a:defRPr sz="2100" b="1"/>
            </a:lvl3pPr>
            <a:lvl4pPr marL="1627153" indent="0">
              <a:buNone/>
              <a:defRPr sz="1900" b="1"/>
            </a:lvl4pPr>
            <a:lvl5pPr marL="2169537" indent="0">
              <a:buNone/>
              <a:defRPr sz="1900" b="1"/>
            </a:lvl5pPr>
            <a:lvl6pPr marL="2711922" indent="0">
              <a:buNone/>
              <a:defRPr sz="1900" b="1"/>
            </a:lvl6pPr>
            <a:lvl7pPr marL="3254308" indent="0">
              <a:buNone/>
              <a:defRPr sz="1900" b="1"/>
            </a:lvl7pPr>
            <a:lvl8pPr marL="3796690" indent="0">
              <a:buNone/>
              <a:defRPr sz="1900" b="1"/>
            </a:lvl8pPr>
            <a:lvl9pPr marL="4339075" indent="0">
              <a:buNone/>
              <a:defRPr sz="19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94045" y="2259957"/>
            <a:ext cx="5249439" cy="4105864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035315" y="1595167"/>
            <a:ext cx="5251501" cy="66479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2383" indent="0">
              <a:buNone/>
              <a:defRPr sz="2400" b="1"/>
            </a:lvl2pPr>
            <a:lvl3pPr marL="1084770" indent="0">
              <a:buNone/>
              <a:defRPr sz="2100" b="1"/>
            </a:lvl3pPr>
            <a:lvl4pPr marL="1627153" indent="0">
              <a:buNone/>
              <a:defRPr sz="1900" b="1"/>
            </a:lvl4pPr>
            <a:lvl5pPr marL="2169537" indent="0">
              <a:buNone/>
              <a:defRPr sz="1900" b="1"/>
            </a:lvl5pPr>
            <a:lvl6pPr marL="2711922" indent="0">
              <a:buNone/>
              <a:defRPr sz="1900" b="1"/>
            </a:lvl6pPr>
            <a:lvl7pPr marL="3254308" indent="0">
              <a:buNone/>
              <a:defRPr sz="1900" b="1"/>
            </a:lvl7pPr>
            <a:lvl8pPr marL="3796690" indent="0">
              <a:buNone/>
              <a:defRPr sz="1900" b="1"/>
            </a:lvl8pPr>
            <a:lvl9pPr marL="4339075" indent="0">
              <a:buNone/>
              <a:defRPr sz="19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035315" y="2259957"/>
            <a:ext cx="5251501" cy="4105864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858413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400258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6981910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3" y="283732"/>
            <a:ext cx="3908718" cy="120751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45085" y="283740"/>
            <a:ext cx="6641725" cy="6082089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94043" y="1491249"/>
            <a:ext cx="3908718" cy="4874579"/>
          </a:xfrm>
        </p:spPr>
        <p:txBody>
          <a:bodyPr/>
          <a:lstStyle>
            <a:lvl1pPr marL="0" indent="0">
              <a:buNone/>
              <a:defRPr sz="1700"/>
            </a:lvl1pPr>
            <a:lvl2pPr marL="542383" indent="0">
              <a:buNone/>
              <a:defRPr sz="1400"/>
            </a:lvl2pPr>
            <a:lvl3pPr marL="1084770" indent="0">
              <a:buNone/>
              <a:defRPr sz="1200"/>
            </a:lvl3pPr>
            <a:lvl4pPr marL="1627153" indent="0">
              <a:buNone/>
              <a:defRPr sz="1100"/>
            </a:lvl4pPr>
            <a:lvl5pPr marL="2169537" indent="0">
              <a:buNone/>
              <a:defRPr sz="1100"/>
            </a:lvl5pPr>
            <a:lvl6pPr marL="2711922" indent="0">
              <a:buNone/>
              <a:defRPr sz="1100"/>
            </a:lvl6pPr>
            <a:lvl7pPr marL="3254308" indent="0">
              <a:buNone/>
              <a:defRPr sz="1100"/>
            </a:lvl7pPr>
            <a:lvl8pPr marL="3796690" indent="0">
              <a:buNone/>
              <a:defRPr sz="1100"/>
            </a:lvl8pPr>
            <a:lvl9pPr marL="4339075" indent="0">
              <a:buNone/>
              <a:defRPr sz="11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005951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5" y="285387"/>
            <a:ext cx="10692765" cy="1187715"/>
          </a:xfrm>
          <a:prstGeom prst="rect">
            <a:avLst/>
          </a:prstGeom>
        </p:spPr>
        <p:txBody>
          <a:bodyPr lIns="108477" tIns="54238" rIns="108477" bIns="54238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94045" y="1662808"/>
            <a:ext cx="10692765" cy="4703021"/>
          </a:xfrm>
          <a:prstGeom prst="rect">
            <a:avLst/>
          </a:prstGeom>
        </p:spPr>
        <p:txBody>
          <a:bodyPr lIns="108477" tIns="54238" rIns="108477" bIns="54238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569600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28730" y="4988409"/>
            <a:ext cx="7128510" cy="58890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28730" y="636749"/>
            <a:ext cx="7128510" cy="4275773"/>
          </a:xfrm>
        </p:spPr>
        <p:txBody>
          <a:bodyPr/>
          <a:lstStyle>
            <a:lvl1pPr marL="0" indent="0">
              <a:buNone/>
              <a:defRPr sz="3800"/>
            </a:lvl1pPr>
            <a:lvl2pPr marL="542383" indent="0">
              <a:buNone/>
              <a:defRPr sz="3300"/>
            </a:lvl2pPr>
            <a:lvl3pPr marL="1084770" indent="0">
              <a:buNone/>
              <a:defRPr sz="2900"/>
            </a:lvl3pPr>
            <a:lvl4pPr marL="1627153" indent="0">
              <a:buNone/>
              <a:defRPr sz="2400"/>
            </a:lvl4pPr>
            <a:lvl5pPr marL="2169537" indent="0">
              <a:buNone/>
              <a:defRPr sz="2400"/>
            </a:lvl5pPr>
            <a:lvl6pPr marL="2711922" indent="0">
              <a:buNone/>
              <a:defRPr sz="2400"/>
            </a:lvl6pPr>
            <a:lvl7pPr marL="3254308" indent="0">
              <a:buNone/>
              <a:defRPr sz="2400"/>
            </a:lvl7pPr>
            <a:lvl8pPr marL="3796690" indent="0">
              <a:buNone/>
              <a:defRPr sz="2400"/>
            </a:lvl8pPr>
            <a:lvl9pPr marL="4339075" indent="0">
              <a:buNone/>
              <a:defRPr sz="24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28730" y="5577311"/>
            <a:ext cx="7128510" cy="836349"/>
          </a:xfrm>
        </p:spPr>
        <p:txBody>
          <a:bodyPr/>
          <a:lstStyle>
            <a:lvl1pPr marL="0" indent="0">
              <a:buNone/>
              <a:defRPr sz="1700"/>
            </a:lvl1pPr>
            <a:lvl2pPr marL="542383" indent="0">
              <a:buNone/>
              <a:defRPr sz="1400"/>
            </a:lvl2pPr>
            <a:lvl3pPr marL="1084770" indent="0">
              <a:buNone/>
              <a:defRPr sz="1200"/>
            </a:lvl3pPr>
            <a:lvl4pPr marL="1627153" indent="0">
              <a:buNone/>
              <a:defRPr sz="1100"/>
            </a:lvl4pPr>
            <a:lvl5pPr marL="2169537" indent="0">
              <a:buNone/>
              <a:defRPr sz="1100"/>
            </a:lvl5pPr>
            <a:lvl6pPr marL="2711922" indent="0">
              <a:buNone/>
              <a:defRPr sz="1100"/>
            </a:lvl6pPr>
            <a:lvl7pPr marL="3254308" indent="0">
              <a:buNone/>
              <a:defRPr sz="1100"/>
            </a:lvl7pPr>
            <a:lvl8pPr marL="3796690" indent="0">
              <a:buNone/>
              <a:defRPr sz="1100"/>
            </a:lvl8pPr>
            <a:lvl9pPr marL="4339075" indent="0">
              <a:buNone/>
              <a:defRPr sz="11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9738862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455524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613619" y="285390"/>
            <a:ext cx="2673191" cy="6080439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94042" y="285390"/>
            <a:ext cx="7821560" cy="6080439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503619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506" y="4579300"/>
            <a:ext cx="10098723" cy="1415360"/>
          </a:xfrm>
          <a:prstGeom prst="rect">
            <a:avLst/>
          </a:prstGeom>
        </p:spPr>
        <p:txBody>
          <a:bodyPr lIns="108477" tIns="54238" rIns="108477" bIns="54238" anchor="t"/>
          <a:lstStyle>
            <a:lvl1pPr algn="l">
              <a:defRPr sz="48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38506" y="3020433"/>
            <a:ext cx="10098723" cy="1558875"/>
          </a:xfrm>
          <a:prstGeom prst="rect">
            <a:avLst/>
          </a:prstGeom>
        </p:spPr>
        <p:txBody>
          <a:bodyPr lIns="108477" tIns="54238" rIns="108477" bIns="54238"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238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477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271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6953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1192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5430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796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390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147734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5" y="285387"/>
            <a:ext cx="10692765" cy="1187715"/>
          </a:xfrm>
          <a:prstGeom prst="rect">
            <a:avLst/>
          </a:prstGeom>
        </p:spPr>
        <p:txBody>
          <a:bodyPr lIns="108477" tIns="54238" rIns="108477" bIns="54238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94044" y="1662808"/>
            <a:ext cx="5247375" cy="4703021"/>
          </a:xfrm>
          <a:prstGeom prst="rect">
            <a:avLst/>
          </a:prstGeom>
        </p:spPr>
        <p:txBody>
          <a:bodyPr lIns="108477" tIns="54238" rIns="108477" bIns="54238"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39435" y="1662808"/>
            <a:ext cx="5247375" cy="4703021"/>
          </a:xfrm>
          <a:prstGeom prst="rect">
            <a:avLst/>
          </a:prstGeom>
        </p:spPr>
        <p:txBody>
          <a:bodyPr lIns="108477" tIns="54238" rIns="108477" bIns="54238"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86250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5" y="285387"/>
            <a:ext cx="10692765" cy="1187715"/>
          </a:xfrm>
          <a:prstGeom prst="rect">
            <a:avLst/>
          </a:prstGeom>
        </p:spPr>
        <p:txBody>
          <a:bodyPr lIns="108477" tIns="54238" rIns="108477" bIns="54238"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94045" y="1595167"/>
            <a:ext cx="5249439" cy="664790"/>
          </a:xfrm>
          <a:prstGeom prst="rect">
            <a:avLst/>
          </a:prstGeom>
        </p:spPr>
        <p:txBody>
          <a:bodyPr lIns="108477" tIns="54238" rIns="108477" bIns="54238" anchor="b"/>
          <a:lstStyle>
            <a:lvl1pPr marL="0" indent="0">
              <a:buNone/>
              <a:defRPr sz="2900" b="1"/>
            </a:lvl1pPr>
            <a:lvl2pPr marL="542383" indent="0">
              <a:buNone/>
              <a:defRPr sz="2400" b="1"/>
            </a:lvl2pPr>
            <a:lvl3pPr marL="1084770" indent="0">
              <a:buNone/>
              <a:defRPr sz="2100" b="1"/>
            </a:lvl3pPr>
            <a:lvl4pPr marL="1627153" indent="0">
              <a:buNone/>
              <a:defRPr sz="1900" b="1"/>
            </a:lvl4pPr>
            <a:lvl5pPr marL="2169537" indent="0">
              <a:buNone/>
              <a:defRPr sz="1900" b="1"/>
            </a:lvl5pPr>
            <a:lvl6pPr marL="2711922" indent="0">
              <a:buNone/>
              <a:defRPr sz="1900" b="1"/>
            </a:lvl6pPr>
            <a:lvl7pPr marL="3254308" indent="0">
              <a:buNone/>
              <a:defRPr sz="1900" b="1"/>
            </a:lvl7pPr>
            <a:lvl8pPr marL="3796690" indent="0">
              <a:buNone/>
              <a:defRPr sz="1900" b="1"/>
            </a:lvl8pPr>
            <a:lvl9pPr marL="4339075" indent="0">
              <a:buNone/>
              <a:defRPr sz="19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94045" y="2259957"/>
            <a:ext cx="5249439" cy="4105864"/>
          </a:xfrm>
          <a:prstGeom prst="rect">
            <a:avLst/>
          </a:prstGeom>
        </p:spPr>
        <p:txBody>
          <a:bodyPr lIns="108477" tIns="54238" rIns="108477" bIns="54238"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035315" y="1595167"/>
            <a:ext cx="5251501" cy="664790"/>
          </a:xfrm>
          <a:prstGeom prst="rect">
            <a:avLst/>
          </a:prstGeom>
        </p:spPr>
        <p:txBody>
          <a:bodyPr lIns="108477" tIns="54238" rIns="108477" bIns="54238" anchor="b"/>
          <a:lstStyle>
            <a:lvl1pPr marL="0" indent="0">
              <a:buNone/>
              <a:defRPr sz="2900" b="1"/>
            </a:lvl1pPr>
            <a:lvl2pPr marL="542383" indent="0">
              <a:buNone/>
              <a:defRPr sz="2400" b="1"/>
            </a:lvl2pPr>
            <a:lvl3pPr marL="1084770" indent="0">
              <a:buNone/>
              <a:defRPr sz="2100" b="1"/>
            </a:lvl3pPr>
            <a:lvl4pPr marL="1627153" indent="0">
              <a:buNone/>
              <a:defRPr sz="1900" b="1"/>
            </a:lvl4pPr>
            <a:lvl5pPr marL="2169537" indent="0">
              <a:buNone/>
              <a:defRPr sz="1900" b="1"/>
            </a:lvl5pPr>
            <a:lvl6pPr marL="2711922" indent="0">
              <a:buNone/>
              <a:defRPr sz="1900" b="1"/>
            </a:lvl6pPr>
            <a:lvl7pPr marL="3254308" indent="0">
              <a:buNone/>
              <a:defRPr sz="1900" b="1"/>
            </a:lvl7pPr>
            <a:lvl8pPr marL="3796690" indent="0">
              <a:buNone/>
              <a:defRPr sz="1900" b="1"/>
            </a:lvl8pPr>
            <a:lvl9pPr marL="4339075" indent="0">
              <a:buNone/>
              <a:defRPr sz="19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035315" y="2259957"/>
            <a:ext cx="5251501" cy="4105864"/>
          </a:xfrm>
          <a:prstGeom prst="rect">
            <a:avLst/>
          </a:prstGeom>
        </p:spPr>
        <p:txBody>
          <a:bodyPr lIns="108477" tIns="54238" rIns="108477" bIns="54238"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680474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5" y="285387"/>
            <a:ext cx="10692765" cy="1187715"/>
          </a:xfrm>
          <a:prstGeom prst="rect">
            <a:avLst/>
          </a:prstGeom>
        </p:spPr>
        <p:txBody>
          <a:bodyPr lIns="108477" tIns="54238" rIns="108477" bIns="54238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91836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3370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043" y="283732"/>
            <a:ext cx="3908718" cy="1207510"/>
          </a:xfrm>
          <a:prstGeom prst="rect">
            <a:avLst/>
          </a:prstGeom>
        </p:spPr>
        <p:txBody>
          <a:bodyPr lIns="108477" tIns="54238" rIns="108477" bIns="54238" anchor="b"/>
          <a:lstStyle>
            <a:lvl1pPr algn="l">
              <a:defRPr sz="24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45085" y="283740"/>
            <a:ext cx="6641725" cy="6082089"/>
          </a:xfrm>
          <a:prstGeom prst="rect">
            <a:avLst/>
          </a:prstGeom>
        </p:spPr>
        <p:txBody>
          <a:bodyPr lIns="108477" tIns="54238" rIns="108477" bIns="54238"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94043" y="1491249"/>
            <a:ext cx="3908718" cy="4874579"/>
          </a:xfrm>
          <a:prstGeom prst="rect">
            <a:avLst/>
          </a:prstGeom>
        </p:spPr>
        <p:txBody>
          <a:bodyPr lIns="108477" tIns="54238" rIns="108477" bIns="54238"/>
          <a:lstStyle>
            <a:lvl1pPr marL="0" indent="0">
              <a:buNone/>
              <a:defRPr sz="1700"/>
            </a:lvl1pPr>
            <a:lvl2pPr marL="542383" indent="0">
              <a:buNone/>
              <a:defRPr sz="1400"/>
            </a:lvl2pPr>
            <a:lvl3pPr marL="1084770" indent="0">
              <a:buNone/>
              <a:defRPr sz="1200"/>
            </a:lvl3pPr>
            <a:lvl4pPr marL="1627153" indent="0">
              <a:buNone/>
              <a:defRPr sz="1100"/>
            </a:lvl4pPr>
            <a:lvl5pPr marL="2169537" indent="0">
              <a:buNone/>
              <a:defRPr sz="1100"/>
            </a:lvl5pPr>
            <a:lvl6pPr marL="2711922" indent="0">
              <a:buNone/>
              <a:defRPr sz="1100"/>
            </a:lvl6pPr>
            <a:lvl7pPr marL="3254308" indent="0">
              <a:buNone/>
              <a:defRPr sz="1100"/>
            </a:lvl7pPr>
            <a:lvl8pPr marL="3796690" indent="0">
              <a:buNone/>
              <a:defRPr sz="1100"/>
            </a:lvl8pPr>
            <a:lvl9pPr marL="4339075" indent="0">
              <a:buNone/>
              <a:defRPr sz="11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82670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28730" y="4988409"/>
            <a:ext cx="7128510" cy="588909"/>
          </a:xfrm>
          <a:prstGeom prst="rect">
            <a:avLst/>
          </a:prstGeom>
        </p:spPr>
        <p:txBody>
          <a:bodyPr lIns="108477" tIns="54238" rIns="108477" bIns="54238" anchor="b"/>
          <a:lstStyle>
            <a:lvl1pPr algn="l">
              <a:defRPr sz="24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28730" y="636749"/>
            <a:ext cx="7128510" cy="4275773"/>
          </a:xfrm>
          <a:prstGeom prst="rect">
            <a:avLst/>
          </a:prstGeom>
        </p:spPr>
        <p:txBody>
          <a:bodyPr lIns="108477" tIns="54238" rIns="108477" bIns="54238"/>
          <a:lstStyle>
            <a:lvl1pPr marL="0" indent="0">
              <a:buNone/>
              <a:defRPr sz="3800"/>
            </a:lvl1pPr>
            <a:lvl2pPr marL="542383" indent="0">
              <a:buNone/>
              <a:defRPr sz="3300"/>
            </a:lvl2pPr>
            <a:lvl3pPr marL="1084770" indent="0">
              <a:buNone/>
              <a:defRPr sz="2900"/>
            </a:lvl3pPr>
            <a:lvl4pPr marL="1627153" indent="0">
              <a:buNone/>
              <a:defRPr sz="2400"/>
            </a:lvl4pPr>
            <a:lvl5pPr marL="2169537" indent="0">
              <a:buNone/>
              <a:defRPr sz="2400"/>
            </a:lvl5pPr>
            <a:lvl6pPr marL="2711922" indent="0">
              <a:buNone/>
              <a:defRPr sz="2400"/>
            </a:lvl6pPr>
            <a:lvl7pPr marL="3254308" indent="0">
              <a:buNone/>
              <a:defRPr sz="2400"/>
            </a:lvl7pPr>
            <a:lvl8pPr marL="3796690" indent="0">
              <a:buNone/>
              <a:defRPr sz="2400"/>
            </a:lvl8pPr>
            <a:lvl9pPr marL="4339075" indent="0">
              <a:buNone/>
              <a:defRPr sz="24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28730" y="5577311"/>
            <a:ext cx="7128510" cy="836349"/>
          </a:xfrm>
          <a:prstGeom prst="rect">
            <a:avLst/>
          </a:prstGeom>
        </p:spPr>
        <p:txBody>
          <a:bodyPr lIns="108477" tIns="54238" rIns="108477" bIns="54238"/>
          <a:lstStyle>
            <a:lvl1pPr marL="0" indent="0">
              <a:buNone/>
              <a:defRPr sz="1700"/>
            </a:lvl1pPr>
            <a:lvl2pPr marL="542383" indent="0">
              <a:buNone/>
              <a:defRPr sz="1400"/>
            </a:lvl2pPr>
            <a:lvl3pPr marL="1084770" indent="0">
              <a:buNone/>
              <a:defRPr sz="1200"/>
            </a:lvl3pPr>
            <a:lvl4pPr marL="1627153" indent="0">
              <a:buNone/>
              <a:defRPr sz="1100"/>
            </a:lvl4pPr>
            <a:lvl5pPr marL="2169537" indent="0">
              <a:buNone/>
              <a:defRPr sz="1100"/>
            </a:lvl5pPr>
            <a:lvl6pPr marL="2711922" indent="0">
              <a:buNone/>
              <a:defRPr sz="1100"/>
            </a:lvl6pPr>
            <a:lvl7pPr marL="3254308" indent="0">
              <a:buNone/>
              <a:defRPr sz="1100"/>
            </a:lvl7pPr>
            <a:lvl8pPr marL="3796690" indent="0">
              <a:buNone/>
              <a:defRPr sz="1100"/>
            </a:lvl8pPr>
            <a:lvl9pPr marL="4339075" indent="0">
              <a:buNone/>
              <a:defRPr sz="11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62AE58A9-F3D1-4982-AD80-4DC2D0C3F856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lIns="108477" tIns="54238" rIns="108477" bIns="54238"/>
          <a:lstStyle/>
          <a:p>
            <a:fld id="{0E0318F2-FB8E-41EA-824D-FC5226B1BAD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687181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tângulo 9"/>
          <p:cNvSpPr/>
          <p:nvPr userDrawn="1"/>
        </p:nvSpPr>
        <p:spPr>
          <a:xfrm>
            <a:off x="1" y="-28454"/>
            <a:ext cx="11877059" cy="495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77" tIns="54238" rIns="108477" bIns="54238" rtlCol="0" anchor="ctr"/>
          <a:lstStyle/>
          <a:p>
            <a:pPr algn="ctr"/>
            <a:endParaRPr lang="pt-BR"/>
          </a:p>
        </p:txBody>
      </p:sp>
      <p:pic>
        <p:nvPicPr>
          <p:cNvPr id="7" name="Picture 2" descr="C:\Users\jpcjunior\Desktop\cge.bmp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14" y="121200"/>
            <a:ext cx="2054798" cy="598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161718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iming>
    <p:tnLst>
      <p:par>
        <p:cTn id="1" dur="indefinite" restart="never" nodeType="tmRoot"/>
      </p:par>
    </p:tnLst>
  </p:timing>
  <p:txStyles>
    <p:titleStyle>
      <a:lvl1pPr algn="ctr" defTabSz="108477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788" indent="-406788" algn="l" defTabSz="1084770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1376" indent="-338990" algn="l" defTabSz="1084770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55960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898345" indent="-271192" algn="l" defTabSz="10847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0731" indent="-271192" algn="l" defTabSz="108477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83112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25499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67880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10265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2383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4770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27153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9537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1922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54308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96690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39075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594045" y="285387"/>
            <a:ext cx="10692765" cy="1187715"/>
          </a:xfrm>
          <a:prstGeom prst="rect">
            <a:avLst/>
          </a:prstGeom>
        </p:spPr>
        <p:txBody>
          <a:bodyPr vert="horz" lIns="108477" tIns="54238" rIns="108477" bIns="54238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94045" y="1662808"/>
            <a:ext cx="10692765" cy="4703021"/>
          </a:xfrm>
          <a:prstGeom prst="rect">
            <a:avLst/>
          </a:prstGeom>
        </p:spPr>
        <p:txBody>
          <a:bodyPr vert="horz" lIns="108477" tIns="54238" rIns="108477" bIns="54238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594043" y="6605021"/>
            <a:ext cx="2772198" cy="379409"/>
          </a:xfrm>
          <a:prstGeom prst="rect">
            <a:avLst/>
          </a:prstGeom>
        </p:spPr>
        <p:txBody>
          <a:bodyPr vert="horz" lIns="108477" tIns="54238" rIns="108477" bIns="54238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1AF50-ECB2-4970-BA76-9967EBDA889B}" type="datetimeFigureOut">
              <a:rPr lang="pt-BR" smtClean="0"/>
              <a:pPr/>
              <a:t>11/06/2014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59293" y="6605021"/>
            <a:ext cx="3762269" cy="379409"/>
          </a:xfrm>
          <a:prstGeom prst="rect">
            <a:avLst/>
          </a:prstGeom>
        </p:spPr>
        <p:txBody>
          <a:bodyPr vert="horz" lIns="108477" tIns="54238" rIns="108477" bIns="54238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514611" y="6605021"/>
            <a:ext cx="2772198" cy="379409"/>
          </a:xfrm>
          <a:prstGeom prst="rect">
            <a:avLst/>
          </a:prstGeom>
        </p:spPr>
        <p:txBody>
          <a:bodyPr vert="horz" lIns="108477" tIns="54238" rIns="108477" bIns="54238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9A52-B658-44FE-B63E-DF756E21E9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79432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txStyles>
    <p:titleStyle>
      <a:lvl1pPr algn="ctr" defTabSz="108477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788" indent="-406788" algn="l" defTabSz="1084770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1376" indent="-338990" algn="l" defTabSz="1084770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55960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898345" indent="-271192" algn="l" defTabSz="10847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0731" indent="-271192" algn="l" defTabSz="108477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83112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25499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67880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10265" indent="-271192" algn="l" defTabSz="10847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2383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4770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27153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9537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1922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54308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96690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39075" algn="l" defTabSz="108477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lanilha_do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lanilha_do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nalto.gov.br/ccivil_03/LEIS/LEIS_2001/L10303.htm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zenda.rj.gov.br/portal/instituicao/contadoria.porta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506" y="2291121"/>
            <a:ext cx="10098723" cy="2286351"/>
          </a:xfrm>
        </p:spPr>
        <p:txBody>
          <a:bodyPr>
            <a:normAutofit/>
          </a:bodyPr>
          <a:lstStyle/>
          <a:p>
            <a:pPr algn="ctr"/>
            <a:r>
              <a:rPr lang="pt-BR" dirty="0" smtClean="0">
                <a:latin typeface="+mn-lt"/>
              </a:rPr>
              <a:t/>
            </a:r>
            <a:br>
              <a:rPr lang="pt-BR" dirty="0" smtClean="0">
                <a:latin typeface="+mn-lt"/>
              </a:rPr>
            </a:br>
            <a:r>
              <a:rPr lang="pt-BR" dirty="0" smtClean="0">
                <a:latin typeface="+mn-lt"/>
              </a:rPr>
              <a:t>RELATÓRIOS GERENCIAIS</a:t>
            </a:r>
            <a:endParaRPr lang="pt-BR" dirty="0">
              <a:latin typeface="+mn-lt"/>
            </a:endParaRPr>
          </a:p>
        </p:txBody>
      </p:sp>
      <p:pic>
        <p:nvPicPr>
          <p:cNvPr id="4" name="Picture 2" descr="C:\Users\jpcjunior\Desktop\cge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164" y="46371"/>
            <a:ext cx="2825348" cy="13064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7" y="46371"/>
            <a:ext cx="3564255" cy="1306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3658" y="46370"/>
            <a:ext cx="1763403" cy="133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406" y="4982407"/>
            <a:ext cx="2806812" cy="75307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624" y="4909995"/>
            <a:ext cx="1122723" cy="89789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875" y="5012888"/>
            <a:ext cx="2432570" cy="7225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6655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1"/>
          <p:cNvSpPr txBox="1">
            <a:spLocks/>
          </p:cNvSpPr>
          <p:nvPr/>
        </p:nvSpPr>
        <p:spPr>
          <a:xfrm>
            <a:off x="888164" y="2411016"/>
            <a:ext cx="9485363" cy="358568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pt-BR" sz="2700" dirty="0">
                <a:solidFill>
                  <a:schemeClr val="tx1"/>
                </a:solidFill>
              </a:rPr>
              <a:t>As </a:t>
            </a:r>
            <a:r>
              <a:rPr lang="pt-BR" sz="2700" dirty="0">
                <a:solidFill>
                  <a:srgbClr val="00B0F0"/>
                </a:solidFill>
              </a:rPr>
              <a:t>Demonstrações Contábeis </a:t>
            </a:r>
            <a:r>
              <a:rPr lang="pt-BR" sz="2700" dirty="0">
                <a:solidFill>
                  <a:schemeClr val="tx1"/>
                </a:solidFill>
              </a:rPr>
              <a:t>constituem importantes </a:t>
            </a:r>
            <a:r>
              <a:rPr lang="pt-BR" sz="2700" u="sng" dirty="0">
                <a:solidFill>
                  <a:schemeClr val="tx1"/>
                </a:solidFill>
              </a:rPr>
              <a:t>fontes de informações</a:t>
            </a:r>
            <a:r>
              <a:rPr lang="pt-BR" sz="2700" dirty="0">
                <a:solidFill>
                  <a:schemeClr val="tx1"/>
                </a:solidFill>
              </a:rPr>
              <a:t> geradas pela Administração Pública, promovendo a </a:t>
            </a:r>
            <a:r>
              <a:rPr lang="pt-BR" sz="2700" u="sng" dirty="0">
                <a:solidFill>
                  <a:schemeClr val="tx1"/>
                </a:solidFill>
              </a:rPr>
              <a:t>transparência</a:t>
            </a:r>
            <a:r>
              <a:rPr lang="pt-BR" sz="2700" dirty="0">
                <a:solidFill>
                  <a:schemeClr val="tx1"/>
                </a:solidFill>
              </a:rPr>
              <a:t> dos resultados orçamentário, financeiro, econômico e patrimonial do setor público, além de possibilitar a instrumentalização do controle social e a tomada de decisões pelos gestores públicos.</a:t>
            </a:r>
          </a:p>
        </p:txBody>
      </p:sp>
      <p:cxnSp>
        <p:nvCxnSpPr>
          <p:cNvPr id="6" name="Conector reto 5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ítulo 2"/>
          <p:cNvSpPr txBox="1">
            <a:spLocks/>
          </p:cNvSpPr>
          <p:nvPr/>
        </p:nvSpPr>
        <p:spPr>
          <a:xfrm>
            <a:off x="767724" y="914559"/>
            <a:ext cx="10692765" cy="1301735"/>
          </a:xfrm>
          <a:prstGeom prst="rect">
            <a:avLst/>
          </a:prstGeom>
        </p:spPr>
        <p:txBody>
          <a:bodyPr lIns="108603" tIns="54302" rIns="108603" bIns="54302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b="1" dirty="0">
                <a:cs typeface="Arial" pitchFamily="34" charset="0"/>
              </a:rPr>
              <a:t>A Convergência na Contabilidade Pública</a:t>
            </a:r>
          </a:p>
        </p:txBody>
      </p:sp>
    </p:spTree>
    <p:extLst>
      <p:ext uri="{BB962C8B-B14F-4D97-AF65-F5344CB8AC3E}">
        <p14:creationId xmlns="" xmlns:p14="http://schemas.microsoft.com/office/powerpoint/2010/main" val="24035421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1"/>
          <p:cNvSpPr txBox="1">
            <a:spLocks/>
          </p:cNvSpPr>
          <p:nvPr/>
        </p:nvSpPr>
        <p:spPr>
          <a:xfrm>
            <a:off x="888164" y="2590420"/>
            <a:ext cx="4884712" cy="373533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pt-BR" sz="2700" dirty="0">
                <a:solidFill>
                  <a:schemeClr val="tx1"/>
                </a:solidFill>
              </a:rPr>
              <a:t>Já em 2012 a CGE elaborou de forma facultativa, as Demonstrações Contábeis em atendimento ao Manual de Contabilidade Aplicada ao Setor Público - MCASP, 5ª edição, aprovado pela Portaria STN 437 de 12 de julho de 2012.</a:t>
            </a:r>
          </a:p>
        </p:txBody>
      </p:sp>
      <p:cxnSp>
        <p:nvCxnSpPr>
          <p:cNvPr id="6" name="Conector reto 5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ítulo 2"/>
          <p:cNvSpPr txBox="1">
            <a:spLocks/>
          </p:cNvSpPr>
          <p:nvPr/>
        </p:nvSpPr>
        <p:spPr>
          <a:xfrm>
            <a:off x="767724" y="914559"/>
            <a:ext cx="10692765" cy="1301735"/>
          </a:xfrm>
          <a:prstGeom prst="rect">
            <a:avLst/>
          </a:prstGeom>
        </p:spPr>
        <p:txBody>
          <a:bodyPr lIns="108603" tIns="54302" rIns="108603" bIns="54302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b="1" dirty="0">
                <a:cs typeface="Arial" pitchFamily="34" charset="0"/>
              </a:rPr>
              <a:t>A Convergência na Contabilidade Pública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624" y="2964545"/>
            <a:ext cx="4312503" cy="237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25986389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/>
          <p:cNvGraphicFramePr/>
          <p:nvPr>
            <p:extLst>
              <p:ext uri="{D42A27DB-BD31-4B8C-83A1-F6EECF244321}">
                <p14:modId xmlns="" xmlns:p14="http://schemas.microsoft.com/office/powerpoint/2010/main" val="2988063470"/>
              </p:ext>
            </p:extLst>
          </p:nvPr>
        </p:nvGraphicFramePr>
        <p:xfrm>
          <a:off x="981726" y="1991820"/>
          <a:ext cx="10454483" cy="4639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-1170164" y="944269"/>
            <a:ext cx="12537093" cy="655228"/>
          </a:xfrm>
          <a:prstGeom prst="rect">
            <a:avLst/>
          </a:prstGeom>
        </p:spPr>
        <p:txBody>
          <a:bodyPr lIns="108603" tIns="54302" rIns="108603" bIns="54302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/>
              <a:t>Desafios na Convergência</a:t>
            </a:r>
          </a:p>
        </p:txBody>
      </p:sp>
    </p:spTree>
    <p:extLst>
      <p:ext uri="{BB962C8B-B14F-4D97-AF65-F5344CB8AC3E}">
        <p14:creationId xmlns="" xmlns:p14="http://schemas.microsoft.com/office/powerpoint/2010/main" val="3602509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BDA4157-2C29-4EF4-8801-1810F3A979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graphicEl>
                                              <a:dgm id="{5BDA4157-2C29-4EF4-8801-1810F3A979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graphicEl>
                                              <a:dgm id="{5BDA4157-2C29-4EF4-8801-1810F3A979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graphicEl>
                                              <a:dgm id="{5BDA4157-2C29-4EF4-8801-1810F3A979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1DECB2B-0BC2-4B6D-9605-949297211A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graphicEl>
                                              <a:dgm id="{81DECB2B-0BC2-4B6D-9605-949297211A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graphicEl>
                                              <a:dgm id="{81DECB2B-0BC2-4B6D-9605-949297211A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graphicEl>
                                              <a:dgm id="{81DECB2B-0BC2-4B6D-9605-949297211A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C26CFFB-7726-4A24-9599-D18D36F18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graphicEl>
                                              <a:dgm id="{DC26CFFB-7726-4A24-9599-D18D36F18B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graphicEl>
                                              <a:dgm id="{DC26CFFB-7726-4A24-9599-D18D36F18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graphicEl>
                                              <a:dgm id="{DC26CFFB-7726-4A24-9599-D18D36F18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3AF398D-4738-466E-AD42-1BF1BCF544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graphicEl>
                                              <a:dgm id="{D3AF398D-4738-466E-AD42-1BF1BCF544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graphicEl>
                                              <a:dgm id="{D3AF398D-4738-466E-AD42-1BF1BCF544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graphicEl>
                                              <a:dgm id="{D3AF398D-4738-466E-AD42-1BF1BCF544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889484" y="1019095"/>
            <a:ext cx="8794677" cy="1029353"/>
          </a:xfrm>
        </p:spPr>
        <p:txBody>
          <a:bodyPr>
            <a:normAutofit/>
          </a:bodyPr>
          <a:lstStyle/>
          <a:p>
            <a:r>
              <a:rPr lang="pt-BR" sz="3800" b="1" dirty="0"/>
              <a:t>Demonstrações Contábeis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1"/>
          <p:cNvSpPr txBox="1">
            <a:spLocks/>
          </p:cNvSpPr>
          <p:nvPr/>
        </p:nvSpPr>
        <p:spPr>
          <a:xfrm>
            <a:off x="852401" y="2222206"/>
            <a:ext cx="10420967" cy="358568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accent1"/>
              </a:buClr>
              <a:buSzPct val="100000"/>
            </a:pPr>
            <a:r>
              <a:rPr lang="pt-BR" sz="2700" dirty="0">
                <a:solidFill>
                  <a:schemeClr val="tx1"/>
                </a:solidFill>
              </a:rPr>
              <a:t>Os Balanços e Demonstrativos Contábeis sofreram importantes modificações em sua estrutura.</a:t>
            </a:r>
          </a:p>
          <a:p>
            <a:pPr algn="just">
              <a:buClr>
                <a:schemeClr val="accent1"/>
              </a:buClr>
              <a:buSzPct val="100000"/>
            </a:pPr>
            <a:r>
              <a:rPr lang="pt-BR" sz="2700" dirty="0">
                <a:solidFill>
                  <a:schemeClr val="tx1"/>
                </a:solidFill>
              </a:rPr>
              <a:t>Além disso, em 2013 apenas o Balanço Patrimonial foi apresentado de forma comparativa, já que o IPC 00 (Instruções e Procedimentos Contábeis) faculta a evidenciação dos valores da coluna </a:t>
            </a:r>
            <a:r>
              <a:rPr lang="pt-BR" sz="2700" u="sng" dirty="0">
                <a:solidFill>
                  <a:schemeClr val="tx1"/>
                </a:solidFill>
              </a:rPr>
              <a:t>“exercício anterior”</a:t>
            </a:r>
            <a:r>
              <a:rPr lang="pt-BR" sz="2700" dirty="0">
                <a:solidFill>
                  <a:schemeClr val="tx1"/>
                </a:solidFill>
              </a:rPr>
              <a:t>, para o ano de implantação e divulgação das novas Demonstrações Contábeis.</a:t>
            </a:r>
          </a:p>
          <a:p>
            <a:pPr marL="407262" indent="-407262" algn="just">
              <a:buClr>
                <a:schemeClr val="accent1"/>
              </a:buClr>
              <a:buSzPct val="100000"/>
              <a:buFont typeface="Calibri" pitchFamily="34" charset="0"/>
              <a:buChar char="*"/>
            </a:pPr>
            <a:endParaRPr lang="pt-BR" sz="2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06927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889484" y="1019095"/>
            <a:ext cx="8794677" cy="1029353"/>
          </a:xfrm>
        </p:spPr>
        <p:txBody>
          <a:bodyPr>
            <a:normAutofit/>
          </a:bodyPr>
          <a:lstStyle/>
          <a:p>
            <a:r>
              <a:rPr lang="pt-BR" sz="3800" b="1" dirty="0"/>
              <a:t>Demonstrações Contábeis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1"/>
          <p:cNvSpPr txBox="1">
            <a:spLocks/>
          </p:cNvSpPr>
          <p:nvPr/>
        </p:nvSpPr>
        <p:spPr>
          <a:xfrm>
            <a:off x="852401" y="2222206"/>
            <a:ext cx="10420967" cy="358568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pt-BR" sz="2700" dirty="0">
                <a:solidFill>
                  <a:schemeClr val="tx1"/>
                </a:solidFill>
              </a:rPr>
              <a:t>Em 2013 a equipe técnica do SERPRO desenvolveu os </a:t>
            </a:r>
            <a:r>
              <a:rPr lang="pt-BR" sz="2700" u="sng" dirty="0">
                <a:solidFill>
                  <a:schemeClr val="tx1"/>
                </a:solidFill>
              </a:rPr>
              <a:t>novos balanços</a:t>
            </a:r>
            <a:r>
              <a:rPr lang="pt-BR" sz="2700" dirty="0">
                <a:solidFill>
                  <a:schemeClr val="tx1"/>
                </a:solidFill>
              </a:rPr>
              <a:t> e </a:t>
            </a:r>
            <a:r>
              <a:rPr lang="pt-BR" sz="2700" u="sng" dirty="0">
                <a:solidFill>
                  <a:schemeClr val="tx1"/>
                </a:solidFill>
              </a:rPr>
              <a:t>demonstrativos</a:t>
            </a:r>
            <a:r>
              <a:rPr lang="pt-BR" sz="2700" dirty="0">
                <a:solidFill>
                  <a:schemeClr val="tx1"/>
                </a:solidFill>
              </a:rPr>
              <a:t> que foram implementados no SIAFEM/RJ em atendimento ao Manual de Contabilidade Aplicada ao Setor Público - MCASP, 5ª edição, aprovado pela Portaria STN 437 de 12 de julho de 2012.</a:t>
            </a:r>
          </a:p>
          <a:p>
            <a:pPr lvl="0" algn="just">
              <a:buClr>
                <a:schemeClr val="accent1"/>
              </a:buClr>
              <a:buSzPct val="100000"/>
            </a:pPr>
            <a:endParaRPr lang="pt-BR" sz="2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96461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889484" y="1019095"/>
            <a:ext cx="8794677" cy="1029353"/>
          </a:xfrm>
        </p:spPr>
        <p:txBody>
          <a:bodyPr>
            <a:normAutofit/>
          </a:bodyPr>
          <a:lstStyle/>
          <a:p>
            <a:r>
              <a:rPr lang="pt-BR" sz="3800" b="1" dirty="0"/>
              <a:t>Demonstrações Contábeis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1"/>
          <p:cNvSpPr txBox="1">
            <a:spLocks/>
          </p:cNvSpPr>
          <p:nvPr/>
        </p:nvSpPr>
        <p:spPr>
          <a:xfrm>
            <a:off x="1039523" y="2745981"/>
            <a:ext cx="5555827" cy="358568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buClr>
                <a:schemeClr val="accent1"/>
              </a:buClr>
              <a:buSzPct val="100000"/>
            </a:pPr>
            <a:r>
              <a:rPr lang="pt-BR" sz="2900" dirty="0">
                <a:solidFill>
                  <a:schemeClr val="tx1"/>
                </a:solidFill>
              </a:rPr>
              <a:t>Para realizar esta inovação no SIAFEM/RJ foi necessário um relacionamento estreito com o SERPRO, Assessoria de Tecnologia da Informação – ATI-SEFAZ e Contadoria Geral do Estado – CGE, gerando um ciclo de trabalho entre os participantes.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981724" y="1736570"/>
            <a:ext cx="10291643" cy="577556"/>
          </a:xfrm>
          <a:prstGeom prst="rect">
            <a:avLst/>
          </a:prstGeom>
          <a:noFill/>
        </p:spPr>
        <p:txBody>
          <a:bodyPr wrap="square" lIns="108603" tIns="54302" rIns="108603" bIns="54302" rtlCol="0">
            <a:spAutoFit/>
          </a:bodyPr>
          <a:lstStyle/>
          <a:p>
            <a:r>
              <a:rPr lang="pt-BR" sz="2900" b="1" u="sng" dirty="0"/>
              <a:t>Processo de Implantação no SIAFEM/RJ</a:t>
            </a: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="" xmlns:p14="http://schemas.microsoft.com/office/powerpoint/2010/main" val="2953155771"/>
              </p:ext>
            </p:extLst>
          </p:nvPr>
        </p:nvGraphicFramePr>
        <p:xfrm>
          <a:off x="6969590" y="2488719"/>
          <a:ext cx="4490899" cy="3618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34984493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76D926C-0EA8-42C6-8ABA-A015BFCBF6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graphicEl>
                                              <a:dgm id="{E76D926C-0EA8-42C6-8ABA-A015BFCBF6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graphicEl>
                                              <a:dgm id="{E76D926C-0EA8-42C6-8ABA-A015BFCBF6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graphicEl>
                                              <a:dgm id="{E76D926C-0EA8-42C6-8ABA-A015BFCBF6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>
                                            <p:graphicEl>
                                              <a:dgm id="{E76D926C-0EA8-42C6-8ABA-A015BFCBF6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CA74DB3-5742-4D62-B467-F2E1FBC5AC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graphicEl>
                                              <a:dgm id="{6CA74DB3-5742-4D62-B467-F2E1FBC5AC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graphicEl>
                                              <a:dgm id="{6CA74DB3-5742-4D62-B467-F2E1FBC5AC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graphicEl>
                                              <a:dgm id="{6CA74DB3-5742-4D62-B467-F2E1FBC5AC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>
                                            <p:graphicEl>
                                              <a:dgm id="{6CA74DB3-5742-4D62-B467-F2E1FBC5AC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27D1D28-D0A2-4190-AF14-8CD8FD290F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graphicEl>
                                              <a:dgm id="{727D1D28-D0A2-4190-AF14-8CD8FD290F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graphicEl>
                                              <a:dgm id="{727D1D28-D0A2-4190-AF14-8CD8FD290F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graphicEl>
                                              <a:dgm id="{727D1D28-D0A2-4190-AF14-8CD8FD290F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>
                                            <p:graphicEl>
                                              <a:dgm id="{727D1D28-D0A2-4190-AF14-8CD8FD290F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B532511-8107-4E0C-BE47-D457074532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graphicEl>
                                              <a:dgm id="{7B532511-8107-4E0C-BE47-D457074532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graphicEl>
                                              <a:dgm id="{7B532511-8107-4E0C-BE47-D457074532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>
                                            <p:graphicEl>
                                              <a:dgm id="{7B532511-8107-4E0C-BE47-D457074532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graphicEl>
                                              <a:dgm id="{7B532511-8107-4E0C-BE47-D457074532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FCFE44C8-0706-4BBA-956A-4F6C9A0413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graphicEl>
                                              <a:dgm id="{FCFE44C8-0706-4BBA-956A-4F6C9A0413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graphicEl>
                                              <a:dgm id="{FCFE44C8-0706-4BBA-956A-4F6C9A0413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graphicEl>
                                              <a:dgm id="{FCFE44C8-0706-4BBA-956A-4F6C9A0413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>
                                            <p:graphicEl>
                                              <a:dgm id="{FCFE44C8-0706-4BBA-956A-4F6C9A0413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A777285-A9AA-41F0-80E9-CC84F0793B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graphicEl>
                                              <a:dgm id="{3A777285-A9AA-41F0-80E9-CC84F0793B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graphicEl>
                                              <a:dgm id="{3A777285-A9AA-41F0-80E9-CC84F0793B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graphicEl>
                                              <a:dgm id="{3A777285-A9AA-41F0-80E9-CC84F0793B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>
                                            <p:graphicEl>
                                              <a:dgm id="{3A777285-A9AA-41F0-80E9-CC84F0793B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0" grpId="0">
        <p:bldSub>
          <a:bldDgm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889484" y="1019095"/>
            <a:ext cx="8794677" cy="1029353"/>
          </a:xfrm>
        </p:spPr>
        <p:txBody>
          <a:bodyPr>
            <a:normAutofit/>
          </a:bodyPr>
          <a:lstStyle/>
          <a:p>
            <a:r>
              <a:rPr lang="pt-BR" sz="3800" b="1" dirty="0"/>
              <a:t>Demonstrações Contábeis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Diagrama 2"/>
          <p:cNvGraphicFramePr/>
          <p:nvPr>
            <p:extLst>
              <p:ext uri="{D42A27DB-BD31-4B8C-83A1-F6EECF244321}">
                <p14:modId xmlns="" xmlns:p14="http://schemas.microsoft.com/office/powerpoint/2010/main" val="1969647518"/>
              </p:ext>
            </p:extLst>
          </p:nvPr>
        </p:nvGraphicFramePr>
        <p:xfrm>
          <a:off x="1543086" y="1956655"/>
          <a:ext cx="8513996" cy="4300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981724" y="1842171"/>
            <a:ext cx="7110590" cy="577556"/>
          </a:xfrm>
          <a:prstGeom prst="rect">
            <a:avLst/>
          </a:prstGeom>
          <a:noFill/>
        </p:spPr>
        <p:txBody>
          <a:bodyPr wrap="square" lIns="108603" tIns="54302" rIns="108603" bIns="54302" rtlCol="0">
            <a:spAutoFit/>
          </a:bodyPr>
          <a:lstStyle/>
          <a:p>
            <a:r>
              <a:rPr lang="pt-BR" sz="2900" b="1" u="sng" dirty="0"/>
              <a:t>Processo de Implantação no SIAFEM/RJ</a:t>
            </a:r>
          </a:p>
        </p:txBody>
      </p:sp>
    </p:spTree>
    <p:extLst>
      <p:ext uri="{BB962C8B-B14F-4D97-AF65-F5344CB8AC3E}">
        <p14:creationId xmlns="" xmlns:p14="http://schemas.microsoft.com/office/powerpoint/2010/main" val="10774243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722E209-1D09-4DC2-805F-E1ED87A977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0722E209-1D09-4DC2-805F-E1ED87A977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FD21582-C1D7-4088-8203-D128812631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5FD21582-C1D7-4088-8203-D128812631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B272C6B-6CA2-4434-A84B-6268DF6512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dgm id="{6B272C6B-6CA2-4434-A84B-6268DF6512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EF0B764-2E9D-47E1-A43D-0017EEA429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dgm id="{8EF0B764-2E9D-47E1-A43D-0017EEA429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4F86858-EA2D-4772-B21C-2DFDA6411F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D4F86858-EA2D-4772-B21C-2DFDA6411F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3EDCB45-20F2-4E84-A1C3-8163182B4B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dgm id="{A3EDCB45-20F2-4E84-A1C3-8163182B4B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1262406" y="869445"/>
            <a:ext cx="9543160" cy="972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03" tIns="54302" rIns="108603" bIns="54302" spcCol="0" rtlCol="0" anchor="ctr"/>
          <a:lstStyle/>
          <a:p>
            <a:pPr algn="ctr" defTabSz="844692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sz="2900" b="1" dirty="0">
                <a:solidFill>
                  <a:srgbClr val="FFFFFF"/>
                </a:solidFill>
              </a:rPr>
              <a:t>CRONOGRAMA DE IMPLANTAÇÃO PARA OS ENTES E ENTIDADES DO SETOR PÚBLICO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29" y="2050976"/>
            <a:ext cx="9414743" cy="4843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o explicativo em seta para baixo 1"/>
          <p:cNvSpPr/>
          <p:nvPr/>
        </p:nvSpPr>
        <p:spPr>
          <a:xfrm>
            <a:off x="4500265" y="2456426"/>
            <a:ext cx="2376264" cy="201622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DCASP IMPLANTADO NO ESTADO DO RIO DE JANEIRO</a:t>
            </a:r>
            <a:endParaRPr lang="pt-BR" b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345" y="5363344"/>
            <a:ext cx="1079385" cy="861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691" y="4882783"/>
            <a:ext cx="1089411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745" y="4882782"/>
            <a:ext cx="1017659" cy="480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948492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889484" y="1019095"/>
            <a:ext cx="8794677" cy="1029353"/>
          </a:xfrm>
        </p:spPr>
        <p:txBody>
          <a:bodyPr>
            <a:normAutofit/>
          </a:bodyPr>
          <a:lstStyle/>
          <a:p>
            <a:r>
              <a:rPr lang="pt-BR" sz="3800" b="1" dirty="0"/>
              <a:t>Demonstrações Contábeis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1"/>
          <p:cNvSpPr txBox="1">
            <a:spLocks/>
          </p:cNvSpPr>
          <p:nvPr/>
        </p:nvSpPr>
        <p:spPr>
          <a:xfrm>
            <a:off x="852401" y="2970456"/>
            <a:ext cx="10420967" cy="358568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7262" indent="-407262" algn="just">
              <a:buClr>
                <a:schemeClr val="accent1"/>
              </a:buClr>
              <a:buSzPct val="100000"/>
              <a:buFont typeface="Arial" pitchFamily="34" charset="0"/>
              <a:buChar char="•"/>
            </a:pPr>
            <a:r>
              <a:rPr lang="pt-BR" sz="2700" dirty="0">
                <a:solidFill>
                  <a:schemeClr val="tx1"/>
                </a:solidFill>
              </a:rPr>
              <a:t>Anexo 12 - Balanço Orçamentário (BO);</a:t>
            </a:r>
          </a:p>
          <a:p>
            <a:pPr marL="407262" indent="-407262" algn="just">
              <a:buClr>
                <a:schemeClr val="accent1"/>
              </a:buClr>
              <a:buSzPct val="100000"/>
              <a:buFont typeface="Arial" pitchFamily="34" charset="0"/>
              <a:buChar char="•"/>
            </a:pPr>
            <a:r>
              <a:rPr lang="pt-BR" sz="2700" dirty="0">
                <a:solidFill>
                  <a:schemeClr val="tx1"/>
                </a:solidFill>
              </a:rPr>
              <a:t>Anexo 13 - Balanço Financeiro (BF); </a:t>
            </a:r>
          </a:p>
          <a:p>
            <a:pPr marL="407262" indent="-407262" algn="just">
              <a:buClr>
                <a:schemeClr val="accent1"/>
              </a:buClr>
              <a:buSzPct val="100000"/>
              <a:buFont typeface="Arial" pitchFamily="34" charset="0"/>
              <a:buChar char="•"/>
            </a:pPr>
            <a:r>
              <a:rPr lang="pt-BR" sz="2700" dirty="0">
                <a:solidFill>
                  <a:schemeClr val="tx1"/>
                </a:solidFill>
              </a:rPr>
              <a:t>Anexo 14 - Balanço Patrimonial (BP);</a:t>
            </a:r>
          </a:p>
          <a:p>
            <a:pPr marL="407262" indent="-407262" algn="just">
              <a:buClr>
                <a:schemeClr val="accent1"/>
              </a:buClr>
              <a:buSzPct val="100000"/>
              <a:buFont typeface="Arial" pitchFamily="34" charset="0"/>
              <a:buChar char="•"/>
            </a:pPr>
            <a:r>
              <a:rPr lang="pt-BR" sz="2700" dirty="0">
                <a:solidFill>
                  <a:schemeClr val="tx1"/>
                </a:solidFill>
              </a:rPr>
              <a:t>Anexo 15 - Demonstração das Variações Patrimoniais (DVP);</a:t>
            </a:r>
          </a:p>
          <a:p>
            <a:pPr marL="407262" indent="-407262" algn="just">
              <a:buClr>
                <a:schemeClr val="accent1"/>
              </a:buClr>
              <a:buSzPct val="100000"/>
              <a:buFont typeface="Arial" pitchFamily="34" charset="0"/>
              <a:buChar char="•"/>
            </a:pPr>
            <a:r>
              <a:rPr lang="pt-BR" sz="2700" dirty="0">
                <a:solidFill>
                  <a:schemeClr val="tx1"/>
                </a:solidFill>
              </a:rPr>
              <a:t>Anexo 18 - Demonstração dos Fluxos de Caixa (DFC);</a:t>
            </a:r>
          </a:p>
          <a:p>
            <a:pPr marL="407262" indent="-407262" algn="just">
              <a:buClr>
                <a:schemeClr val="accent1"/>
              </a:buClr>
              <a:buSzPct val="100000"/>
              <a:buFont typeface="Arial" pitchFamily="34" charset="0"/>
              <a:buChar char="•"/>
            </a:pPr>
            <a:r>
              <a:rPr lang="pt-BR" sz="2700" dirty="0">
                <a:solidFill>
                  <a:schemeClr val="tx1"/>
                </a:solidFill>
              </a:rPr>
              <a:t>Anexo 19 - Demonstração das Mutações no Patrimônio Líquido (DMPL) e</a:t>
            </a:r>
          </a:p>
          <a:p>
            <a:pPr marL="407262" indent="-407262" algn="just">
              <a:buClr>
                <a:schemeClr val="accent1"/>
              </a:buClr>
              <a:buSzPct val="100000"/>
              <a:buFont typeface="Arial" pitchFamily="34" charset="0"/>
              <a:buChar char="•"/>
            </a:pPr>
            <a:r>
              <a:rPr lang="pt-BR" sz="2700" dirty="0">
                <a:solidFill>
                  <a:schemeClr val="tx1"/>
                </a:solidFill>
              </a:rPr>
              <a:t>Notas Explicativas.</a:t>
            </a:r>
          </a:p>
          <a:p>
            <a:pPr marL="407262" indent="-407262" algn="just">
              <a:buClr>
                <a:schemeClr val="accent1"/>
              </a:buClr>
              <a:buSzPct val="100000"/>
              <a:buFont typeface="Calibri" pitchFamily="34" charset="0"/>
              <a:buChar char="*"/>
            </a:pPr>
            <a:endParaRPr lang="pt-BR" sz="2900" dirty="0">
              <a:solidFill>
                <a:schemeClr val="tx2"/>
              </a:solidFill>
            </a:endParaRPr>
          </a:p>
        </p:txBody>
      </p:sp>
      <p:sp>
        <p:nvSpPr>
          <p:cNvPr id="8" name="Retângulo 3"/>
          <p:cNvSpPr>
            <a:spLocks noChangeArrowheads="1"/>
          </p:cNvSpPr>
          <p:nvPr/>
        </p:nvSpPr>
        <p:spPr bwMode="auto">
          <a:xfrm>
            <a:off x="888166" y="1823327"/>
            <a:ext cx="10548043" cy="106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8603" tIns="54302" rIns="108603" bIns="54302">
            <a:spAutoFit/>
          </a:bodyPr>
          <a:lstStyle/>
          <a:p>
            <a:pPr algn="just" fontAlgn="base">
              <a:lnSpc>
                <a:spcPct val="110000"/>
              </a:lnSpc>
              <a:spcBef>
                <a:spcPct val="10000"/>
              </a:spcBef>
              <a:spcAft>
                <a:spcPct val="0"/>
              </a:spcAft>
              <a:tabLst>
                <a:tab pos="0" algn="l"/>
              </a:tabLst>
            </a:pPr>
            <a:r>
              <a:rPr lang="pt-BR" sz="27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As demonstrações contábeis das entidades definidas no campo da Contabilidade Aplicada ao Setor Público são:</a:t>
            </a:r>
          </a:p>
        </p:txBody>
      </p:sp>
    </p:spTree>
    <p:extLst>
      <p:ext uri="{BB962C8B-B14F-4D97-AF65-F5344CB8AC3E}">
        <p14:creationId xmlns="" xmlns:p14="http://schemas.microsoft.com/office/powerpoint/2010/main" val="13478075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bo 10"/>
          <p:cNvSpPr/>
          <p:nvPr/>
        </p:nvSpPr>
        <p:spPr>
          <a:xfrm>
            <a:off x="5106280" y="1985914"/>
            <a:ext cx="6260649" cy="3747156"/>
          </a:xfrm>
          <a:prstGeom prst="cube">
            <a:avLst/>
          </a:prstGeom>
          <a:ln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morning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03" tIns="54302" rIns="108603" bIns="54302" rtlCol="0" anchor="ctr"/>
          <a:lstStyle/>
          <a:p>
            <a:pPr algn="ctr"/>
            <a:r>
              <a:rPr lang="pt-BR" sz="4300" dirty="0">
                <a:latin typeface="Bernard MT Condensed" panose="02050806060905020404" pitchFamily="18" charset="0"/>
              </a:rPr>
              <a:t>BALANÇO ORÇAMENTÁRIO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3056" y="1168747"/>
            <a:ext cx="4014644" cy="5202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372265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233241" y="1243570"/>
            <a:ext cx="11882170" cy="823075"/>
          </a:xfrm>
        </p:spPr>
        <p:txBody>
          <a:bodyPr>
            <a:noAutofit/>
          </a:bodyPr>
          <a:lstStyle/>
          <a:p>
            <a:pPr algn="l"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pt-BR" sz="3300" b="1" dirty="0"/>
              <a:t/>
            </a:r>
            <a:br>
              <a:rPr lang="pt-BR" sz="3300" b="1" dirty="0"/>
            </a:br>
            <a:r>
              <a:rPr lang="pt-BR" sz="3300" b="1" dirty="0"/>
              <a:t/>
            </a:r>
            <a:br>
              <a:rPr lang="pt-BR" sz="3300" b="1" dirty="0"/>
            </a:br>
            <a:r>
              <a:rPr lang="pt-BR" sz="3300" b="1" dirty="0">
                <a:solidFill>
                  <a:srgbClr val="1F497D"/>
                </a:solidFill>
              </a:rPr>
              <a:t/>
            </a:r>
            <a:br>
              <a:rPr lang="pt-BR" sz="3300" b="1" dirty="0">
                <a:solidFill>
                  <a:srgbClr val="1F497D"/>
                </a:solidFill>
              </a:rPr>
            </a:br>
            <a:endParaRPr lang="pt-BR" sz="3300" b="1" dirty="0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6" name="Título 8"/>
          <p:cNvSpPr txBox="1">
            <a:spLocks/>
          </p:cNvSpPr>
          <p:nvPr/>
        </p:nvSpPr>
        <p:spPr>
          <a:xfrm>
            <a:off x="46121" y="3712795"/>
            <a:ext cx="11882170" cy="1849747"/>
          </a:xfrm>
          <a:prstGeom prst="rect">
            <a:avLst/>
          </a:prstGeom>
        </p:spPr>
        <p:txBody>
          <a:bodyPr vert="horz" lIns="108603" tIns="54302" rIns="108603" bIns="54302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Clr>
                <a:srgbClr val="31B6FD"/>
              </a:buClr>
              <a:buSzPct val="100000"/>
            </a:pPr>
            <a:endParaRPr lang="pt-BR" sz="5700" b="1" dirty="0">
              <a:solidFill>
                <a:srgbClr val="073E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20362" y="1093920"/>
            <a:ext cx="11227247" cy="609530"/>
          </a:xfrm>
          <a:prstGeom prst="rect">
            <a:avLst/>
          </a:prstGeom>
        </p:spPr>
        <p:txBody>
          <a:bodyPr wrap="square" lIns="108603" tIns="54302" rIns="108603" bIns="54302">
            <a:spAutoFit/>
          </a:bodyPr>
          <a:lstStyle/>
          <a:p>
            <a:pPr algn="ctr"/>
            <a:r>
              <a:rPr lang="pt-BR" sz="3100" b="1" dirty="0"/>
              <a:t>Estrutura Contábil do Estado do Rio de Janeiro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701043" y="1991821"/>
            <a:ext cx="10478764" cy="4929446"/>
          </a:xfrm>
          <a:prstGeom prst="rect">
            <a:avLst/>
          </a:prstGeom>
        </p:spPr>
        <p:txBody>
          <a:bodyPr wrap="square" lIns="108603" tIns="54302" rIns="108603" bIns="54302">
            <a:spAutoFit/>
          </a:bodyPr>
          <a:lstStyle/>
          <a:p>
            <a:pPr algn="just">
              <a:buClr>
                <a:srgbClr val="31B6FD"/>
              </a:buClr>
              <a:buSzPct val="100000"/>
            </a:pPr>
            <a:r>
              <a:rPr lang="pt-BR" sz="2900" dirty="0"/>
              <a:t>A estrutura contábil do Estado do Rio de Janeiro está composta por 126 Unidades Gestoras, distribuídas pelos seguintes tipos de Administração:</a:t>
            </a:r>
          </a:p>
          <a:p>
            <a:pPr algn="just">
              <a:buClr>
                <a:srgbClr val="31B6FD"/>
              </a:buClr>
              <a:buSzPct val="100000"/>
            </a:pPr>
            <a:endParaRPr lang="pt-BR" sz="2900" dirty="0"/>
          </a:p>
          <a:p>
            <a:pPr marL="814525" indent="-814525" algn="just">
              <a:buClr>
                <a:srgbClr val="31B6FD"/>
              </a:buClr>
              <a:buSzPct val="100000"/>
              <a:buFont typeface="Candara" pitchFamily="34" charset="0"/>
              <a:buChar char="*"/>
            </a:pPr>
            <a:r>
              <a:rPr lang="pt-BR" sz="2900" dirty="0"/>
              <a:t>46 órgãos da Administração Direta, compreendendo os Poderes, as Secretarias, dentre outras Unidades Gestoras especiais;</a:t>
            </a:r>
          </a:p>
          <a:p>
            <a:pPr marL="814525" indent="-814525" algn="just">
              <a:buClr>
                <a:srgbClr val="31B6FD"/>
              </a:buClr>
              <a:buSzPct val="100000"/>
              <a:buFont typeface="Candara" pitchFamily="34" charset="0"/>
              <a:buChar char="*"/>
            </a:pPr>
            <a:r>
              <a:rPr lang="pt-BR" sz="2900" dirty="0"/>
              <a:t>23 Fundos;</a:t>
            </a:r>
          </a:p>
          <a:p>
            <a:pPr marL="814525" indent="-814525" algn="just">
              <a:buClr>
                <a:srgbClr val="31B6FD"/>
              </a:buClr>
              <a:buSzPct val="100000"/>
              <a:buFont typeface="Candara" pitchFamily="34" charset="0"/>
              <a:buChar char="*"/>
            </a:pPr>
            <a:r>
              <a:rPr lang="pt-BR" sz="2900" dirty="0"/>
              <a:t>22 Autarquias;</a:t>
            </a:r>
          </a:p>
          <a:p>
            <a:pPr marL="814525" indent="-814525" algn="just">
              <a:buClr>
                <a:srgbClr val="31B6FD"/>
              </a:buClr>
              <a:buSzPct val="100000"/>
              <a:buFont typeface="Candara" pitchFamily="34" charset="0"/>
              <a:buChar char="*"/>
            </a:pPr>
            <a:r>
              <a:rPr lang="pt-BR" sz="2900" dirty="0"/>
              <a:t>19 Fundações; </a:t>
            </a:r>
          </a:p>
          <a:p>
            <a:pPr>
              <a:lnSpc>
                <a:spcPct val="80000"/>
              </a:lnSpc>
              <a:buClr>
                <a:srgbClr val="31B6FD"/>
              </a:buClr>
              <a:buSzPct val="100000"/>
            </a:pPr>
            <a:endParaRPr lang="pt-BR" sz="2900" b="1" u="sng" dirty="0"/>
          </a:p>
        </p:txBody>
      </p:sp>
      <p:sp>
        <p:nvSpPr>
          <p:cNvPr id="12" name="Retângulo 11"/>
          <p:cNvSpPr/>
          <p:nvPr/>
        </p:nvSpPr>
        <p:spPr>
          <a:xfrm>
            <a:off x="5379063" y="2378613"/>
            <a:ext cx="6736348" cy="1504810"/>
          </a:xfrm>
          <a:prstGeom prst="rect">
            <a:avLst/>
          </a:prstGeom>
        </p:spPr>
        <p:txBody>
          <a:bodyPr wrap="square" lIns="108603" tIns="54302" rIns="108603" bIns="54302">
            <a:spAutoFit/>
          </a:bodyPr>
          <a:lstStyle/>
          <a:p>
            <a:pPr marL="407262" indent="-407262">
              <a:buClr>
                <a:srgbClr val="31B6FD"/>
              </a:buClr>
              <a:buFont typeface="Symbol" pitchFamily="18" charset="2"/>
              <a:buChar char="*"/>
            </a:pPr>
            <a:endParaRPr lang="pt-BR" sz="2900" dirty="0">
              <a:solidFill>
                <a:srgbClr val="073E87"/>
              </a:solidFill>
            </a:endParaRPr>
          </a:p>
          <a:p>
            <a:endParaRPr lang="pt-BR" sz="2900" dirty="0">
              <a:solidFill>
                <a:srgbClr val="073E87"/>
              </a:solidFill>
            </a:endParaRPr>
          </a:p>
          <a:p>
            <a:endParaRPr lang="pt-BR" sz="2900" dirty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520831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755850" y="1499984"/>
            <a:ext cx="10428165" cy="105504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Balanço Orçamentário – Estrutura Antiga</a:t>
            </a:r>
            <a:endParaRPr lang="pt-BR" dirty="0"/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1619946" y="2987080"/>
            <a:ext cx="8107751" cy="497495"/>
          </a:xfrm>
          <a:prstGeom prst="roundRect">
            <a:avLst>
              <a:gd name="adj" fmla="val 16667"/>
            </a:avLst>
          </a:prstGeom>
          <a:solidFill>
            <a:srgbClr val="3333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 dirty="0">
                <a:solidFill>
                  <a:schemeClr val="bg1"/>
                </a:solidFill>
              </a:rPr>
              <a:t>SEGUNDO O ANTIGO ANEXO DA LEI </a:t>
            </a:r>
            <a:r>
              <a:rPr lang="pt-BR" b="1" dirty="0" smtClean="0">
                <a:solidFill>
                  <a:schemeClr val="bg1"/>
                </a:solidFill>
              </a:rPr>
              <a:t>4.320/64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22" name="AutoShape 2"/>
          <p:cNvSpPr>
            <a:spLocks noChangeArrowheads="1"/>
          </p:cNvSpPr>
          <p:nvPr/>
        </p:nvSpPr>
        <p:spPr bwMode="auto">
          <a:xfrm>
            <a:off x="5886870" y="3779167"/>
            <a:ext cx="3881388" cy="497495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 dirty="0">
                <a:solidFill>
                  <a:schemeClr val="bg1"/>
                </a:solidFill>
              </a:rPr>
              <a:t>DESPESA  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3" name="Retângulo de cantos arredondados 22"/>
          <p:cNvSpPr>
            <a:spLocks noChangeArrowheads="1"/>
          </p:cNvSpPr>
          <p:nvPr/>
        </p:nvSpPr>
        <p:spPr bwMode="auto">
          <a:xfrm>
            <a:off x="1652771" y="4452420"/>
            <a:ext cx="3859729" cy="497495"/>
          </a:xfrm>
          <a:prstGeom prst="roundRect">
            <a:avLst>
              <a:gd name="adj" fmla="val 16667"/>
            </a:avLst>
          </a:prstGeom>
          <a:solidFill>
            <a:srgbClr val="CDCDDE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>
                <a:latin typeface="Calibri" pitchFamily="34" charset="0"/>
              </a:rPr>
              <a:t>Categoria Econômica</a:t>
            </a:r>
          </a:p>
        </p:txBody>
      </p:sp>
      <p:sp>
        <p:nvSpPr>
          <p:cNvPr id="24" name="Retângulo de cantos arredondados 6"/>
          <p:cNvSpPr/>
          <p:nvPr/>
        </p:nvSpPr>
        <p:spPr>
          <a:xfrm>
            <a:off x="1691954" y="5100492"/>
            <a:ext cx="3438949" cy="497495"/>
          </a:xfrm>
          <a:prstGeom prst="roundRect">
            <a:avLst/>
          </a:prstGeom>
          <a:solidFill>
            <a:srgbClr val="B6D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dirty="0">
                <a:latin typeface="Calibri" pitchFamily="34" charset="0"/>
              </a:rPr>
              <a:t>2° Nível da NR - Origem</a:t>
            </a:r>
          </a:p>
        </p:txBody>
      </p:sp>
      <p:sp>
        <p:nvSpPr>
          <p:cNvPr id="25" name="Retângulo de cantos arredondados 6"/>
          <p:cNvSpPr/>
          <p:nvPr/>
        </p:nvSpPr>
        <p:spPr>
          <a:xfrm>
            <a:off x="5863665" y="4452420"/>
            <a:ext cx="3912326" cy="497495"/>
          </a:xfrm>
          <a:prstGeom prst="roundRect">
            <a:avLst/>
          </a:prstGeom>
          <a:solidFill>
            <a:srgbClr val="CDCDDE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dirty="0">
                <a:latin typeface="Calibri" pitchFamily="34" charset="0"/>
              </a:rPr>
              <a:t>Tipo de Crédito</a:t>
            </a:r>
          </a:p>
        </p:txBody>
      </p:sp>
      <p:sp>
        <p:nvSpPr>
          <p:cNvPr id="26" name="Retângulo de cantos arredondados 6"/>
          <p:cNvSpPr>
            <a:spLocks noChangeArrowheads="1"/>
          </p:cNvSpPr>
          <p:nvPr/>
        </p:nvSpPr>
        <p:spPr bwMode="auto">
          <a:xfrm>
            <a:off x="5868418" y="5100492"/>
            <a:ext cx="3397181" cy="497495"/>
          </a:xfrm>
          <a:prstGeom prst="roundRect">
            <a:avLst>
              <a:gd name="adj" fmla="val 16667"/>
            </a:avLst>
          </a:prstGeom>
          <a:solidFill>
            <a:srgbClr val="B6D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dirty="0">
                <a:latin typeface="Calibri" pitchFamily="34" charset="0"/>
              </a:rPr>
              <a:t>Categoria </a:t>
            </a:r>
            <a:r>
              <a:rPr lang="pt-BR" b="1" dirty="0" smtClean="0">
                <a:latin typeface="Calibri" pitchFamily="34" charset="0"/>
              </a:rPr>
              <a:t>Econômica</a:t>
            </a:r>
            <a:endParaRPr lang="pt-BR" b="1" dirty="0">
              <a:latin typeface="Calibri" pitchFamily="34" charset="0"/>
            </a:endParaRPr>
          </a:p>
        </p:txBody>
      </p:sp>
      <p:sp>
        <p:nvSpPr>
          <p:cNvPr id="27" name="AutoShape 2"/>
          <p:cNvSpPr>
            <a:spLocks noChangeArrowheads="1"/>
          </p:cNvSpPr>
          <p:nvPr/>
        </p:nvSpPr>
        <p:spPr bwMode="auto">
          <a:xfrm>
            <a:off x="1675974" y="3779167"/>
            <a:ext cx="3881388" cy="497495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>
                <a:solidFill>
                  <a:schemeClr val="bg1"/>
                </a:solidFill>
              </a:rPr>
              <a:t>RECEITA</a:t>
            </a:r>
            <a:endParaRPr lang="pt-BR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52070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allAtOnce" animBg="1"/>
      <p:bldP spid="22" grpId="0" build="allAtOnce" animBg="1"/>
      <p:bldP spid="23" grpId="0" build="allAtOnce" animBg="1"/>
      <p:bldP spid="24" grpId="0" build="allAtOnce" animBg="1"/>
      <p:bldP spid="25" grpId="0" build="allAtOnce" animBg="1"/>
      <p:bldP spid="26" grpId="0" build="allAtOnce" animBg="1"/>
      <p:bldP spid="27" grpId="0" build="allAtOnce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2124001" y="682824"/>
            <a:ext cx="9577064" cy="86409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Balanço Orçamentário – Estrutura Antiga</a:t>
            </a:r>
            <a:endParaRPr lang="pt-BR" dirty="0"/>
          </a:p>
        </p:txBody>
      </p:sp>
      <p:graphicFrame>
        <p:nvGraphicFramePr>
          <p:cNvPr id="18" name="Group 19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162043421"/>
              </p:ext>
            </p:extLst>
          </p:nvPr>
        </p:nvGraphicFramePr>
        <p:xfrm>
          <a:off x="2340026" y="1690936"/>
          <a:ext cx="9361039" cy="4752044"/>
        </p:xfrm>
        <a:graphic>
          <a:graphicData uri="http://schemas.openxmlformats.org/drawingml/2006/table">
            <a:tbl>
              <a:tblPr/>
              <a:tblGrid>
                <a:gridCol w="1818777"/>
                <a:gridCol w="842156"/>
                <a:gridCol w="923544"/>
                <a:gridCol w="1088081"/>
                <a:gridCol w="1986855"/>
                <a:gridCol w="803234"/>
                <a:gridCol w="962466"/>
                <a:gridCol w="935926"/>
              </a:tblGrid>
              <a:tr h="144797">
                <a:tc gridSpan="4"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Receita</a:t>
                      </a:r>
                      <a:endParaRPr kumimoji="1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Despesa</a:t>
                      </a:r>
                      <a:endParaRPr kumimoji="1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Título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Previsão</a:t>
                      </a:r>
                      <a:endParaRPr kumimoji="1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Execução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Diferença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Título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Fixação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Execução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Diferença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Receitas Correntes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Créditos Inicial +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110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Tributárias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Suplementar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Contribuições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Despesas Correntes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Patrimonial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Lucida Sans Unicode" pitchFamily="34" charset="0"/>
                        </a:rPr>
                        <a:t>      Pessoal e Encargos</a:t>
                      </a: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Agropecuária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     Juros e Enc. Dívida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Industrial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     Outras Desp. Corrent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110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Serviços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Transf. Correntes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Lucida Sans Unicode" pitchFamily="34" charset="0"/>
                        </a:rPr>
                        <a:t>    Despesa de Capital</a:t>
                      </a: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 Outr. Rec. Correntes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Lucida Sans Unicode" pitchFamily="34" charset="0"/>
                        </a:rPr>
                        <a:t>       Investimento</a:t>
                      </a: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Lucida Sans Unicode" pitchFamily="34" charset="0"/>
                        </a:rPr>
                        <a:t>       Inversões Financeiras</a:t>
                      </a: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Receitas de Capital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      Amortiz. Dívida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Operações Créditos</a:t>
                      </a: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Créditos Especial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Alienação Bens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Despesas Correntes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</a:t>
                      </a:r>
                      <a:r>
                        <a:rPr kumimoji="1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Amortização</a:t>
                      </a: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1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Emp</a:t>
                      </a: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/Fin</a:t>
                      </a:r>
                      <a:endParaRPr kumimoji="1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Despesas Capital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110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 Transf. Capital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164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 Outras Rec. Capital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Créditos</a:t>
                      </a: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1" 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Extraordinários</a:t>
                      </a:r>
                      <a:endParaRPr kumimoji="1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637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Despesas Correntes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110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Despesas Capital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110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Total</a:t>
                      </a:r>
                      <a:endParaRPr kumimoji="1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Total</a:t>
                      </a:r>
                      <a:endParaRPr kumimoji="1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1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Lucida Sans Unicode" pitchFamily="34" charset="0"/>
                      </a:endParaRPr>
                    </a:p>
                  </a:txBody>
                  <a:tcPr marL="62500" marR="62500" marT="34011" marB="340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Text Box 210"/>
          <p:cNvSpPr txBox="1">
            <a:spLocks noChangeArrowheads="1"/>
          </p:cNvSpPr>
          <p:nvPr/>
        </p:nvSpPr>
        <p:spPr bwMode="auto">
          <a:xfrm>
            <a:off x="88898" y="1690936"/>
            <a:ext cx="2035103" cy="1951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8603" tIns="54302" rIns="108603" bIns="54302">
            <a:spAutoFit/>
          </a:bodyPr>
          <a:lstStyle/>
          <a:p>
            <a:pPr defTabSz="533590">
              <a:lnSpc>
                <a:spcPct val="95000"/>
              </a:lnSpc>
              <a:buClr>
                <a:srgbClr val="000000"/>
              </a:buClr>
              <a:buSzPct val="100000"/>
            </a:pPr>
            <a:r>
              <a:rPr lang="pt-BR" b="1" dirty="0">
                <a:latin typeface="Calibri" pitchFamily="34" charset="0"/>
                <a:cs typeface="Lucida Sans Unicode" pitchFamily="34" charset="0"/>
              </a:rPr>
              <a:t>Veja </a:t>
            </a:r>
            <a:r>
              <a:rPr lang="pt-BR" b="1" dirty="0" smtClean="0">
                <a:latin typeface="Calibri" pitchFamily="34" charset="0"/>
                <a:cs typeface="Lucida Sans Unicode" pitchFamily="34" charset="0"/>
              </a:rPr>
              <a:t>ao lado </a:t>
            </a:r>
            <a:r>
              <a:rPr lang="pt-BR" b="1" dirty="0">
                <a:latin typeface="Calibri" pitchFamily="34" charset="0"/>
                <a:cs typeface="Lucida Sans Unicode" pitchFamily="34" charset="0"/>
              </a:rPr>
              <a:t>a estrutura </a:t>
            </a:r>
            <a:r>
              <a:rPr lang="pt-BR" b="1" dirty="0" smtClean="0">
                <a:latin typeface="Calibri" pitchFamily="34" charset="0"/>
                <a:cs typeface="Lucida Sans Unicode" pitchFamily="34" charset="0"/>
              </a:rPr>
              <a:t>antiga do </a:t>
            </a:r>
            <a:r>
              <a:rPr lang="pt-BR" b="1" dirty="0">
                <a:latin typeface="Calibri" pitchFamily="34" charset="0"/>
                <a:cs typeface="Lucida Sans Unicode" pitchFamily="34" charset="0"/>
              </a:rPr>
              <a:t>balanço orçamentário - anexo </a:t>
            </a:r>
            <a:r>
              <a:rPr lang="pt-BR" b="1" dirty="0" smtClean="0">
                <a:latin typeface="Calibri" pitchFamily="34" charset="0"/>
                <a:cs typeface="Lucida Sans Unicode" pitchFamily="34" charset="0"/>
              </a:rPr>
              <a:t>antigo da </a:t>
            </a:r>
            <a:r>
              <a:rPr lang="pt-BR" b="1" dirty="0">
                <a:latin typeface="Calibri" pitchFamily="34" charset="0"/>
                <a:cs typeface="Lucida Sans Unicode" pitchFamily="34" charset="0"/>
              </a:rPr>
              <a:t>Lei 4.320/64:</a:t>
            </a:r>
          </a:p>
        </p:txBody>
      </p:sp>
    </p:spTree>
    <p:extLst>
      <p:ext uri="{BB962C8B-B14F-4D97-AF65-F5344CB8AC3E}">
        <p14:creationId xmlns="" xmlns:p14="http://schemas.microsoft.com/office/powerpoint/2010/main" val="21144405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416916" y="995928"/>
            <a:ext cx="9276037" cy="105504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Balanço Orçamentário – Nova Estrutura</a:t>
            </a:r>
            <a:endParaRPr lang="pt-BR" dirty="0"/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1708811" y="2201553"/>
            <a:ext cx="8107751" cy="497495"/>
          </a:xfrm>
          <a:prstGeom prst="roundRect">
            <a:avLst>
              <a:gd name="adj" fmla="val 16667"/>
            </a:avLst>
          </a:prstGeom>
          <a:solidFill>
            <a:srgbClr val="3333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 dirty="0">
                <a:solidFill>
                  <a:schemeClr val="bg1"/>
                </a:solidFill>
              </a:rPr>
              <a:t>SEGUNDO O NOVO ANEXO DA </a:t>
            </a:r>
            <a:r>
              <a:rPr lang="pt-BR" b="1" dirty="0" smtClean="0">
                <a:solidFill>
                  <a:schemeClr val="bg1"/>
                </a:solidFill>
              </a:rPr>
              <a:t>LEI nº </a:t>
            </a:r>
            <a:r>
              <a:rPr lang="pt-BR" b="1" dirty="0">
                <a:solidFill>
                  <a:schemeClr val="bg1"/>
                </a:solidFill>
              </a:rPr>
              <a:t>4.320/64 E A NBCT 16.6</a:t>
            </a:r>
          </a:p>
        </p:txBody>
      </p:sp>
      <p:sp>
        <p:nvSpPr>
          <p:cNvPr id="19" name="AutoShape 2"/>
          <p:cNvSpPr>
            <a:spLocks noChangeArrowheads="1"/>
          </p:cNvSpPr>
          <p:nvPr/>
        </p:nvSpPr>
        <p:spPr bwMode="auto">
          <a:xfrm>
            <a:off x="5911970" y="2921633"/>
            <a:ext cx="3881388" cy="497495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>
                <a:solidFill>
                  <a:schemeClr val="bg1"/>
                </a:solidFill>
              </a:rPr>
              <a:t>DESPESA  </a:t>
            </a:r>
            <a:endParaRPr lang="pt-BR">
              <a:solidFill>
                <a:schemeClr val="bg1"/>
              </a:solidFill>
            </a:endParaRPr>
          </a:p>
        </p:txBody>
      </p:sp>
      <p:sp>
        <p:nvSpPr>
          <p:cNvPr id="20" name="Retângulo de cantos arredondados 6"/>
          <p:cNvSpPr/>
          <p:nvPr/>
        </p:nvSpPr>
        <p:spPr>
          <a:xfrm>
            <a:off x="1710328" y="4350388"/>
            <a:ext cx="3160492" cy="868940"/>
          </a:xfrm>
          <a:prstGeom prst="roundRect">
            <a:avLst/>
          </a:prstGeom>
          <a:solidFill>
            <a:srgbClr val="B6D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dirty="0">
                <a:latin typeface="Calibri" pitchFamily="34" charset="0"/>
              </a:rPr>
              <a:t>Saldos de Exercícios Anteriores</a:t>
            </a:r>
          </a:p>
        </p:txBody>
      </p:sp>
      <p:sp>
        <p:nvSpPr>
          <p:cNvPr id="21" name="Retângulo de cantos arredondados 6"/>
          <p:cNvSpPr/>
          <p:nvPr/>
        </p:nvSpPr>
        <p:spPr>
          <a:xfrm>
            <a:off x="5887221" y="4607564"/>
            <a:ext cx="3271875" cy="497495"/>
          </a:xfrm>
          <a:prstGeom prst="roundRect">
            <a:avLst/>
          </a:prstGeom>
          <a:solidFill>
            <a:srgbClr val="B6D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dirty="0" smtClean="0">
                <a:latin typeface="Calibri" pitchFamily="34" charset="0"/>
              </a:rPr>
              <a:t>Despesas empenhadas</a:t>
            </a:r>
            <a:endParaRPr lang="pt-BR" b="1" dirty="0">
              <a:latin typeface="Calibri" pitchFamily="34" charset="0"/>
            </a:endParaRPr>
          </a:p>
        </p:txBody>
      </p:sp>
      <p:sp>
        <p:nvSpPr>
          <p:cNvPr id="22" name="AutoShape 2"/>
          <p:cNvSpPr>
            <a:spLocks noChangeArrowheads="1"/>
          </p:cNvSpPr>
          <p:nvPr/>
        </p:nvSpPr>
        <p:spPr bwMode="auto">
          <a:xfrm>
            <a:off x="1701075" y="2921633"/>
            <a:ext cx="3881388" cy="497495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>
                <a:solidFill>
                  <a:schemeClr val="bg1"/>
                </a:solidFill>
              </a:rPr>
              <a:t>RECEITA</a:t>
            </a:r>
            <a:endParaRPr lang="pt-BR">
              <a:solidFill>
                <a:schemeClr val="bg1"/>
              </a:solidFill>
            </a:endParaRPr>
          </a:p>
        </p:txBody>
      </p:sp>
      <p:sp>
        <p:nvSpPr>
          <p:cNvPr id="23" name="Retângulo de cantos arredondados 6"/>
          <p:cNvSpPr/>
          <p:nvPr/>
        </p:nvSpPr>
        <p:spPr>
          <a:xfrm>
            <a:off x="5887221" y="5349886"/>
            <a:ext cx="3271875" cy="497495"/>
          </a:xfrm>
          <a:prstGeom prst="roundRect">
            <a:avLst/>
          </a:prstGeom>
          <a:solidFill>
            <a:srgbClr val="B6D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dirty="0" smtClean="0">
                <a:latin typeface="Calibri" pitchFamily="34" charset="0"/>
              </a:rPr>
              <a:t>Despesas Liquidadas</a:t>
            </a:r>
            <a:endParaRPr lang="pt-BR" b="1" dirty="0">
              <a:latin typeface="Calibri" pitchFamily="34" charset="0"/>
            </a:endParaRPr>
          </a:p>
        </p:txBody>
      </p:sp>
      <p:sp>
        <p:nvSpPr>
          <p:cNvPr id="24" name="Retângulo de cantos arredondados 6"/>
          <p:cNvSpPr/>
          <p:nvPr/>
        </p:nvSpPr>
        <p:spPr>
          <a:xfrm>
            <a:off x="5887221" y="6017977"/>
            <a:ext cx="3271875" cy="497495"/>
          </a:xfrm>
          <a:prstGeom prst="roundRect">
            <a:avLst/>
          </a:prstGeom>
          <a:solidFill>
            <a:srgbClr val="B6D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dirty="0" smtClean="0">
                <a:latin typeface="Calibri" pitchFamily="34" charset="0"/>
              </a:rPr>
              <a:t>Despesas pagas</a:t>
            </a:r>
            <a:endParaRPr lang="pt-BR" b="1" dirty="0">
              <a:latin typeface="Calibri" pitchFamily="34" charset="0"/>
            </a:endParaRPr>
          </a:p>
        </p:txBody>
      </p:sp>
      <p:sp>
        <p:nvSpPr>
          <p:cNvPr id="25" name="Retângulo de cantos arredondados 24"/>
          <p:cNvSpPr>
            <a:spLocks noChangeArrowheads="1"/>
          </p:cNvSpPr>
          <p:nvPr/>
        </p:nvSpPr>
        <p:spPr bwMode="auto">
          <a:xfrm>
            <a:off x="5887218" y="3563144"/>
            <a:ext cx="3859730" cy="868940"/>
          </a:xfrm>
          <a:prstGeom prst="roundRect">
            <a:avLst>
              <a:gd name="adj" fmla="val 16667"/>
            </a:avLst>
          </a:prstGeom>
          <a:solidFill>
            <a:srgbClr val="CDCDDE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dirty="0">
                <a:latin typeface="Calibri" pitchFamily="34" charset="0"/>
              </a:rPr>
              <a:t>Amortização da Dívida Refinanciada</a:t>
            </a:r>
          </a:p>
        </p:txBody>
      </p:sp>
      <p:sp>
        <p:nvSpPr>
          <p:cNvPr id="26" name="Retângulo de cantos arredondados 25"/>
          <p:cNvSpPr>
            <a:spLocks noChangeArrowheads="1"/>
          </p:cNvSpPr>
          <p:nvPr/>
        </p:nvSpPr>
        <p:spPr bwMode="auto">
          <a:xfrm>
            <a:off x="1701076" y="3713721"/>
            <a:ext cx="3859729" cy="497495"/>
          </a:xfrm>
          <a:prstGeom prst="roundRect">
            <a:avLst>
              <a:gd name="adj" fmla="val 16667"/>
            </a:avLst>
          </a:prstGeom>
          <a:solidFill>
            <a:srgbClr val="CDCDDE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dirty="0">
                <a:latin typeface="Calibri" pitchFamily="34" charset="0"/>
              </a:rPr>
              <a:t>Refinanciamento da Dívida</a:t>
            </a:r>
          </a:p>
        </p:txBody>
      </p:sp>
    </p:spTree>
    <p:extLst>
      <p:ext uri="{BB962C8B-B14F-4D97-AF65-F5344CB8AC3E}">
        <p14:creationId xmlns="" xmlns:p14="http://schemas.microsoft.com/office/powerpoint/2010/main" val="38533133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 animBg="1"/>
      <p:bldP spid="19" grpId="0" build="allAtOnce" animBg="1"/>
      <p:bldP spid="20" grpId="0" build="allAtOnce" animBg="1"/>
      <p:bldP spid="21" grpId="0" build="allAtOnce" animBg="1"/>
      <p:bldP spid="22" grpId="0" build="allAtOnce" animBg="1"/>
      <p:bldP spid="23" grpId="0" build="allAtOnce" animBg="1"/>
      <p:bldP spid="24" grpId="0" build="allAtOnce" animBg="1"/>
      <p:bldP spid="25" grpId="0" build="allAtOnce" animBg="1"/>
      <p:bldP spid="26" grpId="0" build="allAtOnce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529060" y="898848"/>
            <a:ext cx="9163893" cy="86409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Balanço Orçamentário – Mudanças</a:t>
            </a:r>
            <a:endParaRPr lang="pt-BR" dirty="0"/>
          </a:p>
        </p:txBody>
      </p:sp>
      <p:sp>
        <p:nvSpPr>
          <p:cNvPr id="27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264536" y="1990714"/>
            <a:ext cx="11093390" cy="35886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7048" tIns="48523" rIns="97048" bIns="48523">
            <a:noAutofit/>
          </a:bodyPr>
          <a:lstStyle/>
          <a:p>
            <a:pPr marL="363897" indent="-52793" defTabSz="971020">
              <a:buClr>
                <a:schemeClr val="accent2"/>
              </a:buClr>
              <a:buFont typeface="Wingdings" pitchFamily="2" charset="2"/>
              <a:buChar char="ü"/>
            </a:pPr>
            <a:r>
              <a:rPr lang="pt-BR" sz="2600" u="sng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Mudanças relevantes:</a:t>
            </a:r>
          </a:p>
          <a:p>
            <a:pPr marL="363897" indent="-52793" defTabSz="971020">
              <a:buNone/>
            </a:pPr>
            <a:endParaRPr lang="pt-BR" sz="2600" u="sng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marL="311104" indent="0" algn="just" defTabSz="971020">
              <a:buNone/>
            </a:pPr>
            <a:r>
              <a:rPr lang="pt-BR" sz="2600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A </a:t>
            </a:r>
            <a:r>
              <a:rPr lang="pt-BR" sz="26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despesa orçamentária passa a ser demonstrada por empenho, liquidação e despesa paga, e não mais por tipo de crédito.</a:t>
            </a:r>
          </a:p>
          <a:p>
            <a:pPr marL="363897" indent="-52793" algn="just" defTabSz="971020">
              <a:buFont typeface="Courier New" pitchFamily="49" charset="0"/>
              <a:buChar char="o"/>
            </a:pPr>
            <a:endParaRPr lang="pt-BR" sz="2600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marL="311104" indent="0" algn="just" defTabSz="971020">
              <a:buNone/>
            </a:pPr>
            <a:r>
              <a:rPr lang="pt-BR" sz="2600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Linhas </a:t>
            </a:r>
            <a:r>
              <a:rPr lang="pt-BR" sz="26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específicas de refinanciamento de dívida e saldos de exercícios anteriores para as receitas. </a:t>
            </a:r>
          </a:p>
          <a:p>
            <a:pPr marL="363897" indent="-52793" algn="just" defTabSz="971020">
              <a:buFont typeface="Courier New" pitchFamily="49" charset="0"/>
              <a:buChar char="o"/>
            </a:pPr>
            <a:endParaRPr lang="pt-BR" sz="2600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marL="311104" indent="0" algn="just" defTabSz="971020">
              <a:buNone/>
            </a:pPr>
            <a:r>
              <a:rPr lang="pt-BR" sz="2600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Linha </a:t>
            </a:r>
            <a:r>
              <a:rPr lang="pt-BR" sz="26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de amortização da dívida refinanciada para a despesa orçamentária.</a:t>
            </a:r>
          </a:p>
        </p:txBody>
      </p:sp>
    </p:spTree>
    <p:extLst>
      <p:ext uri="{BB962C8B-B14F-4D97-AF65-F5344CB8AC3E}">
        <p14:creationId xmlns="" xmlns:p14="http://schemas.microsoft.com/office/powerpoint/2010/main" val="377614139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601067" y="682824"/>
            <a:ext cx="9451926" cy="86769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Balanço Orçamentário – Nova Estrutura</a:t>
            </a:r>
            <a:endParaRPr lang="pt-BR" dirty="0"/>
          </a:p>
        </p:txBody>
      </p: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80567802"/>
              </p:ext>
            </p:extLst>
          </p:nvPr>
        </p:nvGraphicFramePr>
        <p:xfrm>
          <a:off x="1601066" y="1552290"/>
          <a:ext cx="9235903" cy="5465148"/>
        </p:xfrm>
        <a:graphic>
          <a:graphicData uri="http://schemas.openxmlformats.org/drawingml/2006/table">
            <a:tbl>
              <a:tblPr/>
              <a:tblGrid>
                <a:gridCol w="2726441"/>
                <a:gridCol w="1475897"/>
                <a:gridCol w="1496215"/>
                <a:gridCol w="1605198"/>
                <a:gridCol w="1932152"/>
              </a:tblGrid>
              <a:tr h="131483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&lt;ENTE DA FEDERAÇÃO&gt;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31483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BALANÇO ORÇAMENTÁRIO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42895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EXERCÍCIO:                                                          PERÍODO: MÊS                                    DATA DE EMISSÃO:                                                                                 PÁGINA: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314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PREVISÃO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PREVISÃO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RECEITAS 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SALDO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 u="sng" dirty="0">
                          <a:latin typeface="Times New Roman"/>
                          <a:ea typeface="Times New Roman"/>
                          <a:cs typeface="Times New Roman"/>
                        </a:rPr>
                        <a:t>RECEITAS ORÇAMENTÁRIAS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INICIAL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ATUALIZADA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REALIZADAS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(a)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(b) 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c = </a:t>
                      </a:r>
                      <a:r>
                        <a:rPr lang="pt-BR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pt-BR" sz="9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b-a</a:t>
                      </a:r>
                      <a:r>
                        <a:rPr lang="pt-BR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    RECEITAS CORRENTES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        RECEITA TRIBUTÁRIA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        RECEITA DE CONTRIBUIÇÕES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        RECEITA PATRIMONIAL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        RECEITA AGROPECUÁRIA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        RECEITA INDUSTRIAL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        RECEITA DE SERVIÇOS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        TRANSFERÊNCIAS CORRENTES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        OUTRAS RECEITAS CORRENTES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    RECEITAS DE CAPITAL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        OPERAÇÕES DE CRÉDITO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        ALIENAÇÃO DE BENS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        AMORTIZAÇÕES DE EMPRÉSTIMOS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        TRANSFERÊNCIAS DE CAPITAL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        OUTRAS RECEITAS DE CAPITAL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SUBTOTAL DAS RECEITAS (I)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REFINANCIAMENTO (II)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    Operações de Crédito Internas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        Mobiliária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        Contratual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    Operações de Crédito Externas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        Mobiliária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        Contratual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SUBTOTAL COM REFINANCIAMENTO (III) = (I + II)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Times New Roman"/>
                          <a:ea typeface="Times New Roman"/>
                          <a:cs typeface="Times New Roman"/>
                        </a:rPr>
                        <a:t>DÉFICIT (IV)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Times New Roman"/>
                          <a:ea typeface="Times New Roman"/>
                          <a:cs typeface="Times New Roman"/>
                        </a:rPr>
                        <a:t>TOTAL (V) = (III + IV)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_tradnl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6072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SALDOS DE EXERCÍCIOS ANTERIORES 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(UTILIZADOS PARA CRÉDITOS ADICIONAIS)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Superávit Financeiro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Reabertura de créditos adicionais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9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65" marR="11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205030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12498674"/>
              </p:ext>
            </p:extLst>
          </p:nvPr>
        </p:nvGraphicFramePr>
        <p:xfrm>
          <a:off x="1547937" y="1762938"/>
          <a:ext cx="9441429" cy="5112574"/>
        </p:xfrm>
        <a:graphic>
          <a:graphicData uri="http://schemas.openxmlformats.org/drawingml/2006/table">
            <a:tbl>
              <a:tblPr/>
              <a:tblGrid>
                <a:gridCol w="2761223"/>
                <a:gridCol w="825347"/>
                <a:gridCol w="1068983"/>
                <a:gridCol w="1218189"/>
                <a:gridCol w="1271070"/>
                <a:gridCol w="1155864"/>
                <a:gridCol w="1140753"/>
              </a:tblGrid>
              <a:tr h="409774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DOTAÇÃO INICIAL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DOTAÇÃO ATUALIZADA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DESPESAS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EMPENHADAS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DESPESAS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LIQUIDADAS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DESPESAS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PAGAS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SALDO DA DOTAÇÃO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 u="sng">
                          <a:latin typeface="Times New Roman"/>
                          <a:ea typeface="Times New Roman"/>
                          <a:cs typeface="Times New Roman"/>
                        </a:rPr>
                        <a:t>DESPESAS ORÇAMENTÁRIAS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(d)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(e)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(f)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(g)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(h)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)=(e-f)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DESPESAS CORRENTES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31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    PESSOAL E ENCARGOS SOCIAIS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1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    JUROS E ENCARGOS DA DÍVIDA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1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>
                          <a:latin typeface="Times New Roman"/>
                          <a:ea typeface="Times New Roman"/>
                          <a:cs typeface="Times New Roman"/>
                        </a:rPr>
                        <a:t>        OUTRAS DESPESAS CORRENTES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DESPESAS DE CAPITAL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    INVESTIMENTOS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    INVERSÕES FINANCEIRAS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    AMORTIZAÇÃO DA DÍVIDA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RESERVA DE CONTINGÊNCIA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RESERVA DO RPPS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SUBTOTAL DAS DESPESAS (VI) 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3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AMORTIZAÇÃO DA DÍVIDA/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REFINANCIAMENTO (VII)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Amortização da Dívida Interna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    Dívida Mobiliária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    Outras Dívidas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Amortização da Dívida Externa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    Dívida Mobiliária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       Outras Dívidas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7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SUBTOTAL COM REFINANCIAMENTO (VIII) = (VI + VII)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SUPERÁVIT (IX)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>
                          <a:latin typeface="Times New Roman"/>
                          <a:ea typeface="Times New Roman"/>
                          <a:cs typeface="Times New Roman"/>
                        </a:rPr>
                        <a:t>TOTAL (X) = (VII + IX)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9" name="Título 1"/>
          <p:cNvSpPr txBox="1">
            <a:spLocks/>
          </p:cNvSpPr>
          <p:nvPr/>
        </p:nvSpPr>
        <p:spPr>
          <a:xfrm>
            <a:off x="1601067" y="751237"/>
            <a:ext cx="9451926" cy="86769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Balanço Orçamentário – Nova Estrutura</a:t>
            </a: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6084073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2281012" y="682824"/>
            <a:ext cx="8627965" cy="86769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Anexo ao BO – Dem. Execução RPNP</a:t>
            </a:r>
            <a:endParaRPr lang="pt-BR" dirty="0"/>
          </a:p>
        </p:txBody>
      </p:sp>
      <p:graphicFrame>
        <p:nvGraphicFramePr>
          <p:cNvPr id="17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28872929"/>
              </p:ext>
            </p:extLst>
          </p:nvPr>
        </p:nvGraphicFramePr>
        <p:xfrm>
          <a:off x="1763961" y="1762944"/>
          <a:ext cx="9264371" cy="4821347"/>
        </p:xfrm>
        <a:graphic>
          <a:graphicData uri="http://schemas.openxmlformats.org/drawingml/2006/table">
            <a:tbl>
              <a:tblPr/>
              <a:tblGrid>
                <a:gridCol w="2814049"/>
                <a:gridCol w="1039929"/>
                <a:gridCol w="1185840"/>
                <a:gridCol w="1111724"/>
                <a:gridCol w="815265"/>
                <a:gridCol w="1259954"/>
                <a:gridCol w="1037610"/>
              </a:tblGrid>
              <a:tr h="3036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INSCRITOS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12145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u="sng" dirty="0">
                          <a:latin typeface="Times New Roman"/>
                          <a:ea typeface="Times New Roman"/>
                        </a:rPr>
                        <a:t>RESTOS A PAGAR NÃO PROCESSADOS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EM EXERCÍCIOS ANTERIORES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EM 31 DE DEZEMBRO DO EXERCÍCIO ANTERIOR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LIQUIDADOS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PAGOS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CANCELADOS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SALDO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3036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(a)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(b)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(c)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(d)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(e)</a:t>
                      </a: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(f)=(</a:t>
                      </a: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a+b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-c-e)</a:t>
                      </a: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3036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    DESPESAS CORRENTES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25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        PESSOAL E ENCARGOS SOCIAIS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5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        JUROS E ENCARGOS DA DÍVIDA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5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        OUTRAS DESPESAS CORRENTES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36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    DESPESAS DE CAPITAL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36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        INVESTIMENTOS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36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        INVERSÕES FINANCEIRAS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36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        AMORTIZAÇÃO DA DÍVIDA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TOTAL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564" marR="18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208374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169019" y="823245"/>
            <a:ext cx="10532046" cy="86769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Anexo ao BO – Dem. Execução RPP/RPNP </a:t>
            </a:r>
            <a:r>
              <a:rPr lang="pt-BR" dirty="0" err="1" smtClean="0"/>
              <a:t>Liq</a:t>
            </a:r>
            <a:r>
              <a:rPr lang="pt-BR" dirty="0" smtClean="0"/>
              <a:t>.</a:t>
            </a:r>
            <a:endParaRPr lang="pt-BR" dirty="0"/>
          </a:p>
        </p:txBody>
      </p:sp>
      <p:graphicFrame>
        <p:nvGraphicFramePr>
          <p:cNvPr id="12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39139848"/>
              </p:ext>
            </p:extLst>
          </p:nvPr>
        </p:nvGraphicFramePr>
        <p:xfrm>
          <a:off x="1907977" y="1977855"/>
          <a:ext cx="9129518" cy="4465609"/>
        </p:xfrm>
        <a:graphic>
          <a:graphicData uri="http://schemas.openxmlformats.org/drawingml/2006/table">
            <a:tbl>
              <a:tblPr/>
              <a:tblGrid>
                <a:gridCol w="3165129"/>
                <a:gridCol w="1042387"/>
                <a:gridCol w="1349582"/>
                <a:gridCol w="1130748"/>
                <a:gridCol w="1356485"/>
                <a:gridCol w="1085187"/>
              </a:tblGrid>
              <a:tr h="3213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latin typeface="Times New Roman"/>
                          <a:ea typeface="Times New Roman"/>
                        </a:rPr>
                        <a:t>INSCRITOS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881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u="sng" dirty="0">
                          <a:latin typeface="Times New Roman"/>
                          <a:ea typeface="Times New Roman"/>
                        </a:rPr>
                        <a:t>RESTOS A PAGAR </a:t>
                      </a:r>
                      <a:r>
                        <a:rPr lang="pt-BR" sz="1200" u="sng" dirty="0" smtClean="0">
                          <a:latin typeface="Times New Roman"/>
                          <a:ea typeface="Times New Roman"/>
                        </a:rPr>
                        <a:t>PROCESSADOS E</a:t>
                      </a:r>
                      <a:r>
                        <a:rPr lang="pt-BR" sz="1200" u="sng" baseline="0" dirty="0" smtClean="0">
                          <a:latin typeface="Times New Roman"/>
                          <a:ea typeface="Times New Roman"/>
                        </a:rPr>
                        <a:t> NÃO PROCESSADOS LIQUIDADOS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EM EXERCÍCIOS ANTERIORES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smtClean="0">
                          <a:latin typeface="Times New Roman"/>
                          <a:ea typeface="Times New Roman"/>
                        </a:rPr>
                        <a:t>EM 31 DE DEZEMBRO DO EXERCÍCIO ANTERIOR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PAGOS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CANCELADOS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SALDO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3422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latin typeface="Times New Roman"/>
                          <a:ea typeface="Times New Roman"/>
                        </a:rPr>
                        <a:t>(a)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smtClean="0">
                          <a:latin typeface="Times New Roman"/>
                          <a:ea typeface="Times New Roman"/>
                        </a:rPr>
                        <a:t>(b)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latin typeface="Times New Roman"/>
                          <a:ea typeface="Times New Roman"/>
                        </a:rPr>
                        <a:t>(c)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</a:rPr>
                        <a:t>(d)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</a:rPr>
                        <a:t>(e)=(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</a:rPr>
                        <a:t>a+b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</a:rPr>
                        <a:t>-c-d)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  <a:tr h="3103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latin typeface="Times New Roman"/>
                          <a:ea typeface="Times New Roman"/>
                        </a:rPr>
                        <a:t>DESPESAS </a:t>
                      </a: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CORRENTES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2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latin typeface="Times New Roman"/>
                          <a:ea typeface="Times New Roman"/>
                        </a:rPr>
                        <a:t>   PESSOAL E ENCARGOS SOCIAIS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pt-BR" sz="1200" dirty="0" smtClean="0">
                          <a:latin typeface="Times New Roman"/>
                          <a:ea typeface="Times New Roman"/>
                        </a:rPr>
                        <a:t>  JUROS </a:t>
                      </a: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E ENCARGOS DA DÍVIDA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pt-BR" sz="1200" dirty="0" smtClean="0">
                          <a:latin typeface="Times New Roman"/>
                          <a:ea typeface="Times New Roman"/>
                        </a:rPr>
                        <a:t>  OUTRAS DESPESAS CORRENTES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latin typeface="Times New Roman"/>
                          <a:ea typeface="Times New Roman"/>
                        </a:rPr>
                        <a:t>DESPESAS </a:t>
                      </a: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DE CAPITAL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pt-BR" sz="1200" dirty="0" smtClean="0">
                          <a:latin typeface="Times New Roman"/>
                          <a:ea typeface="Times New Roman"/>
                        </a:rPr>
                        <a:t>INVESTIMENTOS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pt-BR" sz="1200" dirty="0" smtClean="0">
                          <a:latin typeface="Times New Roman"/>
                          <a:ea typeface="Times New Roman"/>
                        </a:rPr>
                        <a:t>INVERSÕES </a:t>
                      </a: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FINANCEIRAS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pt-BR" sz="1200" dirty="0" smtClean="0">
                          <a:latin typeface="Times New Roman"/>
                          <a:ea typeface="Times New Roman"/>
                        </a:rPr>
                        <a:t>AMORTIZAÇÃO </a:t>
                      </a: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DA DÍVIDA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</a:rPr>
                        <a:t>TOTAL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18402" marR="18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FDFDF"/>
                      </a:bgClr>
                    </a:patt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870687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bo 10"/>
          <p:cNvSpPr/>
          <p:nvPr/>
        </p:nvSpPr>
        <p:spPr>
          <a:xfrm>
            <a:off x="4936360" y="1688196"/>
            <a:ext cx="6260649" cy="3747156"/>
          </a:xfrm>
          <a:prstGeom prst="cub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morning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03" tIns="54302" rIns="108603" bIns="54302" rtlCol="0" anchor="ctr"/>
          <a:lstStyle/>
          <a:p>
            <a:pPr algn="ctr"/>
            <a:r>
              <a:rPr lang="pt-BR" sz="4300" dirty="0">
                <a:latin typeface="Bernard MT Condensed" panose="02050806060905020404" pitchFamily="18" charset="0"/>
              </a:rPr>
              <a:t>BALANÇO FINANCEIRO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388" y="1375539"/>
            <a:ext cx="3548853" cy="46358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3943550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696836" y="1067936"/>
            <a:ext cx="10428165" cy="105504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Balanço Financeiro – Estrutura Antiga</a:t>
            </a:r>
            <a:endParaRPr lang="pt-BR" dirty="0"/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1575014" y="2843064"/>
            <a:ext cx="8107751" cy="497495"/>
          </a:xfrm>
          <a:prstGeom prst="roundRect">
            <a:avLst>
              <a:gd name="adj" fmla="val 16667"/>
            </a:avLst>
          </a:prstGeom>
          <a:solidFill>
            <a:srgbClr val="3333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 dirty="0">
                <a:solidFill>
                  <a:schemeClr val="bg1"/>
                </a:solidFill>
                <a:latin typeface="Calibri" pitchFamily="34" charset="0"/>
              </a:rPr>
              <a:t>SEGUNDO O ANEXO ANTIGO DA LEI 4320/64</a:t>
            </a:r>
          </a:p>
        </p:txBody>
      </p:sp>
      <p:sp>
        <p:nvSpPr>
          <p:cNvPr id="19" name="AutoShape 2"/>
          <p:cNvSpPr>
            <a:spLocks noChangeArrowheads="1"/>
          </p:cNvSpPr>
          <p:nvPr/>
        </p:nvSpPr>
        <p:spPr bwMode="auto">
          <a:xfrm>
            <a:off x="5778172" y="3590332"/>
            <a:ext cx="3881388" cy="497495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 dirty="0">
                <a:solidFill>
                  <a:schemeClr val="bg1"/>
                </a:solidFill>
                <a:latin typeface="Calibri" pitchFamily="34" charset="0"/>
              </a:rPr>
              <a:t>DESPESA  </a:t>
            </a:r>
            <a:endParaRPr lang="pt-BR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tângulo de cantos arredondados 19"/>
          <p:cNvSpPr>
            <a:spLocks noChangeArrowheads="1"/>
          </p:cNvSpPr>
          <p:nvPr/>
        </p:nvSpPr>
        <p:spPr bwMode="auto">
          <a:xfrm>
            <a:off x="1615236" y="4189139"/>
            <a:ext cx="3859729" cy="497495"/>
          </a:xfrm>
          <a:prstGeom prst="roundRect">
            <a:avLst>
              <a:gd name="adj" fmla="val 16667"/>
            </a:avLst>
          </a:prstGeom>
          <a:solidFill>
            <a:srgbClr val="CDCDDE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>
                <a:latin typeface="Calibri" pitchFamily="34" charset="0"/>
              </a:rPr>
              <a:t>Categoria Econômica</a:t>
            </a:r>
          </a:p>
        </p:txBody>
      </p:sp>
      <p:sp>
        <p:nvSpPr>
          <p:cNvPr id="28" name="Retângulo de cantos arredondados 6"/>
          <p:cNvSpPr/>
          <p:nvPr/>
        </p:nvSpPr>
        <p:spPr>
          <a:xfrm>
            <a:off x="1619945" y="4787944"/>
            <a:ext cx="3438949" cy="497495"/>
          </a:xfrm>
          <a:prstGeom prst="roundRect">
            <a:avLst/>
          </a:prstGeom>
          <a:solidFill>
            <a:srgbClr val="B6D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dirty="0">
                <a:latin typeface="Calibri" pitchFamily="34" charset="0"/>
              </a:rPr>
              <a:t>2° Nível da NR - Origem</a:t>
            </a:r>
          </a:p>
        </p:txBody>
      </p:sp>
      <p:sp>
        <p:nvSpPr>
          <p:cNvPr id="29" name="Retângulo de cantos arredondados 6"/>
          <p:cNvSpPr/>
          <p:nvPr/>
        </p:nvSpPr>
        <p:spPr>
          <a:xfrm>
            <a:off x="5823037" y="4197386"/>
            <a:ext cx="3912326" cy="497495"/>
          </a:xfrm>
          <a:prstGeom prst="roundRect">
            <a:avLst/>
          </a:prstGeom>
          <a:solidFill>
            <a:srgbClr val="CDCDDE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b="1" dirty="0">
                <a:latin typeface="Calibri" pitchFamily="34" charset="0"/>
              </a:rPr>
              <a:t>Função</a:t>
            </a:r>
          </a:p>
        </p:txBody>
      </p:sp>
      <p:sp>
        <p:nvSpPr>
          <p:cNvPr id="30" name="AutoShape 2"/>
          <p:cNvSpPr>
            <a:spLocks noChangeArrowheads="1"/>
          </p:cNvSpPr>
          <p:nvPr/>
        </p:nvSpPr>
        <p:spPr bwMode="auto">
          <a:xfrm>
            <a:off x="1567278" y="3590332"/>
            <a:ext cx="3881388" cy="497495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 dirty="0">
                <a:solidFill>
                  <a:schemeClr val="bg1"/>
                </a:solidFill>
                <a:latin typeface="Calibri" pitchFamily="34" charset="0"/>
              </a:rPr>
              <a:t>RECEITA</a:t>
            </a:r>
            <a:endParaRPr lang="pt-BR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40076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 animBg="1"/>
      <p:bldP spid="19" grpId="0" build="allAtOnce" animBg="1"/>
      <p:bldP spid="20" grpId="0" build="allAtOnce" animBg="1"/>
      <p:bldP spid="28" grpId="0" build="allAtOnce" animBg="1"/>
      <p:bldP spid="29" grpId="0" build="allAtOnce" animBg="1"/>
      <p:bldP spid="30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233241" y="1243570"/>
            <a:ext cx="11882170" cy="823075"/>
          </a:xfrm>
        </p:spPr>
        <p:txBody>
          <a:bodyPr>
            <a:noAutofit/>
          </a:bodyPr>
          <a:lstStyle/>
          <a:p>
            <a:pPr algn="l"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pt-BR" sz="3300" b="1" dirty="0"/>
              <a:t/>
            </a:r>
            <a:br>
              <a:rPr lang="pt-BR" sz="3300" b="1" dirty="0"/>
            </a:br>
            <a:r>
              <a:rPr lang="pt-BR" sz="3300" b="1" dirty="0"/>
              <a:t/>
            </a:r>
            <a:br>
              <a:rPr lang="pt-BR" sz="3300" b="1" dirty="0"/>
            </a:br>
            <a:r>
              <a:rPr lang="pt-BR" sz="3300" b="1" dirty="0">
                <a:solidFill>
                  <a:srgbClr val="1F497D"/>
                </a:solidFill>
              </a:rPr>
              <a:t/>
            </a:r>
            <a:br>
              <a:rPr lang="pt-BR" sz="3300" b="1" dirty="0">
                <a:solidFill>
                  <a:srgbClr val="1F497D"/>
                </a:solidFill>
              </a:rPr>
            </a:br>
            <a:endParaRPr lang="pt-BR" sz="3300" b="1" dirty="0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6" name="Título 8"/>
          <p:cNvSpPr txBox="1">
            <a:spLocks/>
          </p:cNvSpPr>
          <p:nvPr/>
        </p:nvSpPr>
        <p:spPr>
          <a:xfrm>
            <a:off x="46121" y="3712795"/>
            <a:ext cx="11882170" cy="1849747"/>
          </a:xfrm>
          <a:prstGeom prst="rect">
            <a:avLst/>
          </a:prstGeom>
        </p:spPr>
        <p:txBody>
          <a:bodyPr vert="horz" lIns="108603" tIns="54302" rIns="108603" bIns="54302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Clr>
                <a:srgbClr val="31B6FD"/>
              </a:buClr>
              <a:buSzPct val="100000"/>
            </a:pPr>
            <a:endParaRPr lang="pt-BR" sz="5700" b="1" dirty="0">
              <a:solidFill>
                <a:srgbClr val="073E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20362" y="1093920"/>
            <a:ext cx="11227247" cy="609530"/>
          </a:xfrm>
          <a:prstGeom prst="rect">
            <a:avLst/>
          </a:prstGeom>
        </p:spPr>
        <p:txBody>
          <a:bodyPr wrap="square" lIns="108603" tIns="54302" rIns="108603" bIns="54302">
            <a:spAutoFit/>
          </a:bodyPr>
          <a:lstStyle/>
          <a:p>
            <a:pPr algn="ctr"/>
            <a:r>
              <a:rPr lang="pt-BR" sz="3100" b="1" dirty="0"/>
              <a:t>Estrutura Contábil do Estado do Rio de Janeiro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701043" y="2141471"/>
            <a:ext cx="10478764" cy="4008396"/>
          </a:xfrm>
          <a:prstGeom prst="rect">
            <a:avLst/>
          </a:prstGeom>
        </p:spPr>
        <p:txBody>
          <a:bodyPr wrap="square" lIns="108603" tIns="54302" rIns="108603" bIns="54302">
            <a:spAutoFit/>
          </a:bodyPr>
          <a:lstStyle/>
          <a:p>
            <a:pPr marL="814525" indent="-814525" algn="just">
              <a:spcBef>
                <a:spcPct val="20000"/>
              </a:spcBef>
              <a:buClr>
                <a:srgbClr val="31B6FD"/>
              </a:buClr>
              <a:buSzPct val="100000"/>
              <a:buFont typeface="Candara" pitchFamily="34" charset="0"/>
              <a:buChar char="*"/>
            </a:pPr>
            <a:r>
              <a:rPr lang="pt-BR" sz="2900" dirty="0"/>
              <a:t>04 Empresas Públicas e</a:t>
            </a:r>
          </a:p>
          <a:p>
            <a:pPr marL="814525" indent="-814525" algn="just">
              <a:spcBef>
                <a:spcPct val="20000"/>
              </a:spcBef>
              <a:buClr>
                <a:srgbClr val="31B6FD"/>
              </a:buClr>
              <a:buSzPct val="100000"/>
              <a:buFont typeface="Candara" pitchFamily="34" charset="0"/>
              <a:buChar char="*"/>
            </a:pPr>
            <a:r>
              <a:rPr lang="pt-BR" sz="2900" dirty="0"/>
              <a:t>12 Sociedades de Economia Mista</a:t>
            </a:r>
          </a:p>
          <a:p>
            <a:pPr algn="just">
              <a:spcBef>
                <a:spcPct val="20000"/>
              </a:spcBef>
              <a:buClr>
                <a:srgbClr val="4F81BD"/>
              </a:buClr>
              <a:buSzPct val="100000"/>
            </a:pPr>
            <a:endParaRPr lang="pt-BR" sz="2900" dirty="0"/>
          </a:p>
          <a:p>
            <a:pPr algn="just">
              <a:spcBef>
                <a:spcPct val="20000"/>
              </a:spcBef>
              <a:buClr>
                <a:srgbClr val="4F81BD"/>
              </a:buClr>
              <a:buSzPct val="100000"/>
            </a:pPr>
            <a:r>
              <a:rPr lang="pt-BR" sz="2900" dirty="0"/>
              <a:t>Agregamos também, para fins de consolidação do Balanço Patrimonial do Estado do Rio de Janeiro, dados contábeis de 03 </a:t>
            </a:r>
            <a:r>
              <a:rPr lang="pt-BR" sz="2900" u="sng" dirty="0"/>
              <a:t>Empresas Não Dependentes</a:t>
            </a:r>
            <a:r>
              <a:rPr lang="pt-BR" sz="2900" dirty="0"/>
              <a:t> (CEDAE, IO e AGE-RIO)e 03 Empresas em Liquidação (DIVERJ, CELF, BD-RIO).</a:t>
            </a:r>
          </a:p>
          <a:p>
            <a:pPr>
              <a:lnSpc>
                <a:spcPct val="80000"/>
              </a:lnSpc>
              <a:buClr>
                <a:srgbClr val="31B6FD"/>
              </a:buClr>
              <a:buSzPct val="100000"/>
            </a:pPr>
            <a:endParaRPr lang="pt-BR" sz="2900" b="1" u="sng" dirty="0"/>
          </a:p>
        </p:txBody>
      </p:sp>
      <p:sp>
        <p:nvSpPr>
          <p:cNvPr id="12" name="Retângulo 11"/>
          <p:cNvSpPr/>
          <p:nvPr/>
        </p:nvSpPr>
        <p:spPr>
          <a:xfrm>
            <a:off x="5379063" y="2378613"/>
            <a:ext cx="6736348" cy="1504810"/>
          </a:xfrm>
          <a:prstGeom prst="rect">
            <a:avLst/>
          </a:prstGeom>
        </p:spPr>
        <p:txBody>
          <a:bodyPr wrap="square" lIns="108603" tIns="54302" rIns="108603" bIns="54302">
            <a:spAutoFit/>
          </a:bodyPr>
          <a:lstStyle/>
          <a:p>
            <a:pPr marL="407262" indent="-407262">
              <a:buClr>
                <a:srgbClr val="31B6FD"/>
              </a:buClr>
              <a:buFont typeface="Symbol" pitchFamily="18" charset="2"/>
              <a:buChar char="*"/>
            </a:pPr>
            <a:endParaRPr lang="pt-BR" sz="2900" dirty="0">
              <a:solidFill>
                <a:srgbClr val="073E87"/>
              </a:solidFill>
            </a:endParaRPr>
          </a:p>
          <a:p>
            <a:endParaRPr lang="pt-BR" sz="2900" dirty="0">
              <a:solidFill>
                <a:srgbClr val="073E87"/>
              </a:solidFill>
            </a:endParaRPr>
          </a:p>
          <a:p>
            <a:endParaRPr lang="pt-BR" sz="2900" dirty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2367489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696836" y="995928"/>
            <a:ext cx="10284149" cy="105504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Balanço Financeiro – Estrutura Antiga</a:t>
            </a:r>
            <a:endParaRPr lang="pt-BR" dirty="0"/>
          </a:p>
        </p:txBody>
      </p:sp>
      <p:graphicFrame>
        <p:nvGraphicFramePr>
          <p:cNvPr id="14" name="Group 157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4773669"/>
              </p:ext>
            </p:extLst>
          </p:nvPr>
        </p:nvGraphicFramePr>
        <p:xfrm>
          <a:off x="865211" y="2623383"/>
          <a:ext cx="9899750" cy="3676065"/>
        </p:xfrm>
        <a:graphic>
          <a:graphicData uri="http://schemas.openxmlformats.org/drawingml/2006/table">
            <a:tbl>
              <a:tblPr/>
              <a:tblGrid>
                <a:gridCol w="4124896"/>
                <a:gridCol w="671618"/>
                <a:gridCol w="4431618"/>
                <a:gridCol w="671618"/>
              </a:tblGrid>
              <a:tr h="20481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INGRESSOS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DISPÊNDIOS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Títulos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$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Títulos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$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Orçamentários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Orçamentários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Receitas Correntes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</a:t>
                      </a:r>
                      <a:r>
                        <a:rPr kumimoji="1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Educação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Receitas de Capital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</a:t>
                      </a:r>
                      <a:r>
                        <a:rPr kumimoji="1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Saúde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Transferências Recebidas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Transferências Concedidas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 Cota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 </a:t>
                      </a:r>
                      <a:r>
                        <a:rPr kumimoji="1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Cota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 Repasse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 Repasse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 Sub-repasse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 Sub-repasse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Ingressos Extra-Orçamentários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Dispêndios Extra-Orçamentários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  </a:t>
                      </a:r>
                      <a:r>
                        <a:rPr kumimoji="1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Ingressos</a:t>
                      </a: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de </a:t>
                      </a:r>
                      <a:r>
                        <a:rPr kumimoji="1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Depósitos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    </a:t>
                      </a:r>
                      <a:r>
                        <a:rPr kumimoji="1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Devolução</a:t>
                      </a: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de </a:t>
                      </a:r>
                      <a:r>
                        <a:rPr kumimoji="1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Depósitos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829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    </a:t>
                      </a:r>
                      <a:r>
                        <a:rPr kumimoji="1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Inscrição</a:t>
                      </a: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de </a:t>
                      </a:r>
                      <a:r>
                        <a:rPr kumimoji="1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Restos</a:t>
                      </a:r>
                      <a:r>
                        <a:rPr kumimoji="1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a </a:t>
                      </a:r>
                      <a:r>
                        <a:rPr kumimoji="1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Pagar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    Restos a Pagar Pagos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Disponibilidade do período anterior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Disponibilidade p/ o período seguinte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1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Total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Total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 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1381" marR="71381" marT="38059" marB="3805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778937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552820" y="995928"/>
            <a:ext cx="10428165" cy="105504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Balanço Financeiro – Mudanças</a:t>
            </a:r>
            <a:endParaRPr lang="pt-BR" dirty="0"/>
          </a:p>
        </p:txBody>
      </p:sp>
      <p:sp>
        <p:nvSpPr>
          <p:cNvPr id="14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1311889" y="2308627"/>
            <a:ext cx="8439613" cy="4926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7048" tIns="48523" rIns="97048" bIns="48523"/>
          <a:lstStyle/>
          <a:p>
            <a:pPr marL="363897" indent="-52793" defTabSz="971020">
              <a:buClr>
                <a:schemeClr val="accent2"/>
              </a:buClr>
              <a:buFont typeface="Wingdings" pitchFamily="2" charset="2"/>
              <a:buChar char="ü"/>
            </a:pPr>
            <a:r>
              <a:rPr lang="pt-BR" sz="2700" u="sng" dirty="0">
                <a:solidFill>
                  <a:srgbClr val="000000"/>
                </a:solidFill>
                <a:latin typeface="Bernard MT Condensed" panose="02050806060905020404" pitchFamily="18" charset="0"/>
              </a:rPr>
              <a:t>Mudança relevante:</a:t>
            </a:r>
          </a:p>
          <a:p>
            <a:pPr marL="363897" indent="-52793" defTabSz="971020">
              <a:buNone/>
            </a:pPr>
            <a:endParaRPr lang="pt-BR" sz="2700" u="sng" dirty="0">
              <a:solidFill>
                <a:srgbClr val="000000"/>
              </a:solidFill>
              <a:latin typeface="Calibri" pitchFamily="34" charset="0"/>
            </a:endParaRPr>
          </a:p>
          <a:p>
            <a:pPr marL="363897" indent="-52793" defTabSz="971020">
              <a:buNone/>
            </a:pPr>
            <a:endParaRPr lang="pt-BR" sz="2700" dirty="0">
              <a:solidFill>
                <a:srgbClr val="000000"/>
              </a:solidFill>
              <a:latin typeface="Calibri" pitchFamily="34" charset="0"/>
            </a:endParaRPr>
          </a:p>
          <a:p>
            <a:pPr marL="363897" indent="-52793" defTabSz="971020">
              <a:buNone/>
            </a:pPr>
            <a:endParaRPr lang="pt-BR" sz="27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Retângulo de cantos arredondados 14"/>
          <p:cNvSpPr/>
          <p:nvPr/>
        </p:nvSpPr>
        <p:spPr bwMode="auto">
          <a:xfrm>
            <a:off x="1853262" y="3162120"/>
            <a:ext cx="7163022" cy="22732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square" lIns="108603" tIns="54302" rIns="108603" bIns="54302" numCol="1" rtlCol="0" anchor="ctr" anchorCtr="0" compatLnSpc="1">
            <a:prstTxWarp prst="textNoShape">
              <a:avLst/>
            </a:prstTxWarp>
          </a:bodyPr>
          <a:lstStyle/>
          <a:p>
            <a:pPr marL="363897" indent="-52793" algn="ctr" defTabSz="971020"/>
            <a:r>
              <a:rPr lang="pt-BR" sz="2900" dirty="0">
                <a:solidFill>
                  <a:schemeClr val="bg1"/>
                </a:solidFill>
                <a:latin typeface="Bernard MT Condensed" panose="02050806060905020404" pitchFamily="18" charset="0"/>
              </a:rPr>
              <a:t>A despesa orçamentária passa a ser demonstrada por </a:t>
            </a:r>
            <a:r>
              <a:rPr lang="pt-BR" sz="2900" dirty="0" smtClean="0">
                <a:solidFill>
                  <a:schemeClr val="bg1"/>
                </a:solidFill>
                <a:latin typeface="Bernard MT Condensed" panose="02050806060905020404" pitchFamily="18" charset="0"/>
              </a:rPr>
              <a:t>destinação de recursos (Fontes) </a:t>
            </a:r>
            <a:r>
              <a:rPr lang="pt-BR" sz="2900" dirty="0">
                <a:solidFill>
                  <a:schemeClr val="bg1"/>
                </a:solidFill>
                <a:latin typeface="Bernard MT Condensed" panose="02050806060905020404" pitchFamily="18" charset="0"/>
              </a:rPr>
              <a:t>e não mais por função e grupo de despesa. </a:t>
            </a:r>
          </a:p>
        </p:txBody>
      </p:sp>
    </p:spTree>
    <p:extLst>
      <p:ext uri="{BB962C8B-B14F-4D97-AF65-F5344CB8AC3E}">
        <p14:creationId xmlns="" xmlns:p14="http://schemas.microsoft.com/office/powerpoint/2010/main" val="34420058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624828" y="1139944"/>
            <a:ext cx="10428165" cy="105504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Balanço Financeiro – Nova Estrutura</a:t>
            </a:r>
            <a:endParaRPr lang="pt-BR" dirty="0"/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auto">
          <a:xfrm>
            <a:off x="1575014" y="3223495"/>
            <a:ext cx="8107751" cy="497495"/>
          </a:xfrm>
          <a:prstGeom prst="roundRect">
            <a:avLst>
              <a:gd name="adj" fmla="val 16667"/>
            </a:avLst>
          </a:prstGeom>
          <a:solidFill>
            <a:srgbClr val="3333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 dirty="0">
                <a:solidFill>
                  <a:schemeClr val="bg1"/>
                </a:solidFill>
                <a:latin typeface="Calibri" pitchFamily="34" charset="0"/>
              </a:rPr>
              <a:t>SEGUNDO O ATUAL ANEXO DA </a:t>
            </a:r>
            <a:r>
              <a:rPr lang="pt-BR" b="1" dirty="0" smtClean="0">
                <a:solidFill>
                  <a:schemeClr val="bg1"/>
                </a:solidFill>
                <a:latin typeface="Calibri" pitchFamily="34" charset="0"/>
              </a:rPr>
              <a:t>LEI nº </a:t>
            </a:r>
            <a:r>
              <a:rPr lang="pt-BR" b="1" dirty="0">
                <a:solidFill>
                  <a:schemeClr val="bg1"/>
                </a:solidFill>
                <a:latin typeface="Calibri" pitchFamily="34" charset="0"/>
              </a:rPr>
              <a:t>4.320/64 E </a:t>
            </a:r>
            <a:r>
              <a:rPr lang="pt-BR" b="1" dirty="0" smtClean="0">
                <a:solidFill>
                  <a:schemeClr val="bg1"/>
                </a:solidFill>
                <a:latin typeface="Calibri" pitchFamily="34" charset="0"/>
              </a:rPr>
              <a:t>A </a:t>
            </a:r>
            <a:r>
              <a:rPr lang="pt-BR" b="1" dirty="0">
                <a:solidFill>
                  <a:schemeClr val="bg1"/>
                </a:solidFill>
                <a:latin typeface="Calibri" pitchFamily="34" charset="0"/>
              </a:rPr>
              <a:t>NBCT 16.6</a:t>
            </a:r>
          </a:p>
        </p:txBody>
      </p:sp>
      <p:sp>
        <p:nvSpPr>
          <p:cNvPr id="17" name="AutoShape 2"/>
          <p:cNvSpPr>
            <a:spLocks noChangeArrowheads="1"/>
          </p:cNvSpPr>
          <p:nvPr/>
        </p:nvSpPr>
        <p:spPr bwMode="auto">
          <a:xfrm>
            <a:off x="5778172" y="3970764"/>
            <a:ext cx="3881388" cy="497495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>
                <a:solidFill>
                  <a:schemeClr val="bg1"/>
                </a:solidFill>
                <a:latin typeface="Calibri" pitchFamily="34" charset="0"/>
              </a:rPr>
              <a:t>DESPESA  </a:t>
            </a:r>
            <a:endParaRPr lang="pt-BR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" name="Retângulo de cantos arredondados 17"/>
          <p:cNvSpPr>
            <a:spLocks noChangeArrowheads="1"/>
          </p:cNvSpPr>
          <p:nvPr/>
        </p:nvSpPr>
        <p:spPr bwMode="auto">
          <a:xfrm>
            <a:off x="1576559" y="4577817"/>
            <a:ext cx="3859730" cy="497495"/>
          </a:xfrm>
          <a:prstGeom prst="roundRect">
            <a:avLst>
              <a:gd name="adj" fmla="val 16667"/>
            </a:avLst>
          </a:prstGeom>
          <a:solidFill>
            <a:srgbClr val="CDCDDE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 dirty="0">
                <a:latin typeface="Calibri" pitchFamily="34" charset="0"/>
              </a:rPr>
              <a:t>Destinação de recursos</a:t>
            </a:r>
          </a:p>
        </p:txBody>
      </p:sp>
      <p:sp>
        <p:nvSpPr>
          <p:cNvPr id="19" name="Retângulo de cantos arredondados 6"/>
          <p:cNvSpPr/>
          <p:nvPr/>
        </p:nvSpPr>
        <p:spPr>
          <a:xfrm>
            <a:off x="5823037" y="4577817"/>
            <a:ext cx="3912326" cy="497495"/>
          </a:xfrm>
          <a:prstGeom prst="roundRect">
            <a:avLst/>
          </a:prstGeom>
          <a:solidFill>
            <a:srgbClr val="CDCDDE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 dirty="0">
                <a:latin typeface="Calibri" pitchFamily="34" charset="0"/>
              </a:rPr>
              <a:t>Destinação de recursos</a:t>
            </a:r>
          </a:p>
        </p:txBody>
      </p:sp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1567278" y="3970764"/>
            <a:ext cx="3881388" cy="497495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108603" tIns="54302" rIns="108603" bIns="54302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b="1" dirty="0">
                <a:solidFill>
                  <a:schemeClr val="bg1"/>
                </a:solidFill>
                <a:latin typeface="Calibri" pitchFamily="34" charset="0"/>
              </a:rPr>
              <a:t>RECEITA</a:t>
            </a:r>
            <a:endParaRPr lang="pt-BR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77226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 autoUpdateAnimBg="0"/>
      <p:bldP spid="17" grpId="0" animBg="1" autoUpdateAnimBg="0"/>
      <p:bldP spid="18" grpId="0" animBg="1" autoUpdateAnimBg="0"/>
      <p:bldP spid="19" grpId="0" animBg="1" autoUpdateAnimBg="0"/>
      <p:bldP spid="20" grpId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624828" y="851912"/>
            <a:ext cx="10428165" cy="105504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Balanço Financeiro – Nova Estrutura</a:t>
            </a:r>
            <a:endParaRPr lang="pt-BR" dirty="0"/>
          </a:p>
        </p:txBody>
      </p:sp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44906195"/>
              </p:ext>
            </p:extLst>
          </p:nvPr>
        </p:nvGraphicFramePr>
        <p:xfrm>
          <a:off x="1691953" y="2071613"/>
          <a:ext cx="8873240" cy="4587875"/>
        </p:xfrm>
        <a:graphic>
          <a:graphicData uri="http://schemas.openxmlformats.org/drawingml/2006/table">
            <a:tbl>
              <a:tblPr/>
              <a:tblGrid>
                <a:gridCol w="3029889"/>
                <a:gridCol w="721401"/>
                <a:gridCol w="721401"/>
                <a:gridCol w="2885607"/>
                <a:gridCol w="670210"/>
                <a:gridCol w="844732"/>
              </a:tblGrid>
              <a:tr h="16025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&lt;ENTE DA FEDERAÇÃO&gt;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199" marR="1819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025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 b="1" smtClean="0">
                          <a:latin typeface="Times New Roman"/>
                          <a:ea typeface="Times New Roman"/>
                          <a:cs typeface="Times New Roman"/>
                        </a:rPr>
                        <a:t>BALANÇO FINANCEIRO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199" marR="1819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0250">
                <a:tc grid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b="1" smtClean="0">
                          <a:latin typeface="Times New Roman"/>
                          <a:ea typeface="Times New Roman"/>
                          <a:cs typeface="Times New Roman"/>
                        </a:rPr>
                        <a:t>EXERCÍCIO:                    PERÍODO (MÊS) :                           DATA DE EMISSÃO:                                  PÁGINA: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199" marR="1819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00629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smtClean="0">
                          <a:latin typeface="Times New Roman"/>
                          <a:ea typeface="Times New Roman"/>
                          <a:cs typeface="Times New Roman"/>
                        </a:rPr>
                        <a:t>INGRESSOS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smtClean="0">
                          <a:latin typeface="Times New Roman"/>
                          <a:ea typeface="Times New Roman"/>
                          <a:cs typeface="Times New Roman"/>
                        </a:rPr>
                        <a:t>DISPÊNDIOS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274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 b="1" dirty="0">
                          <a:latin typeface="Times New Roman"/>
                          <a:ea typeface="Times New Roman"/>
                          <a:cs typeface="Times New Roman"/>
                        </a:rPr>
                        <a:t>ESPECIFICAÇÃO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smtClean="0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20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smtClean="0">
                          <a:latin typeface="Times New Roman"/>
                          <a:ea typeface="Times New Roman"/>
                          <a:cs typeface="Times New Roman"/>
                        </a:rPr>
                        <a:t>Atual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Anterior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 b="1" smtClean="0">
                          <a:latin typeface="Times New Roman"/>
                          <a:ea typeface="Times New Roman"/>
                          <a:cs typeface="Times New Roman"/>
                        </a:rPr>
                        <a:t>ESPECIFICAÇÃO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Atual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Anterior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73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Receita Orçamentária (I)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>
                          <a:latin typeface="Times New Roman"/>
                          <a:ea typeface="Times New Roman"/>
                          <a:cs typeface="Times New Roman"/>
                        </a:rPr>
                        <a:t>   Ordinária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>
                          <a:latin typeface="Times New Roman"/>
                          <a:ea typeface="Times New Roman"/>
                          <a:cs typeface="Times New Roman"/>
                        </a:rPr>
                        <a:t>   Vinculada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>
                          <a:latin typeface="Times New Roman"/>
                          <a:ea typeface="Times New Roman"/>
                          <a:cs typeface="Times New Roman"/>
                        </a:rPr>
                        <a:t>      Previdência Social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>
                          <a:latin typeface="Times New Roman"/>
                          <a:ea typeface="Times New Roman"/>
                          <a:cs typeface="Times New Roman"/>
                        </a:rPr>
                        <a:t>      Transferências obrigatórias de outro ente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>
                          <a:latin typeface="Times New Roman"/>
                          <a:ea typeface="Times New Roman"/>
                          <a:cs typeface="Times New Roman"/>
                        </a:rPr>
                        <a:t>      Convênios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pt-BR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(...)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(-) Deduções </a:t>
                      </a:r>
                      <a:r>
                        <a:rPr lang="pt-BR" sz="1100" b="1" dirty="0">
                          <a:latin typeface="Times New Roman"/>
                          <a:ea typeface="Times New Roman"/>
                          <a:cs typeface="Times New Roman"/>
                        </a:rPr>
                        <a:t>da Receita </a:t>
                      </a:r>
                      <a:r>
                        <a:rPr lang="pt-BR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Orçamentária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1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Transferências Financeiras Recebidas </a:t>
                      </a:r>
                      <a:r>
                        <a:rPr lang="pt-BR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(II)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Recebimentos </a:t>
                      </a:r>
                      <a:r>
                        <a:rPr lang="pt-BR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Extraorçamentários</a:t>
                      </a:r>
                      <a:r>
                        <a:rPr lang="pt-BR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(III)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10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b="1" dirty="0">
                          <a:latin typeface="Times New Roman"/>
                          <a:ea typeface="Times New Roman"/>
                          <a:cs typeface="Times New Roman"/>
                        </a:rPr>
                        <a:t>Saldo em Espécie do Exercício Anterior (IV)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Despesa Orçamentária (VI)</a:t>
                      </a:r>
                      <a:endParaRPr lang="pt-BR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Ordinária</a:t>
                      </a:r>
                      <a:endParaRPr lang="pt-BR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Vinculada</a:t>
                      </a:r>
                      <a:endParaRPr lang="pt-BR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Previdência Social</a:t>
                      </a:r>
                      <a:endParaRPr lang="pt-BR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Transferências obrigatórias de outro ente</a:t>
                      </a:r>
                      <a:endParaRPr lang="pt-BR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Convênios</a:t>
                      </a:r>
                      <a:endParaRPr lang="pt-BR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(...) </a:t>
                      </a:r>
                      <a:endParaRPr lang="pt-BR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pt-BR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pt-BR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Transferências Financeiras Concedidas (VII)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pt-BR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Pagamentos </a:t>
                      </a:r>
                      <a:r>
                        <a:rPr lang="pt-BR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Extraorçamentários</a:t>
                      </a:r>
                      <a:r>
                        <a:rPr lang="pt-BR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(VIII)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pt-BR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Saldo em Espécie para o Exercício Seguinte (IX)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b="1" dirty="0">
                          <a:latin typeface="Times New Roman"/>
                          <a:ea typeface="Times New Roman"/>
                          <a:cs typeface="Times New Roman"/>
                        </a:rPr>
                        <a:t>TOTAL (V) = (I+II+III+IV)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TOTAL (X) = (VI+VII+VIII+IX)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519" marR="655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873177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2484041" y="322784"/>
            <a:ext cx="9073008" cy="105504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smtClean="0"/>
              <a:t>Obs.: Destinação Ordinária x Vinculada</a:t>
            </a:r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88899" y="1405184"/>
            <a:ext cx="11557683" cy="881311"/>
          </a:xfrm>
          <a:prstGeom prst="rect">
            <a:avLst/>
          </a:prstGeom>
          <a:noFill/>
        </p:spPr>
        <p:txBody>
          <a:bodyPr wrap="square" lIns="108603" tIns="54302" rIns="108603" bIns="54302" rtlCol="0">
            <a:spAutoFit/>
          </a:bodyPr>
          <a:lstStyle/>
          <a:p>
            <a:pPr algn="just"/>
            <a:r>
              <a:rPr lang="pt-BR" sz="2400" dirty="0">
                <a:latin typeface="+mj-lt"/>
                <a:cs typeface="Times New Roman" panose="02020603050405020304" pitchFamily="18" charset="0"/>
              </a:rPr>
              <a:t>Para o levantamento do Balanço Financeiro é necessário definir a codificação de identificação e padronização das Fontes/Destinação de Recursos.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5360" y="2586283"/>
            <a:ext cx="6831489" cy="1840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360" y="4711748"/>
            <a:ext cx="70199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79665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bo 10"/>
          <p:cNvSpPr/>
          <p:nvPr/>
        </p:nvSpPr>
        <p:spPr>
          <a:xfrm>
            <a:off x="5008368" y="1688196"/>
            <a:ext cx="6260649" cy="3747156"/>
          </a:xfrm>
          <a:prstGeom prst="cube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morning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03" tIns="54302" rIns="108603" bIns="54302" rtlCol="0" anchor="ctr"/>
          <a:lstStyle/>
          <a:p>
            <a:pPr algn="ctr"/>
            <a:r>
              <a:rPr lang="pt-BR" sz="4300" dirty="0">
                <a:latin typeface="Bernard MT Condensed" panose="02050806060905020404" pitchFamily="18" charset="0"/>
              </a:rPr>
              <a:t>BALANÇO PATRIMONIAL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346" y="1186880"/>
            <a:ext cx="3726911" cy="5091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4339818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344908" y="898848"/>
            <a:ext cx="9564069" cy="83902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Balanço Patrimonial – Estrutura Antiga</a:t>
            </a:r>
            <a:endParaRPr lang="pt-BR" dirty="0"/>
          </a:p>
        </p:txBody>
      </p:sp>
      <p:graphicFrame>
        <p:nvGraphicFramePr>
          <p:cNvPr id="14" name="Object 63"/>
          <p:cNvGraphicFramePr>
            <a:graphicFrameLocks noGrp="1" noChangeAspect="1"/>
          </p:cNvGraphicFramePr>
          <p:nvPr>
            <p:extLst>
              <p:ext uri="{D42A27DB-BD31-4B8C-83A1-F6EECF244321}">
                <p14:modId xmlns="" xmlns:p14="http://schemas.microsoft.com/office/powerpoint/2010/main" val="276728508"/>
              </p:ext>
            </p:extLst>
          </p:nvPr>
        </p:nvGraphicFramePr>
        <p:xfrm>
          <a:off x="1763961" y="1906960"/>
          <a:ext cx="8999694" cy="5032440"/>
        </p:xfrm>
        <a:graphic>
          <a:graphicData uri="http://schemas.openxmlformats.org/presentationml/2006/ole">
            <p:oleObj spid="_x0000_s3084" name="Planilha" r:id="rId3" imgW="4781520" imgH="5029200" progId="Excel.Sheet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306072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2412033" y="491872"/>
            <a:ext cx="9153796" cy="83902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dirty="0" smtClean="0"/>
              <a:t>Balanço Patrimonial – Aspectos Inovadores</a:t>
            </a:r>
            <a:endParaRPr lang="pt-BR" sz="4000" dirty="0"/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213355" y="2374178"/>
            <a:ext cx="10182390" cy="41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748" tIns="38875" rIns="77748" bIns="38875">
            <a:spAutoFit/>
          </a:bodyPr>
          <a:lstStyle/>
          <a:p>
            <a:pPr defTabSz="971020" fontAlgn="base">
              <a:spcBef>
                <a:spcPct val="0"/>
              </a:spcBef>
              <a:spcAft>
                <a:spcPct val="0"/>
              </a:spcAft>
              <a:buClr>
                <a:srgbClr val="333399"/>
              </a:buClr>
              <a:buFont typeface="Wingdings" pitchFamily="2" charset="2"/>
              <a:buChar char="ü"/>
            </a:pPr>
            <a:r>
              <a:rPr lang="pt-BR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 O Balanço Patrimonial é dividido em </a:t>
            </a:r>
            <a:r>
              <a:rPr lang="pt-BR" b="1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Ativo Circulante x Não Circulante</a:t>
            </a:r>
          </a:p>
        </p:txBody>
      </p:sp>
      <p:grpSp>
        <p:nvGrpSpPr>
          <p:cNvPr id="39" name="Group 34"/>
          <p:cNvGrpSpPr>
            <a:grpSpLocks/>
          </p:cNvGrpSpPr>
          <p:nvPr/>
        </p:nvGrpSpPr>
        <p:grpSpPr bwMode="auto">
          <a:xfrm>
            <a:off x="1547937" y="2771056"/>
            <a:ext cx="9919111" cy="1674349"/>
            <a:chOff x="362" y="1685"/>
            <a:chExt cx="6947" cy="1015"/>
          </a:xfrm>
        </p:grpSpPr>
        <p:sp>
          <p:nvSpPr>
            <p:cNvPr id="40" name="Text Box 12"/>
            <p:cNvSpPr txBox="1">
              <a:spLocks noChangeArrowheads="1"/>
            </p:cNvSpPr>
            <p:nvPr/>
          </p:nvSpPr>
          <p:spPr bwMode="auto">
            <a:xfrm>
              <a:off x="3074" y="2343"/>
              <a:ext cx="93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5461" tIns="32731" rIns="65461" bIns="32731">
              <a:spAutoFit/>
            </a:bodyPr>
            <a:lstStyle/>
            <a:p>
              <a:pPr algn="ctr" defTabSz="971020" fontAlgn="base">
                <a:spcBef>
                  <a:spcPct val="0"/>
                </a:spcBef>
                <a:spcAft>
                  <a:spcPct val="0"/>
                </a:spcAft>
              </a:pPr>
              <a:endParaRPr lang="pt-BR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endParaRPr>
            </a:p>
          </p:txBody>
        </p:sp>
        <p:sp>
          <p:nvSpPr>
            <p:cNvPr id="41" name="Text Box 11"/>
            <p:cNvSpPr txBox="1">
              <a:spLocks noChangeArrowheads="1"/>
            </p:cNvSpPr>
            <p:nvPr/>
          </p:nvSpPr>
          <p:spPr bwMode="auto">
            <a:xfrm>
              <a:off x="671" y="1842"/>
              <a:ext cx="1463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461" tIns="32731" rIns="65461" bIns="32731">
              <a:spAutoFit/>
            </a:bodyPr>
            <a:lstStyle/>
            <a:p>
              <a:pPr algn="ctr" defTabSz="971020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  Circulante</a:t>
              </a:r>
            </a:p>
          </p:txBody>
        </p:sp>
        <p:sp>
          <p:nvSpPr>
            <p:cNvPr id="42" name="Text Box 13"/>
            <p:cNvSpPr txBox="1">
              <a:spLocks noChangeArrowheads="1"/>
            </p:cNvSpPr>
            <p:nvPr/>
          </p:nvSpPr>
          <p:spPr bwMode="auto">
            <a:xfrm>
              <a:off x="2882" y="1685"/>
              <a:ext cx="4427" cy="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5461" tIns="32731" rIns="65461" bIns="32731">
              <a:spAutoFit/>
            </a:bodyPr>
            <a:lstStyle/>
            <a:p>
              <a:pPr defTabSz="971020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pt-BR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(a) estão disponíveis para realização imediata;</a:t>
              </a:r>
            </a:p>
            <a:p>
              <a:pPr defTabSz="971020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pt-BR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(b) tem a expectativa de realização </a:t>
              </a:r>
              <a:r>
                <a:rPr lang="pt-BR" b="1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até 12 meses após a data das demonstrações contábeis</a:t>
              </a:r>
              <a:r>
                <a:rPr lang="pt-BR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.</a:t>
              </a:r>
            </a:p>
          </p:txBody>
        </p:sp>
        <p:sp>
          <p:nvSpPr>
            <p:cNvPr id="43" name="Text Box 14"/>
            <p:cNvSpPr txBox="1">
              <a:spLocks noChangeArrowheads="1"/>
            </p:cNvSpPr>
            <p:nvPr/>
          </p:nvSpPr>
          <p:spPr bwMode="auto">
            <a:xfrm>
              <a:off x="1011" y="2251"/>
              <a:ext cx="1086" cy="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461" tIns="32731" rIns="65461" bIns="32731">
              <a:spAutoFit/>
            </a:bodyPr>
            <a:lstStyle/>
            <a:p>
              <a:pPr defTabSz="971020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 Não Circulante</a:t>
              </a:r>
            </a:p>
          </p:txBody>
        </p:sp>
        <p:sp>
          <p:nvSpPr>
            <p:cNvPr id="44" name="Text Box 15"/>
            <p:cNvSpPr txBox="1">
              <a:spLocks noChangeArrowheads="1"/>
            </p:cNvSpPr>
            <p:nvPr/>
          </p:nvSpPr>
          <p:spPr bwMode="auto">
            <a:xfrm>
              <a:off x="2667" y="2296"/>
              <a:ext cx="3338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461" tIns="32731" rIns="65461" bIns="32731">
              <a:spAutoFit/>
            </a:bodyPr>
            <a:lstStyle/>
            <a:p>
              <a:pPr defTabSz="971020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      Demais Ativos</a:t>
              </a:r>
            </a:p>
          </p:txBody>
        </p:sp>
        <p:sp>
          <p:nvSpPr>
            <p:cNvPr id="45" name="AutoShape 16"/>
            <p:cNvSpPr>
              <a:spLocks noChangeArrowheads="1"/>
            </p:cNvSpPr>
            <p:nvPr/>
          </p:nvSpPr>
          <p:spPr bwMode="auto">
            <a:xfrm>
              <a:off x="2286" y="1839"/>
              <a:ext cx="547" cy="108"/>
            </a:xfrm>
            <a:prstGeom prst="rightArrow">
              <a:avLst>
                <a:gd name="adj1" fmla="val 50000"/>
                <a:gd name="adj2" fmla="val 126620"/>
              </a:avLst>
            </a:prstGeom>
            <a:solidFill>
              <a:srgbClr val="00CC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73255" tIns="36628" rIns="73255" bIns="36628" anchor="ctr"/>
            <a:lstStyle/>
            <a:p>
              <a:pPr defTabSz="533590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pt-BR" sz="3300">
                <a:solidFill>
                  <a:srgbClr val="FFFFFF"/>
                </a:solidFill>
                <a:latin typeface="Calibri" pitchFamily="34" charset="0"/>
                <a:cs typeface="Lucida Sans Unicode" pitchFamily="34" charset="0"/>
              </a:endParaRPr>
            </a:p>
          </p:txBody>
        </p:sp>
        <p:sp>
          <p:nvSpPr>
            <p:cNvPr id="46" name="Text Box 17"/>
            <p:cNvSpPr txBox="1">
              <a:spLocks noChangeArrowheads="1"/>
            </p:cNvSpPr>
            <p:nvPr/>
          </p:nvSpPr>
          <p:spPr bwMode="auto">
            <a:xfrm>
              <a:off x="362" y="2036"/>
              <a:ext cx="487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5461" tIns="32731" rIns="65461" bIns="32731">
              <a:spAutoFit/>
            </a:bodyPr>
            <a:lstStyle/>
            <a:p>
              <a:pPr algn="ctr" defTabSz="971020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Ativo</a:t>
              </a:r>
            </a:p>
          </p:txBody>
        </p:sp>
        <p:sp>
          <p:nvSpPr>
            <p:cNvPr id="47" name="AutoShape 18"/>
            <p:cNvSpPr>
              <a:spLocks/>
            </p:cNvSpPr>
            <p:nvPr/>
          </p:nvSpPr>
          <p:spPr bwMode="auto">
            <a:xfrm flipH="1">
              <a:off x="2032" y="1888"/>
              <a:ext cx="181" cy="544"/>
            </a:xfrm>
            <a:prstGeom prst="rightBrace">
              <a:avLst>
                <a:gd name="adj1" fmla="val 25046"/>
                <a:gd name="adj2" fmla="val 50000"/>
              </a:avLst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5461" tIns="32731" rIns="65461" bIns="32731" anchor="ctr"/>
            <a:lstStyle/>
            <a:p>
              <a:pPr algn="ctr" defTabSz="971020" fontAlgn="base">
                <a:spcBef>
                  <a:spcPct val="0"/>
                </a:spcBef>
                <a:spcAft>
                  <a:spcPct val="0"/>
                </a:spcAft>
              </a:pPr>
              <a:endParaRPr lang="pt-BR" b="1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endParaRPr>
            </a:p>
          </p:txBody>
        </p:sp>
        <p:sp>
          <p:nvSpPr>
            <p:cNvPr id="48" name="AutoShape 19"/>
            <p:cNvSpPr>
              <a:spLocks noChangeArrowheads="1"/>
            </p:cNvSpPr>
            <p:nvPr/>
          </p:nvSpPr>
          <p:spPr bwMode="auto">
            <a:xfrm>
              <a:off x="2279" y="2341"/>
              <a:ext cx="603" cy="108"/>
            </a:xfrm>
            <a:prstGeom prst="rightArrow">
              <a:avLst>
                <a:gd name="adj1" fmla="val 50000"/>
                <a:gd name="adj2" fmla="val 139583"/>
              </a:avLst>
            </a:prstGeom>
            <a:solidFill>
              <a:srgbClr val="00CC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73255" tIns="36628" rIns="73255" bIns="36628" anchor="ctr"/>
            <a:lstStyle/>
            <a:p>
              <a:pPr defTabSz="533590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pt-BR" sz="3300">
                <a:solidFill>
                  <a:srgbClr val="FFFFFF"/>
                </a:solidFill>
                <a:latin typeface="Calibri" pitchFamily="34" charset="0"/>
                <a:cs typeface="Lucida Sans Unicode" pitchFamily="34" charset="0"/>
              </a:endParaRPr>
            </a:p>
          </p:txBody>
        </p:sp>
        <p:sp>
          <p:nvSpPr>
            <p:cNvPr id="49" name="AutoShape 28"/>
            <p:cNvSpPr>
              <a:spLocks/>
            </p:cNvSpPr>
            <p:nvPr/>
          </p:nvSpPr>
          <p:spPr bwMode="auto">
            <a:xfrm flipH="1">
              <a:off x="898" y="1888"/>
              <a:ext cx="181" cy="544"/>
            </a:xfrm>
            <a:prstGeom prst="rightBrace">
              <a:avLst>
                <a:gd name="adj1" fmla="val 25046"/>
                <a:gd name="adj2" fmla="val 50000"/>
              </a:avLst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5461" tIns="32731" rIns="65461" bIns="32731" anchor="ctr"/>
            <a:lstStyle/>
            <a:p>
              <a:pPr algn="ctr" defTabSz="971020" fontAlgn="base">
                <a:spcBef>
                  <a:spcPct val="0"/>
                </a:spcBef>
                <a:spcAft>
                  <a:spcPct val="0"/>
                </a:spcAft>
              </a:pPr>
              <a:endParaRPr lang="pt-BR" b="1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endParaRPr>
            </a:p>
          </p:txBody>
        </p:sp>
      </p:grpSp>
      <p:grpSp>
        <p:nvGrpSpPr>
          <p:cNvPr id="50" name="Group 35"/>
          <p:cNvGrpSpPr>
            <a:grpSpLocks/>
          </p:cNvGrpSpPr>
          <p:nvPr/>
        </p:nvGrpSpPr>
        <p:grpSpPr bwMode="auto">
          <a:xfrm>
            <a:off x="1259905" y="4319060"/>
            <a:ext cx="10437270" cy="2556886"/>
            <a:chOff x="291" y="2583"/>
            <a:chExt cx="7310" cy="1550"/>
          </a:xfrm>
        </p:grpSpPr>
        <p:sp>
          <p:nvSpPr>
            <p:cNvPr id="51" name="Text Box 20"/>
            <p:cNvSpPr txBox="1">
              <a:spLocks noChangeArrowheads="1"/>
            </p:cNvSpPr>
            <p:nvPr/>
          </p:nvSpPr>
          <p:spPr bwMode="auto">
            <a:xfrm>
              <a:off x="291" y="3277"/>
              <a:ext cx="652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5461" tIns="32731" rIns="65461" bIns="32731">
              <a:spAutoFit/>
            </a:bodyPr>
            <a:lstStyle/>
            <a:p>
              <a:pPr algn="ctr" defTabSz="971020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Passivo</a:t>
              </a:r>
            </a:p>
          </p:txBody>
        </p:sp>
        <p:sp>
          <p:nvSpPr>
            <p:cNvPr id="52" name="AutoShape 21"/>
            <p:cNvSpPr>
              <a:spLocks/>
            </p:cNvSpPr>
            <p:nvPr/>
          </p:nvSpPr>
          <p:spPr bwMode="auto">
            <a:xfrm flipH="1">
              <a:off x="2032" y="2823"/>
              <a:ext cx="318" cy="1044"/>
            </a:xfrm>
            <a:prstGeom prst="rightBrace">
              <a:avLst>
                <a:gd name="adj1" fmla="val 27358"/>
                <a:gd name="adj2" fmla="val 50000"/>
              </a:avLst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5461" tIns="32731" rIns="65461" bIns="32731" anchor="ctr"/>
            <a:lstStyle/>
            <a:p>
              <a:pPr algn="ctr" defTabSz="971020" fontAlgn="base">
                <a:spcBef>
                  <a:spcPct val="0"/>
                </a:spcBef>
                <a:spcAft>
                  <a:spcPct val="0"/>
                </a:spcAft>
              </a:pPr>
              <a:endParaRPr lang="pt-BR" b="1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endParaRPr>
            </a:p>
          </p:txBody>
        </p:sp>
        <p:sp>
          <p:nvSpPr>
            <p:cNvPr id="53" name="Text Box 22"/>
            <p:cNvSpPr txBox="1">
              <a:spLocks noChangeArrowheads="1"/>
            </p:cNvSpPr>
            <p:nvPr/>
          </p:nvSpPr>
          <p:spPr bwMode="auto">
            <a:xfrm>
              <a:off x="843" y="2806"/>
              <a:ext cx="1464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461" tIns="32731" rIns="65461" bIns="32731">
              <a:spAutoFit/>
            </a:bodyPr>
            <a:lstStyle/>
            <a:p>
              <a:pPr algn="ctr" defTabSz="971020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 Circulante</a:t>
              </a:r>
            </a:p>
          </p:txBody>
        </p:sp>
        <p:sp>
          <p:nvSpPr>
            <p:cNvPr id="54" name="Text Box 23"/>
            <p:cNvSpPr txBox="1">
              <a:spLocks noChangeArrowheads="1"/>
            </p:cNvSpPr>
            <p:nvPr/>
          </p:nvSpPr>
          <p:spPr bwMode="auto">
            <a:xfrm>
              <a:off x="1180" y="3684"/>
              <a:ext cx="1075" cy="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461" tIns="32731" rIns="65461" bIns="32731">
              <a:spAutoFit/>
            </a:bodyPr>
            <a:lstStyle/>
            <a:p>
              <a:pPr defTabSz="971020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 Não Circulante</a:t>
              </a:r>
            </a:p>
          </p:txBody>
        </p:sp>
        <p:sp>
          <p:nvSpPr>
            <p:cNvPr id="55" name="AutoShape 24"/>
            <p:cNvSpPr>
              <a:spLocks noChangeArrowheads="1"/>
            </p:cNvSpPr>
            <p:nvPr/>
          </p:nvSpPr>
          <p:spPr bwMode="auto">
            <a:xfrm>
              <a:off x="2415" y="3807"/>
              <a:ext cx="546" cy="107"/>
            </a:xfrm>
            <a:prstGeom prst="rightArrow">
              <a:avLst>
                <a:gd name="adj1" fmla="val 50000"/>
                <a:gd name="adj2" fmla="val 127570"/>
              </a:avLst>
            </a:prstGeom>
            <a:solidFill>
              <a:srgbClr val="00CC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73255" tIns="36628" rIns="73255" bIns="36628" anchor="ctr"/>
            <a:lstStyle/>
            <a:p>
              <a:pPr defTabSz="533590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pt-BR" sz="3300">
                <a:solidFill>
                  <a:srgbClr val="FFFFFF"/>
                </a:solidFill>
                <a:latin typeface="Calibri" pitchFamily="34" charset="0"/>
                <a:cs typeface="Lucida Sans Unicode" pitchFamily="34" charset="0"/>
              </a:endParaRPr>
            </a:p>
          </p:txBody>
        </p:sp>
        <p:sp>
          <p:nvSpPr>
            <p:cNvPr id="56" name="AutoShape 25"/>
            <p:cNvSpPr>
              <a:spLocks noChangeArrowheads="1"/>
            </p:cNvSpPr>
            <p:nvPr/>
          </p:nvSpPr>
          <p:spPr bwMode="auto">
            <a:xfrm>
              <a:off x="2414" y="2780"/>
              <a:ext cx="547" cy="107"/>
            </a:xfrm>
            <a:prstGeom prst="rightArrow">
              <a:avLst>
                <a:gd name="adj1" fmla="val 50000"/>
                <a:gd name="adj2" fmla="val 127804"/>
              </a:avLst>
            </a:prstGeom>
            <a:solidFill>
              <a:srgbClr val="00CC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73255" tIns="36628" rIns="73255" bIns="36628" anchor="ctr"/>
            <a:lstStyle/>
            <a:p>
              <a:pPr defTabSz="533590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pt-BR" sz="3300">
                <a:solidFill>
                  <a:srgbClr val="FFFFFF"/>
                </a:solidFill>
                <a:latin typeface="Calibri" pitchFamily="34" charset="0"/>
                <a:cs typeface="Lucida Sans Unicode" pitchFamily="34" charset="0"/>
              </a:endParaRPr>
            </a:p>
          </p:txBody>
        </p:sp>
        <p:sp>
          <p:nvSpPr>
            <p:cNvPr id="57" name="Text Box 26"/>
            <p:cNvSpPr txBox="1">
              <a:spLocks noChangeArrowheads="1"/>
            </p:cNvSpPr>
            <p:nvPr/>
          </p:nvSpPr>
          <p:spPr bwMode="auto">
            <a:xfrm>
              <a:off x="3057" y="2583"/>
              <a:ext cx="4544" cy="1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5461" tIns="32731" rIns="65461" bIns="32731">
              <a:spAutoFit/>
            </a:bodyPr>
            <a:lstStyle/>
            <a:p>
              <a:pPr defTabSz="971020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pt-BR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(a) correspondem a valores exigíveis </a:t>
              </a:r>
              <a:r>
                <a:rPr lang="pt-BR" b="1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até 12 meses após a data das demonstrações contábeis</a:t>
              </a:r>
              <a:r>
                <a:rPr lang="pt-BR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;</a:t>
              </a:r>
            </a:p>
            <a:p>
              <a:pPr defTabSz="971020" fontAlgn="base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pt-BR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(b) correspondem a valores de terceiros ou retenções em nome deles, quando a entidade do setor público for a fiel depositária, independentemente do prazo de exigibilidade.</a:t>
              </a:r>
            </a:p>
          </p:txBody>
        </p:sp>
        <p:sp>
          <p:nvSpPr>
            <p:cNvPr id="58" name="Text Box 27"/>
            <p:cNvSpPr txBox="1">
              <a:spLocks noChangeArrowheads="1"/>
            </p:cNvSpPr>
            <p:nvPr/>
          </p:nvSpPr>
          <p:spPr bwMode="auto">
            <a:xfrm>
              <a:off x="2920" y="3757"/>
              <a:ext cx="3369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461" tIns="32731" rIns="65461" bIns="32731">
              <a:spAutoFit/>
            </a:bodyPr>
            <a:lstStyle/>
            <a:p>
              <a:pPr defTabSz="971020" fontAlgn="base">
                <a:spcBef>
                  <a:spcPct val="0"/>
                </a:spcBef>
                <a:spcAft>
                  <a:spcPct val="0"/>
                </a:spcAft>
              </a:pPr>
              <a:r>
                <a:rPr lang="pt-BR" dirty="0">
                  <a:solidFill>
                    <a:srgbClr val="000000"/>
                  </a:solidFill>
                  <a:latin typeface="Calibri" pitchFamily="34" charset="0"/>
                  <a:cs typeface="Lucida Sans Unicode" pitchFamily="34" charset="0"/>
                </a:rPr>
                <a:t>   Demais Passivos</a:t>
              </a:r>
            </a:p>
          </p:txBody>
        </p:sp>
        <p:sp>
          <p:nvSpPr>
            <p:cNvPr id="59" name="AutoShape 29"/>
            <p:cNvSpPr>
              <a:spLocks/>
            </p:cNvSpPr>
            <p:nvPr/>
          </p:nvSpPr>
          <p:spPr bwMode="auto">
            <a:xfrm flipH="1">
              <a:off x="898" y="2868"/>
              <a:ext cx="318" cy="1044"/>
            </a:xfrm>
            <a:prstGeom prst="rightBrace">
              <a:avLst>
                <a:gd name="adj1" fmla="val 27358"/>
                <a:gd name="adj2" fmla="val 50000"/>
              </a:avLst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5461" tIns="32731" rIns="65461" bIns="32731" anchor="ctr"/>
            <a:lstStyle/>
            <a:p>
              <a:pPr algn="ctr" defTabSz="971020" fontAlgn="base">
                <a:spcBef>
                  <a:spcPct val="0"/>
                </a:spcBef>
                <a:spcAft>
                  <a:spcPct val="0"/>
                </a:spcAft>
              </a:pPr>
              <a:endParaRPr lang="pt-BR" b="1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endParaRPr>
            </a:p>
          </p:txBody>
        </p:sp>
      </p:grpSp>
      <p:sp>
        <p:nvSpPr>
          <p:cNvPr id="60" name="Text Box 31"/>
          <p:cNvSpPr txBox="1">
            <a:spLocks noChangeArrowheads="1"/>
          </p:cNvSpPr>
          <p:nvPr/>
        </p:nvSpPr>
        <p:spPr bwMode="auto">
          <a:xfrm>
            <a:off x="88899" y="1244224"/>
            <a:ext cx="10428165" cy="88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748" tIns="38875" rIns="77748" bIns="38875">
            <a:spAutoFit/>
          </a:bodyPr>
          <a:lstStyle/>
          <a:p>
            <a:pPr algn="just" defTabSz="971020" fontAlgn="base">
              <a:spcBef>
                <a:spcPct val="0"/>
              </a:spcBef>
              <a:spcAft>
                <a:spcPct val="0"/>
              </a:spcAft>
              <a:buClr>
                <a:srgbClr val="333399"/>
              </a:buClr>
              <a:buFont typeface="Wingdings" pitchFamily="2" charset="2"/>
              <a:buChar char="ü"/>
            </a:pPr>
            <a:r>
              <a:rPr lang="pt-BR" sz="2900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 </a:t>
            </a:r>
            <a:r>
              <a:rPr lang="pt-BR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Pela n</a:t>
            </a:r>
            <a:r>
              <a:rPr lang="pt-BR" dirty="0" smtClean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orma</a:t>
            </a:r>
            <a:r>
              <a:rPr lang="pt-BR" dirty="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, confere-se enfoque patrimonial ao Balanço e promove-se a convergência às normas internacionais e brasileiras, incluindo a legislação societária (lei 6.404/76 e alterações).</a:t>
            </a:r>
          </a:p>
        </p:txBody>
      </p:sp>
    </p:spTree>
    <p:extLst>
      <p:ext uri="{BB962C8B-B14F-4D97-AF65-F5344CB8AC3E}">
        <p14:creationId xmlns="" xmlns:p14="http://schemas.microsoft.com/office/powerpoint/2010/main" val="8098841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6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2753195" y="231737"/>
            <a:ext cx="8659838" cy="73911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 smtClean="0"/>
              <a:t>Balanço Patrimonial – Nova Estrutura</a:t>
            </a:r>
            <a:endParaRPr lang="pt-BR" sz="4000" dirty="0"/>
          </a:p>
        </p:txBody>
      </p:sp>
      <p:graphicFrame>
        <p:nvGraphicFramePr>
          <p:cNvPr id="33" name="Tabela 3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1308237"/>
              </p:ext>
            </p:extLst>
          </p:nvPr>
        </p:nvGraphicFramePr>
        <p:xfrm>
          <a:off x="1475926" y="1042864"/>
          <a:ext cx="9433050" cy="5989118"/>
        </p:xfrm>
        <a:graphic>
          <a:graphicData uri="http://schemas.openxmlformats.org/drawingml/2006/table">
            <a:tbl>
              <a:tblPr/>
              <a:tblGrid>
                <a:gridCol w="2931792"/>
                <a:gridCol w="943305"/>
                <a:gridCol w="862181"/>
                <a:gridCol w="2931792"/>
                <a:gridCol w="901799"/>
                <a:gridCol w="862181"/>
              </a:tblGrid>
              <a:tr h="142195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&lt;ENTE DA FEDERAÇÃO&gt;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376" marR="17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42195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BALANÇO PATRIMONIAL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376" marR="17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13259">
                <a:tc grid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EXERCÍCIO:                               PERÍODO: MÊS                              DATA EMISSÃO:                                                                     PÁGINA: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376" marR="17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42195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ATIVO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PASSIVO</a:t>
                      </a: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986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ESPECIFICAÇÃO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Atual</a:t>
                      </a:r>
                      <a:endParaRPr lang="pt-BR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Anterior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ESPECIFICAÇÃO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Atual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Anterior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673260">
                <a:tc row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0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r>
                        <a:rPr lang="pt-BR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ATIVO CIRCULANTE </a:t>
                      </a:r>
                      <a:endParaRPr lang="pt-BR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</a:t>
                      </a:r>
                      <a:endParaRPr lang="pt-BR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Caixa e Equivalentes de Caixa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Créditos a Curto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Demais Créditos e Valores A Curto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Investimentos Temporários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Estoques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VPD Pagas Antecipadamente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pt-BR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ATIVO NAO-CIRCULANTE</a:t>
                      </a:r>
                      <a:endParaRPr lang="pt-BR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pt-BR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Ativo Realizável a Longo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Créditos a Longo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Demais Créditos e Valores a Longo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Investimentos Temporários a Longo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Estoques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VPD Pagas Antecipadamente</a:t>
                      </a:r>
                    </a:p>
                    <a:p>
                      <a:r>
                        <a:rPr lang="pt-BR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Investimentos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Participações Permanentes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Demais Investimentos Permanentes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(-) Redução ao Valor Recuperável</a:t>
                      </a:r>
                    </a:p>
                    <a:p>
                      <a:r>
                        <a:rPr lang="pt-BR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Imobilizado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Bens Moveis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Bens Imóveis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(-) Depreciação, Exaustão e Amortização Acumuladas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(-) Redução ao Valor Recuperável</a:t>
                      </a:r>
                    </a:p>
                    <a:p>
                      <a:r>
                        <a:rPr lang="pt-BR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Intangível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Softwares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Marcas, Direitos e Patentes Industriais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Direito de Uso De Imóveis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(-) Amortização Acumulada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(-) Redução ao Valor Recuperável</a:t>
                      </a:r>
                      <a:r>
                        <a:rPr lang="pt-BR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0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0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r>
                        <a:rPr lang="pt-BR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PASSIVO CIRCULANTE</a:t>
                      </a:r>
                      <a:endParaRPr lang="pt-BR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pt-BR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Obrigações Trabalhistas, Previdenciárias e Assistenciais a Pagar a Curto Prazo</a:t>
                      </a:r>
                    </a:p>
                    <a:p>
                      <a:r>
                        <a:rPr lang="pt-BR" sz="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Emprést</a:t>
                      </a:r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e Financiamentos a Curto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Fornecedores e Contas a Pagar a Curto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Obrigações Fiscais a Curto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Demais Obrigações a Curto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Provisões a Curto Prazo   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pt-BR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PASSIVO NAO-CIRCULANTE</a:t>
                      </a:r>
                      <a:endParaRPr lang="pt-BR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pt-BR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Obrigações Trabalhistas, Previdenciárias e   Assistenciais a Pagar A Longo Prazo</a:t>
                      </a:r>
                    </a:p>
                    <a:p>
                      <a:r>
                        <a:rPr lang="pt-BR" sz="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Emprést</a:t>
                      </a:r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e Financiamentos a Longo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Fornecedores a Longo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Obrigações Fiscais a Longo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Demais Obrigações a Longo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Provisões a Longo Prazo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Resultado Diferido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1435"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9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TOTAL DO PASSIVO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9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PATRIMÔNIO LÍQUIDO 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9860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ESPECIFICAÇÃO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Atual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Anterior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09489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00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Patrimônio Social e Capital Social</a:t>
                      </a:r>
                    </a:p>
                    <a:p>
                      <a:r>
                        <a:rPr lang="pt-BR" sz="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Adiant</a:t>
                      </a:r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Para Futuro Aumento de Capital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Reservas de Capital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Ajustes de Avaliação Patrimonial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Reservas de Lucros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Demais Reservas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Resultados Acumulados</a:t>
                      </a:r>
                    </a:p>
                    <a:p>
                      <a:r>
                        <a:rPr lang="pt-BR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(-) Ações / Cotas em Tesouraria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25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TOTAL DO PATRIMÔNIO LÍQUIDO</a:t>
                      </a: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7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800" b="1" dirty="0"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800" b="1" dirty="0"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49" marR="625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779005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691953" y="898848"/>
            <a:ext cx="8627965" cy="84575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dirty="0" smtClean="0"/>
              <a:t>Balanço Patrimonial – Nova Estrutura</a:t>
            </a:r>
            <a:endParaRPr lang="pt-BR" sz="4000" dirty="0"/>
          </a:p>
        </p:txBody>
      </p:sp>
      <p:graphicFrame>
        <p:nvGraphicFramePr>
          <p:cNvPr id="33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19021818"/>
              </p:ext>
            </p:extLst>
          </p:nvPr>
        </p:nvGraphicFramePr>
        <p:xfrm>
          <a:off x="1277963" y="2518986"/>
          <a:ext cx="9040296" cy="1035087"/>
        </p:xfrm>
        <a:graphic>
          <a:graphicData uri="http://schemas.openxmlformats.org/drawingml/2006/table">
            <a:tbl>
              <a:tblPr/>
              <a:tblGrid>
                <a:gridCol w="2771754"/>
                <a:gridCol w="880524"/>
                <a:gridCol w="882332"/>
                <a:gridCol w="2784412"/>
                <a:gridCol w="860637"/>
                <a:gridCol w="860637"/>
              </a:tblGrid>
              <a:tr h="3450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80360" algn="r"/>
                        </a:tabLs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ATIVO FINANCEIRO 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PASSIVO FINANCEIRO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0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880360" algn="r"/>
                        </a:tabLs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ATIVO PERMANENTE 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PASSIVO PERMANENTE 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029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SALDO PATRIMONIAL 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1175863" y="3913344"/>
            <a:ext cx="1490562" cy="33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8603" tIns="54302" rIns="108603" bIns="54302">
            <a:spAutoFit/>
          </a:bodyPr>
          <a:lstStyle/>
          <a:p>
            <a:r>
              <a:rPr lang="pt-BR" sz="1400" b="1" u="sng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Compensações</a:t>
            </a:r>
            <a:endParaRPr lang="en-US" sz="140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5" name="Rectangle 9"/>
          <p:cNvSpPr>
            <a:spLocks noChangeArrowheads="1"/>
          </p:cNvSpPr>
          <p:nvPr/>
        </p:nvSpPr>
        <p:spPr bwMode="auto">
          <a:xfrm>
            <a:off x="1208349" y="2073593"/>
            <a:ext cx="1643026" cy="33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8603" tIns="54302" rIns="108603" bIns="54302">
            <a:spAutoFit/>
          </a:bodyPr>
          <a:lstStyle/>
          <a:p>
            <a:r>
              <a:rPr lang="pt-BR" sz="1400" b="1" u="sng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Visão Lei 4320/64</a:t>
            </a:r>
            <a:endParaRPr lang="en-US" sz="1400" dirty="0"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36" name="Tabela 3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43576164"/>
              </p:ext>
            </p:extLst>
          </p:nvPr>
        </p:nvGraphicFramePr>
        <p:xfrm>
          <a:off x="1238313" y="4370640"/>
          <a:ext cx="9040298" cy="2072824"/>
        </p:xfrm>
        <a:graphic>
          <a:graphicData uri="http://schemas.openxmlformats.org/drawingml/2006/table">
            <a:tbl>
              <a:tblPr/>
              <a:tblGrid>
                <a:gridCol w="2471973"/>
                <a:gridCol w="922769"/>
                <a:gridCol w="927127"/>
                <a:gridCol w="2900129"/>
                <a:gridCol w="926037"/>
                <a:gridCol w="892263"/>
              </a:tblGrid>
              <a:tr h="6761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ESPECIFICAÇÃO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Atual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Anterior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ESPECIFICAÇÃO</a:t>
                      </a: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Atual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Exercício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Anterior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45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Saldo dos Atos Potenciais do Ativo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Saldo dos Atos Potenciais do Passivo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37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044060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233242" y="869444"/>
            <a:ext cx="11601489" cy="1496500"/>
          </a:xfrm>
        </p:spPr>
        <p:txBody>
          <a:bodyPr>
            <a:no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pt-BR" sz="4300" b="1" dirty="0"/>
              <a:t>SISTEMAS ESTRUTURANTES</a:t>
            </a:r>
            <a:r>
              <a:rPr lang="pt-BR" sz="3300" b="1" dirty="0"/>
              <a:t/>
            </a:r>
            <a:br>
              <a:rPr lang="pt-BR" sz="3300" b="1" dirty="0"/>
            </a:br>
            <a:r>
              <a:rPr lang="pt-BR" sz="2400" dirty="0">
                <a:latin typeface="+mn-lt"/>
                <a:ea typeface="+mn-ea"/>
                <a:cs typeface="+mn-cs"/>
              </a:rPr>
              <a:t>Tem por base a natureza das suas atividades e a tecnologia de execução dos seus serviços, em face dos seus processos de trabalho, insumos e clientes</a:t>
            </a:r>
          </a:p>
        </p:txBody>
      </p:sp>
      <p:sp>
        <p:nvSpPr>
          <p:cNvPr id="6" name="Título 8"/>
          <p:cNvSpPr txBox="1">
            <a:spLocks/>
          </p:cNvSpPr>
          <p:nvPr/>
        </p:nvSpPr>
        <p:spPr>
          <a:xfrm>
            <a:off x="46121" y="3712795"/>
            <a:ext cx="11882170" cy="1849747"/>
          </a:xfrm>
          <a:prstGeom prst="rect">
            <a:avLst/>
          </a:prstGeom>
        </p:spPr>
        <p:txBody>
          <a:bodyPr vert="horz" lIns="108603" tIns="54302" rIns="108603" bIns="54302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Clr>
                <a:schemeClr val="accent1"/>
              </a:buClr>
              <a:buSzPct val="100000"/>
            </a:pPr>
            <a:endParaRPr lang="pt-BR" sz="5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07482" y="2814895"/>
            <a:ext cx="9917402" cy="4091530"/>
          </a:xfrm>
          <a:prstGeom prst="rect">
            <a:avLst/>
          </a:prstGeom>
          <a:noFill/>
        </p:spPr>
        <p:txBody>
          <a:bodyPr wrap="square" lIns="108603" tIns="54302" rIns="108603" bIns="54302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pt-BR" sz="4300" b="1" dirty="0"/>
              <a:t>SIAFEM/RJ</a:t>
            </a:r>
          </a:p>
          <a:p>
            <a:pPr algn="ctr">
              <a:spcBef>
                <a:spcPct val="20000"/>
              </a:spcBef>
            </a:pPr>
            <a:r>
              <a:rPr lang="pt-BR" sz="2400" dirty="0"/>
              <a:t>	Sistema Integrado de Administração Financeira para Estados e Municípios</a:t>
            </a:r>
          </a:p>
          <a:p>
            <a:pPr algn="ctr">
              <a:spcBef>
                <a:spcPct val="20000"/>
              </a:spcBef>
            </a:pPr>
            <a:endParaRPr lang="pt-BR" sz="4300" dirty="0"/>
          </a:p>
          <a:p>
            <a:pPr algn="ctr">
              <a:spcBef>
                <a:spcPct val="20000"/>
              </a:spcBef>
            </a:pPr>
            <a:r>
              <a:rPr lang="pt-BR" sz="4300" b="1" dirty="0"/>
              <a:t>SIG</a:t>
            </a:r>
          </a:p>
          <a:p>
            <a:pPr algn="ctr">
              <a:spcBef>
                <a:spcPct val="20000"/>
              </a:spcBef>
            </a:pPr>
            <a:r>
              <a:rPr lang="pt-BR" sz="2400" dirty="0"/>
              <a:t>Sistema de Informações Gerencias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462979389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755849" y="1067936"/>
            <a:ext cx="9361040" cy="105504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Demonstrativo do Superávit Financeiro</a:t>
            </a:r>
            <a:endParaRPr lang="pt-BR" dirty="0"/>
          </a:p>
        </p:txBody>
      </p:sp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14997803"/>
              </p:ext>
            </p:extLst>
          </p:nvPr>
        </p:nvGraphicFramePr>
        <p:xfrm>
          <a:off x="765554" y="2553967"/>
          <a:ext cx="9495351" cy="3673473"/>
        </p:xfrm>
        <a:graphic>
          <a:graphicData uri="http://schemas.openxmlformats.org/drawingml/2006/table">
            <a:tbl>
              <a:tblPr/>
              <a:tblGrid>
                <a:gridCol w="7769096"/>
                <a:gridCol w="1726255"/>
              </a:tblGrid>
              <a:tr h="26716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&lt;ENTE DA FEDERAÇÃO&gt;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6716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DEMONSTRATIVO DO SUPERÁVIT/DÉFICIT </a:t>
                      </a:r>
                      <a:r>
                        <a:rPr lang="pt-BR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FINANCEIRO </a:t>
                      </a: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APURADO NO BALANÇO PATRIMONIAL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67162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>
                          <a:latin typeface="Times New Roman"/>
                          <a:ea typeface="Times New Roman"/>
                          <a:cs typeface="Times New Roman"/>
                        </a:rPr>
                        <a:t>EXERCÍCIO:                       MÊS                EMISSÃO:                                                                 PÁGINA:</a:t>
                      </a: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564" marR="185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011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DESTINAÇÃO DE RECURSOS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SUPERÁVIT/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DÉFICIT </a:t>
                      </a: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FINANCEIRO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9369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  Ordinária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  Vinculada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     Previdência Social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Transferências obrigatórias de outro ente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     Convênios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    (...)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9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894642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bo 10"/>
          <p:cNvSpPr/>
          <p:nvPr/>
        </p:nvSpPr>
        <p:spPr>
          <a:xfrm>
            <a:off x="5224392" y="1760204"/>
            <a:ext cx="6260649" cy="3747156"/>
          </a:xfrm>
          <a:prstGeom prst="cube">
            <a:avLst/>
          </a:prstGeom>
          <a:solidFill>
            <a:srgbClr val="7030A0"/>
          </a:solidFill>
          <a:ln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morning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03" tIns="54302" rIns="108603" bIns="54302" rtlCol="0" anchor="ctr"/>
          <a:lstStyle/>
          <a:p>
            <a:pPr algn="ctr"/>
            <a:r>
              <a:rPr lang="pt-BR" sz="4300" dirty="0">
                <a:latin typeface="Bernard MT Condensed" panose="02050806060905020404" pitchFamily="18" charset="0"/>
              </a:rPr>
              <a:t>DEMONSTRAÇÃO DAS VARIAÇÕES PATRIMONIAIS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3723" y="1364888"/>
            <a:ext cx="3652526" cy="4862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894124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331913" y="730553"/>
            <a:ext cx="9505056" cy="81636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D.V.P. – Estrutura Antiga</a:t>
            </a:r>
            <a:endParaRPr lang="pt-BR" dirty="0"/>
          </a:p>
        </p:txBody>
      </p:sp>
      <p:graphicFrame>
        <p:nvGraphicFramePr>
          <p:cNvPr id="14" name="Object 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1346412723"/>
              </p:ext>
            </p:extLst>
          </p:nvPr>
        </p:nvGraphicFramePr>
        <p:xfrm>
          <a:off x="2051993" y="2555032"/>
          <a:ext cx="8208911" cy="4288396"/>
        </p:xfrm>
        <a:graphic>
          <a:graphicData uri="http://schemas.openxmlformats.org/presentationml/2006/ole">
            <p:oleObj spid="_x0000_s4108" name="Worksheet" r:id="rId3" imgW="6191148" imgH="4057498" progId="Excel.Sheet.8">
              <p:embed/>
            </p:oleObj>
          </a:graphicData>
        </a:graphic>
      </p:graphicFrame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229484" y="1615329"/>
            <a:ext cx="9751501" cy="723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8603" tIns="54302" rIns="108603" bIns="54302">
            <a:spAutoFit/>
          </a:bodyPr>
          <a:lstStyle/>
          <a:p>
            <a:pPr algn="just" defTabSz="533590">
              <a:lnSpc>
                <a:spcPct val="95000"/>
              </a:lnSpc>
              <a:spcBef>
                <a:spcPct val="50000"/>
              </a:spcBef>
              <a:buClr>
                <a:schemeClr val="accent2"/>
              </a:buClr>
              <a:buSzPct val="100000"/>
              <a:buFont typeface="Wingdings" pitchFamily="2" charset="2"/>
              <a:buChar char="ü"/>
            </a:pPr>
            <a:r>
              <a:rPr lang="pt-BR" dirty="0" smtClean="0">
                <a:latin typeface="+mj-lt"/>
                <a:cs typeface="Lucida Sans Unicode" pitchFamily="34" charset="0"/>
              </a:rPr>
              <a:t>A estrutura antiga da </a:t>
            </a:r>
            <a:r>
              <a:rPr lang="pt-BR" dirty="0">
                <a:latin typeface="+mj-lt"/>
                <a:cs typeface="Lucida Sans Unicode" pitchFamily="34" charset="0"/>
              </a:rPr>
              <a:t>DVP </a:t>
            </a:r>
            <a:r>
              <a:rPr lang="pt-BR" dirty="0" smtClean="0">
                <a:latin typeface="+mj-lt"/>
                <a:cs typeface="Lucida Sans Unicode" pitchFamily="34" charset="0"/>
              </a:rPr>
              <a:t>apresentava o </a:t>
            </a:r>
            <a:r>
              <a:rPr lang="pt-BR" dirty="0">
                <a:latin typeface="+mj-lt"/>
                <a:cs typeface="Lucida Sans Unicode" pitchFamily="34" charset="0"/>
              </a:rPr>
              <a:t>enfoque </a:t>
            </a:r>
            <a:r>
              <a:rPr lang="pt-BR" dirty="0" smtClean="0">
                <a:latin typeface="+mj-lt"/>
                <a:cs typeface="Lucida Sans Unicode" pitchFamily="34" charset="0"/>
              </a:rPr>
              <a:t>orçamentário, </a:t>
            </a:r>
            <a:r>
              <a:rPr lang="pt-BR" dirty="0">
                <a:latin typeface="+mj-lt"/>
                <a:cs typeface="Lucida Sans Unicode" pitchFamily="34" charset="0"/>
              </a:rPr>
              <a:t>ao separar as variações em decorrentes/independentes da execução orçamentária:</a:t>
            </a:r>
          </a:p>
        </p:txBody>
      </p:sp>
    </p:spTree>
    <p:extLst>
      <p:ext uri="{BB962C8B-B14F-4D97-AF65-F5344CB8AC3E}">
        <p14:creationId xmlns="" xmlns:p14="http://schemas.microsoft.com/office/powerpoint/2010/main" val="21617318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2124001" y="730553"/>
            <a:ext cx="8803854" cy="81636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D.V.P. – Aspectos Inovadores</a:t>
            </a:r>
            <a:endParaRPr lang="pt-BR" dirty="0"/>
          </a:p>
        </p:txBody>
      </p:sp>
      <p:sp>
        <p:nvSpPr>
          <p:cNvPr id="16" name="Text Box 1030"/>
          <p:cNvSpPr txBox="1">
            <a:spLocks noChangeArrowheads="1"/>
          </p:cNvSpPr>
          <p:nvPr/>
        </p:nvSpPr>
        <p:spPr bwMode="auto">
          <a:xfrm>
            <a:off x="1483797" y="5943940"/>
            <a:ext cx="3290886" cy="35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7748" tIns="38875" rIns="77748" bIns="38875">
            <a:spAutoFit/>
          </a:bodyPr>
          <a:lstStyle/>
          <a:p>
            <a:pPr algn="ctr" defTabSz="971020"/>
            <a:r>
              <a:rPr lang="pt-BR" sz="1800" b="1" dirty="0">
                <a:solidFill>
                  <a:srgbClr val="000000"/>
                </a:solidFill>
                <a:latin typeface="Verdana" pitchFamily="34" charset="0"/>
                <a:cs typeface="Lucida Sans Unicode" pitchFamily="34" charset="0"/>
              </a:rPr>
              <a:t>Variações Aumentativas</a:t>
            </a:r>
          </a:p>
        </p:txBody>
      </p:sp>
      <p:sp>
        <p:nvSpPr>
          <p:cNvPr id="17" name="AutoShape 1031"/>
          <p:cNvSpPr>
            <a:spLocks noChangeArrowheads="1"/>
          </p:cNvSpPr>
          <p:nvPr/>
        </p:nvSpPr>
        <p:spPr bwMode="auto">
          <a:xfrm>
            <a:off x="4716289" y="6050932"/>
            <a:ext cx="963600" cy="176508"/>
          </a:xfrm>
          <a:prstGeom prst="rightArrow">
            <a:avLst>
              <a:gd name="adj1" fmla="val 50398"/>
              <a:gd name="adj2" fmla="val 157944"/>
            </a:avLst>
          </a:prstGeom>
          <a:solidFill>
            <a:srgbClr val="00CC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87005" tIns="43503" rIns="87005" bIns="43503" anchor="ctr"/>
          <a:lstStyle/>
          <a:p>
            <a:pPr defTabSz="533590">
              <a:lnSpc>
                <a:spcPct val="95000"/>
              </a:lnSpc>
              <a:buClr>
                <a:srgbClr val="000000"/>
              </a:buClr>
              <a:buSzPct val="100000"/>
            </a:pPr>
            <a:endParaRPr lang="pt-BR" sz="2900">
              <a:solidFill>
                <a:schemeClr val="bg1"/>
              </a:solidFill>
              <a:cs typeface="Lucida Sans Unicode" pitchFamily="34" charset="0"/>
            </a:endParaRPr>
          </a:p>
        </p:txBody>
      </p:sp>
      <p:sp>
        <p:nvSpPr>
          <p:cNvPr id="18" name="Text Box 1032"/>
          <p:cNvSpPr txBox="1">
            <a:spLocks noChangeArrowheads="1"/>
          </p:cNvSpPr>
          <p:nvPr/>
        </p:nvSpPr>
        <p:spPr bwMode="auto">
          <a:xfrm>
            <a:off x="5700391" y="5943940"/>
            <a:ext cx="5496618" cy="35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7748" tIns="38875" rIns="77748" bIns="38875">
            <a:spAutoFit/>
          </a:bodyPr>
          <a:lstStyle/>
          <a:p>
            <a:pPr algn="ctr" defTabSz="971020"/>
            <a:r>
              <a:rPr lang="pt-BR" sz="1800" b="1" dirty="0">
                <a:solidFill>
                  <a:srgbClr val="000000"/>
                </a:solidFill>
                <a:latin typeface="Verdana" pitchFamily="34" charset="0"/>
                <a:cs typeface="Lucida Sans Unicode" pitchFamily="34" charset="0"/>
              </a:rPr>
              <a:t>Aumentam a situação líquida patrimonial</a:t>
            </a:r>
          </a:p>
        </p:txBody>
      </p:sp>
      <p:sp>
        <p:nvSpPr>
          <p:cNvPr id="19" name="Text Box 1033"/>
          <p:cNvSpPr txBox="1">
            <a:spLocks noChangeArrowheads="1"/>
          </p:cNvSpPr>
          <p:nvPr/>
        </p:nvSpPr>
        <p:spPr bwMode="auto">
          <a:xfrm>
            <a:off x="1475929" y="6303980"/>
            <a:ext cx="3047229" cy="35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7748" tIns="38875" rIns="77748" bIns="38875">
            <a:spAutoFit/>
          </a:bodyPr>
          <a:lstStyle/>
          <a:p>
            <a:pPr algn="ctr" defTabSz="971020"/>
            <a:r>
              <a:rPr lang="pt-BR" sz="1800" b="1" dirty="0">
                <a:solidFill>
                  <a:srgbClr val="000000"/>
                </a:solidFill>
                <a:latin typeface="Verdana" pitchFamily="34" charset="0"/>
                <a:cs typeface="Lucida Sans Unicode" pitchFamily="34" charset="0"/>
              </a:rPr>
              <a:t>Variações Diminutivas</a:t>
            </a:r>
          </a:p>
        </p:txBody>
      </p:sp>
      <p:sp>
        <p:nvSpPr>
          <p:cNvPr id="20" name="AutoShape 1034"/>
          <p:cNvSpPr>
            <a:spLocks noChangeArrowheads="1"/>
          </p:cNvSpPr>
          <p:nvPr/>
        </p:nvSpPr>
        <p:spPr bwMode="auto">
          <a:xfrm>
            <a:off x="4688793" y="6443464"/>
            <a:ext cx="963600" cy="176508"/>
          </a:xfrm>
          <a:prstGeom prst="rightArrow">
            <a:avLst>
              <a:gd name="adj1" fmla="val 50398"/>
              <a:gd name="adj2" fmla="val 157944"/>
            </a:avLst>
          </a:prstGeom>
          <a:solidFill>
            <a:srgbClr val="00CC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87005" tIns="43503" rIns="87005" bIns="43503" anchor="ctr"/>
          <a:lstStyle/>
          <a:p>
            <a:pPr defTabSz="533590">
              <a:lnSpc>
                <a:spcPct val="95000"/>
              </a:lnSpc>
              <a:buClr>
                <a:srgbClr val="000000"/>
              </a:buClr>
              <a:buSzPct val="100000"/>
            </a:pPr>
            <a:endParaRPr lang="pt-BR" sz="2900">
              <a:solidFill>
                <a:schemeClr val="bg1"/>
              </a:solidFill>
              <a:cs typeface="Lucida Sans Unicode" pitchFamily="34" charset="0"/>
            </a:endParaRPr>
          </a:p>
        </p:txBody>
      </p:sp>
      <p:sp>
        <p:nvSpPr>
          <p:cNvPr id="21" name="Text Box 1035"/>
          <p:cNvSpPr txBox="1">
            <a:spLocks noChangeArrowheads="1"/>
          </p:cNvSpPr>
          <p:nvPr/>
        </p:nvSpPr>
        <p:spPr bwMode="auto">
          <a:xfrm>
            <a:off x="5652393" y="6375988"/>
            <a:ext cx="5406850" cy="35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7748" tIns="38875" rIns="77748" bIns="38875">
            <a:spAutoFit/>
          </a:bodyPr>
          <a:lstStyle/>
          <a:p>
            <a:pPr algn="ctr" defTabSz="971020"/>
            <a:r>
              <a:rPr lang="pt-BR" sz="1800" b="1" dirty="0">
                <a:solidFill>
                  <a:srgbClr val="000000"/>
                </a:solidFill>
                <a:latin typeface="Verdana" pitchFamily="34" charset="0"/>
                <a:cs typeface="Lucida Sans Unicode" pitchFamily="34" charset="0"/>
              </a:rPr>
              <a:t>Diminuem a situação líquida patrimonial</a:t>
            </a:r>
          </a:p>
        </p:txBody>
      </p:sp>
      <p:sp>
        <p:nvSpPr>
          <p:cNvPr id="22" name="Rectangle 1027"/>
          <p:cNvSpPr>
            <a:spLocks noGrp="1" noChangeArrowheads="1"/>
          </p:cNvSpPr>
          <p:nvPr>
            <p:ph idx="4294967295"/>
          </p:nvPr>
        </p:nvSpPr>
        <p:spPr bwMode="auto">
          <a:xfrm>
            <a:off x="683841" y="838013"/>
            <a:ext cx="10603933" cy="387725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7048" tIns="48523" rIns="97048" bIns="48523"/>
          <a:lstStyle/>
          <a:p>
            <a:pPr marL="363897" indent="-39596" algn="just" defTabSz="971020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None/>
            </a:pPr>
            <a:endParaRPr lang="pt-BR" sz="2100" dirty="0">
              <a:latin typeface="Calibri" pitchFamily="34" charset="0"/>
            </a:endParaRPr>
          </a:p>
          <a:p>
            <a:pPr marL="363897" indent="-39596" algn="just" defTabSz="971020">
              <a:lnSpc>
                <a:spcPct val="90000"/>
              </a:lnSpc>
              <a:buClr>
                <a:schemeClr val="accent2"/>
              </a:buClr>
              <a:buNone/>
            </a:pPr>
            <a:endParaRPr lang="pt-BR" sz="2100" dirty="0">
              <a:latin typeface="Calibri" pitchFamily="34" charset="0"/>
            </a:endParaRPr>
          </a:p>
          <a:p>
            <a:pPr marL="363897" indent="-39596" algn="just" defTabSz="97102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ü"/>
            </a:pPr>
            <a:r>
              <a:rPr lang="pt-BR" sz="2400" dirty="0">
                <a:latin typeface="Calibri" pitchFamily="34" charset="0"/>
              </a:rPr>
              <a:t>A Demonstração das Variações Patrimoniais evidencia as variações quantitativas, o resultado patrimonial e as variações qualitativas decorrentes da execução orçamentária. </a:t>
            </a:r>
            <a:r>
              <a:rPr lang="pt-BR" sz="2400" u="sng" dirty="0">
                <a:latin typeface="Calibri" pitchFamily="34" charset="0"/>
                <a:hlinkClick r:id="rId2"/>
              </a:rPr>
              <a:t>(Redação dada pela Resolução CFC nº. 1.268/09)</a:t>
            </a:r>
            <a:endParaRPr lang="pt-BR" sz="2400" dirty="0">
              <a:latin typeface="Calibri" pitchFamily="34" charset="0"/>
            </a:endParaRPr>
          </a:p>
          <a:p>
            <a:pPr marL="363897" indent="-39596" algn="just" defTabSz="97102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ü"/>
            </a:pPr>
            <a:endParaRPr lang="pt-BR" sz="2400" dirty="0">
              <a:latin typeface="Calibri" pitchFamily="34" charset="0"/>
            </a:endParaRPr>
          </a:p>
          <a:p>
            <a:pPr marL="363897" indent="-39596" algn="just" defTabSz="97102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ü"/>
            </a:pPr>
            <a:r>
              <a:rPr lang="pt-BR" sz="2400" dirty="0">
                <a:latin typeface="Calibri" pitchFamily="34" charset="0"/>
              </a:rPr>
              <a:t>As variações quantitativas são decorrentes de transações no setor público que aumentam ou diminuem o patrimônio líquido. O resultado patrimonial do período é apurado pelo confronto entre as variações patrimoniais aumentativas e diminutivas.</a:t>
            </a:r>
          </a:p>
          <a:p>
            <a:pPr marL="363897" indent="-39596" algn="just" defTabSz="97102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ü"/>
            </a:pPr>
            <a:endParaRPr lang="pt-BR" sz="2400" dirty="0">
              <a:latin typeface="Calibri" pitchFamily="34" charset="0"/>
            </a:endParaRPr>
          </a:p>
          <a:p>
            <a:pPr marL="363897" indent="-39596" algn="just" defTabSz="97102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ü"/>
            </a:pPr>
            <a:r>
              <a:rPr lang="pt-BR" sz="2400" dirty="0">
                <a:latin typeface="Calibri" pitchFamily="34" charset="0"/>
              </a:rPr>
              <a:t>As variações qualitativas são decorrentes de transações no setor público que alteram a composição dos elementos patrimoniais sem afetar o patrimônio líquido.</a:t>
            </a:r>
          </a:p>
        </p:txBody>
      </p:sp>
    </p:spTree>
    <p:extLst>
      <p:ext uri="{BB962C8B-B14F-4D97-AF65-F5344CB8AC3E}">
        <p14:creationId xmlns="" xmlns:p14="http://schemas.microsoft.com/office/powerpoint/2010/main" val="40974968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/>
      <p:bldP spid="19" grpId="0"/>
      <p:bldP spid="20" grpId="0" animBg="1"/>
      <p:bldP spid="21" grpId="0"/>
      <p:bldP spid="2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696836" y="898848"/>
            <a:ext cx="9636077" cy="105504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D.V.P. – Variações Qualitativas</a:t>
            </a:r>
            <a:endParaRPr lang="pt-BR" dirty="0"/>
          </a:p>
        </p:txBody>
      </p:sp>
      <p:sp>
        <p:nvSpPr>
          <p:cNvPr id="23" name="Rectangle 1027"/>
          <p:cNvSpPr>
            <a:spLocks noGrp="1" noChangeArrowheads="1"/>
          </p:cNvSpPr>
          <p:nvPr>
            <p:ph idx="4294967295"/>
          </p:nvPr>
        </p:nvSpPr>
        <p:spPr bwMode="auto">
          <a:xfrm>
            <a:off x="348073" y="2787502"/>
            <a:ext cx="10520395" cy="212596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7048" tIns="48523" rIns="97048" bIns="48523">
            <a:normAutofit fontScale="85000" lnSpcReduction="20000"/>
          </a:bodyPr>
          <a:lstStyle/>
          <a:p>
            <a:pPr marL="363897" indent="-39596" algn="just" defTabSz="971020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None/>
            </a:pPr>
            <a:endParaRPr lang="pt-BR" sz="2400" dirty="0">
              <a:latin typeface="Calibri" pitchFamily="34" charset="0"/>
            </a:endParaRPr>
          </a:p>
          <a:p>
            <a:pPr marL="363897" indent="-39596" algn="just" defTabSz="97102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ü"/>
            </a:pPr>
            <a:r>
              <a:rPr lang="pt-BR" sz="2400" dirty="0">
                <a:latin typeface="Calibri" pitchFamily="34" charset="0"/>
              </a:rPr>
              <a:t>Para fins da DVP, apresentar-se-ão às variações qualitativas decorrentes da execução orçamentária que consistem em incorporação de ativos não-financeiros, desincorporação de passivos não-financeiros, desincorporação de ativos não-financeiros e incorporação de passivos não-financeiros. </a:t>
            </a:r>
          </a:p>
          <a:p>
            <a:pPr marL="363897" indent="-39596" algn="just" defTabSz="97102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ü"/>
            </a:pPr>
            <a:endParaRPr lang="pt-BR" sz="2400" dirty="0">
              <a:latin typeface="Calibri" pitchFamily="34" charset="0"/>
            </a:endParaRPr>
          </a:p>
          <a:p>
            <a:pPr marL="363897" indent="-39596" algn="just" defTabSz="97102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ü"/>
            </a:pPr>
            <a:r>
              <a:rPr lang="pt-BR" sz="2400" dirty="0">
                <a:latin typeface="Calibri" pitchFamily="34" charset="0"/>
              </a:rPr>
              <a:t>Considerar-se-ão apenas as variações qualitativas decorrentes das receitas e despesas de capital.</a:t>
            </a:r>
          </a:p>
        </p:txBody>
      </p:sp>
      <p:sp>
        <p:nvSpPr>
          <p:cNvPr id="24" name="Text Box 1036"/>
          <p:cNvSpPr txBox="1">
            <a:spLocks noChangeArrowheads="1"/>
          </p:cNvSpPr>
          <p:nvPr/>
        </p:nvSpPr>
        <p:spPr bwMode="auto">
          <a:xfrm>
            <a:off x="208846" y="2137582"/>
            <a:ext cx="11281419" cy="8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8603" tIns="54302" rIns="108603" bIns="54302">
            <a:spAutoFit/>
          </a:bodyPr>
          <a:lstStyle/>
          <a:p>
            <a:pPr algn="just" defTabSz="533590">
              <a:lnSpc>
                <a:spcPct val="95000"/>
              </a:lnSpc>
              <a:spcBef>
                <a:spcPct val="50000"/>
              </a:spcBef>
              <a:buClr>
                <a:srgbClr val="000000"/>
              </a:buClr>
              <a:buSzPct val="100000"/>
            </a:pPr>
            <a:r>
              <a:rPr lang="pt-BR" sz="2400" dirty="0">
                <a:latin typeface="Calibri" pitchFamily="34" charset="0"/>
                <a:cs typeface="Lucida Sans Unicode" pitchFamily="34" charset="0"/>
              </a:rPr>
              <a:t>É importante atentar para o que se deve demonstrar na DVP com relação às variações qualitativas: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9678" y="4901344"/>
            <a:ext cx="1783831" cy="19021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977945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696836" y="957073"/>
            <a:ext cx="10428165" cy="73386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D.V.P. – Nova Estrutura</a:t>
            </a:r>
            <a:endParaRPr lang="pt-BR" dirty="0"/>
          </a:p>
        </p:txBody>
      </p: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28571505"/>
              </p:ext>
            </p:extLst>
          </p:nvPr>
        </p:nvGraphicFramePr>
        <p:xfrm>
          <a:off x="2047304" y="1911538"/>
          <a:ext cx="8069585" cy="4819958"/>
        </p:xfrm>
        <a:graphic>
          <a:graphicData uri="http://schemas.openxmlformats.org/drawingml/2006/table">
            <a:tbl>
              <a:tblPr/>
              <a:tblGrid>
                <a:gridCol w="6150638"/>
                <a:gridCol w="1019995"/>
                <a:gridCol w="898952"/>
              </a:tblGrid>
              <a:tr h="127109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600" dirty="0">
                          <a:latin typeface="Times New Roman"/>
                          <a:ea typeface="Times New Roman"/>
                        </a:rPr>
                        <a:t>&lt;ENTE DA FEDERAÇÃO&gt;</a:t>
                      </a:r>
                      <a:endParaRPr lang="pt-BR" sz="1100" dirty="0">
                        <a:latin typeface="Times New Roman"/>
                        <a:ea typeface="Times New Roman"/>
                      </a:endParaRPr>
                    </a:p>
                  </a:txBody>
                  <a:tcPr marL="16444" marR="1644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7109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600">
                          <a:latin typeface="Times New Roman"/>
                          <a:ea typeface="Times New Roman"/>
                        </a:rPr>
                        <a:t>DEMONSTRAÇÃO DAS VARIAÇÕES PATRIMONIAIS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16444" marR="1644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710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600">
                          <a:latin typeface="Times New Roman"/>
                          <a:ea typeface="Times New Roman"/>
                        </a:rPr>
                        <a:t>EXERCÍCIO:                               PERÍODO (MÊS):                              DATA EMISSÃO:                                                    PÁGINA: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16444" marR="1644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13911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VARIAÇÕES PATRIMONIAIS QUANTITATIVAS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941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Exercício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Atual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Exercício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Anterior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06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VARIAÇÕES PATRIMONIAIS AUMENTATIVAS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9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b="1">
                          <a:latin typeface="Times New Roman"/>
                          <a:ea typeface="Times New Roman"/>
                        </a:rPr>
                        <a:t>Impostos, Taxas e Contribuições De Melhoria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Impostos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Taxas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Contribuições de Melhoria    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24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b="1">
                          <a:latin typeface="Times New Roman"/>
                          <a:ea typeface="Times New Roman"/>
                        </a:rPr>
                        <a:t>Contribuições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Contribuições Sociais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Contribuições de Intervenção no Domínio Econômico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Contribuição de Iluminação Publica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Contribuições de Interesse das Categorias Profissionais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9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b="1">
                          <a:latin typeface="Times New Roman"/>
                          <a:ea typeface="Times New Roman"/>
                        </a:rPr>
                        <a:t>Exploração e Venda de Bens, Serviços e Direitos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Venda de Mercadorias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Venda de Produtos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Exploração de Bens e Direitos e Prestação De Serviços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14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b="1" dirty="0">
                          <a:latin typeface="Times New Roman"/>
                          <a:ea typeface="Times New Roman"/>
                        </a:rPr>
                        <a:t>Variações Patrimoniais Aumentativas Financeiras</a:t>
                      </a:r>
                      <a:endParaRPr lang="pt-BR" sz="11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dirty="0">
                          <a:latin typeface="Times New Roman"/>
                          <a:ea typeface="Times New Roman"/>
                        </a:rPr>
                        <a:t>Juros e Encargos de Empréstimos e Financiamentos Concedidos</a:t>
                      </a:r>
                      <a:endParaRPr lang="pt-BR" sz="11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dirty="0">
                          <a:latin typeface="Times New Roman"/>
                          <a:ea typeface="Times New Roman"/>
                        </a:rPr>
                        <a:t>Juros e Encargos de Mora</a:t>
                      </a:r>
                      <a:endParaRPr lang="pt-BR" sz="11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dirty="0">
                          <a:latin typeface="Times New Roman"/>
                          <a:ea typeface="Times New Roman"/>
                        </a:rPr>
                        <a:t>Variações Monetárias e Cambiais</a:t>
                      </a:r>
                      <a:endParaRPr lang="pt-BR" sz="11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dirty="0">
                          <a:latin typeface="Times New Roman"/>
                          <a:ea typeface="Times New Roman"/>
                        </a:rPr>
                        <a:t>Descontos Financeiros Obtidos</a:t>
                      </a:r>
                      <a:endParaRPr lang="pt-BR" sz="11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dirty="0">
                          <a:latin typeface="Times New Roman"/>
                          <a:ea typeface="Times New Roman"/>
                        </a:rPr>
                        <a:t>Remuneração de Depósitos Bancários e Aplicações Financeiras</a:t>
                      </a:r>
                      <a:endParaRPr lang="pt-BR" sz="11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dirty="0">
                          <a:latin typeface="Times New Roman"/>
                          <a:ea typeface="Times New Roman"/>
                        </a:rPr>
                        <a:t>Outras Variações Patrimoniais Aumentativas – Financeiras</a:t>
                      </a:r>
                      <a:endParaRPr lang="pt-BR" sz="1100" dirty="0"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196" marR="59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285555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552820" y="1114872"/>
            <a:ext cx="10428165" cy="73386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D.V.P. – Nova Estrutura</a:t>
            </a:r>
            <a:r>
              <a:rPr lang="pt-BR" sz="2400" dirty="0"/>
              <a:t> (continuação...)</a:t>
            </a:r>
          </a:p>
        </p:txBody>
      </p: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48289953"/>
              </p:ext>
            </p:extLst>
          </p:nvPr>
        </p:nvGraphicFramePr>
        <p:xfrm>
          <a:off x="2383455" y="2711371"/>
          <a:ext cx="7157370" cy="3156029"/>
        </p:xfrm>
        <a:graphic>
          <a:graphicData uri="http://schemas.openxmlformats.org/drawingml/2006/table">
            <a:tbl>
              <a:tblPr/>
              <a:tblGrid>
                <a:gridCol w="5455347"/>
                <a:gridCol w="904692"/>
                <a:gridCol w="797331"/>
              </a:tblGrid>
              <a:tr h="14538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</a:rPr>
                        <a:t>Transferências Recebidas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Transferências Intra Governamentais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Transferências Inter Governamentais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Transferências das Instituições Privadas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Transferências das Instituições </a:t>
                      </a:r>
                      <a:r>
                        <a:rPr lang="pt-BR" sz="1000" dirty="0" err="1">
                          <a:latin typeface="Times New Roman"/>
                          <a:ea typeface="Times New Roman"/>
                        </a:rPr>
                        <a:t>Multigovernamentais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Transferências de Consórcios Públicos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Transferências do Exterior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Transferências de Pessoas Físicas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</a:rPr>
                        <a:t>Valorização e Ganhos Com Ativos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Reavaliação de Ativos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Ganhos com Alienação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Ganhos com Incorporação de Ativos por Descobertas e Nascimentos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</a:rPr>
                        <a:t>Outras Variações Patrimoniais Aumentativas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Resultado Positivo de Participações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Diversas Variações Patrimoniais Aumentativas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CaixaDeTexto 15"/>
          <p:cNvSpPr txBox="1"/>
          <p:nvPr/>
        </p:nvSpPr>
        <p:spPr>
          <a:xfrm>
            <a:off x="899865" y="2321265"/>
            <a:ext cx="2455960" cy="305775"/>
          </a:xfrm>
          <a:prstGeom prst="rect">
            <a:avLst/>
          </a:prstGeom>
          <a:noFill/>
        </p:spPr>
        <p:txBody>
          <a:bodyPr wrap="square" lIns="108603" tIns="54302" rIns="108603" bIns="54302" rtlCol="0">
            <a:spAutoFit/>
          </a:bodyPr>
          <a:lstStyle/>
          <a:p>
            <a:r>
              <a:rPr lang="pt-BR" sz="1200" dirty="0"/>
              <a:t>Continuação...</a:t>
            </a:r>
          </a:p>
        </p:txBody>
      </p:sp>
    </p:spTree>
    <p:extLst>
      <p:ext uri="{BB962C8B-B14F-4D97-AF65-F5344CB8AC3E}">
        <p14:creationId xmlns="" xmlns:p14="http://schemas.microsoft.com/office/powerpoint/2010/main" val="4844354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912860" y="957073"/>
            <a:ext cx="10428165" cy="73386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D.V.P. – Nova Estrutura</a:t>
            </a:r>
            <a:endParaRPr lang="pt-BR" dirty="0"/>
          </a:p>
        </p:txBody>
      </p: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91499418"/>
              </p:ext>
            </p:extLst>
          </p:nvPr>
        </p:nvGraphicFramePr>
        <p:xfrm>
          <a:off x="2329821" y="1992169"/>
          <a:ext cx="7211004" cy="4667319"/>
        </p:xfrm>
        <a:graphic>
          <a:graphicData uri="http://schemas.openxmlformats.org/drawingml/2006/table">
            <a:tbl>
              <a:tblPr/>
              <a:tblGrid>
                <a:gridCol w="5496227"/>
                <a:gridCol w="911471"/>
                <a:gridCol w="803306"/>
              </a:tblGrid>
              <a:tr h="2405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VARIAÇÕES PATRIMONIAIS DIMINUTIVAS</a:t>
                      </a:r>
                      <a:endParaRPr lang="pt-BR" sz="1100" dirty="0"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22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b="1">
                          <a:latin typeface="Times New Roman"/>
                          <a:ea typeface="Times New Roman"/>
                        </a:rPr>
                        <a:t>Pessoal e Encargos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Remuneração a Pessoal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Encargos Patronais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Benefícios a Pessoal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Outras Variações Patrimoniais Diminutivas - Pessoal e Encargos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7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b="1">
                          <a:latin typeface="Times New Roman"/>
                          <a:ea typeface="Times New Roman"/>
                        </a:rPr>
                        <a:t>Benefícios Previdenciários 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Aposentadorias e Reformas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Pensões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Outros Benefícios Previdenciários 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22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b="1">
                          <a:latin typeface="Times New Roman"/>
                          <a:ea typeface="Times New Roman"/>
                        </a:rPr>
                        <a:t>Benefícios Assistenciais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Benefícios de Prestação Continuada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Benefícios Eventuais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Políticas Publicas de Transferência de Renda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Outros Benefícios Assistenciais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7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 b="1">
                          <a:latin typeface="Times New Roman"/>
                          <a:ea typeface="Times New Roman"/>
                        </a:rPr>
                        <a:t>Uso de Bens, Serviços e Consumo de Capital Fixo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Uso De Material de Consumo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Serviços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Depreciação, Amortização de Exaustão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66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900" b="1">
                          <a:latin typeface="Times New Roman"/>
                          <a:ea typeface="Times New Roman"/>
                        </a:rPr>
                        <a:t>Variações Patrimoniais Diminutivas Financeiras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Juros e Encargos de Empréstimos e Financiamentos Obtidos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Juros e Encargos de Mora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Variações Monetárias e Cambiais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Descontos Financeiros Concedidos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900">
                          <a:latin typeface="Times New Roman"/>
                          <a:ea typeface="Times New Roman"/>
                        </a:rPr>
                        <a:t>Outras Variações Patrimoniais Diminutivas – Financeiras</a:t>
                      </a:r>
                      <a:endParaRPr lang="pt-BR" sz="1100"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9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241" marR="6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633962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624828" y="957073"/>
            <a:ext cx="10428165" cy="73386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D.V.P. – Nova Estrutura </a:t>
            </a:r>
            <a:r>
              <a:rPr lang="pt-BR" sz="2400" dirty="0"/>
              <a:t>(continuação...)</a:t>
            </a:r>
            <a:endParaRPr lang="pt-BR" dirty="0"/>
          </a:p>
        </p:txBody>
      </p: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39371330"/>
              </p:ext>
            </p:extLst>
          </p:nvPr>
        </p:nvGraphicFramePr>
        <p:xfrm>
          <a:off x="2121150" y="2107866"/>
          <a:ext cx="8139755" cy="4479614"/>
        </p:xfrm>
        <a:graphic>
          <a:graphicData uri="http://schemas.openxmlformats.org/drawingml/2006/table">
            <a:tbl>
              <a:tblPr/>
              <a:tblGrid>
                <a:gridCol w="6204122"/>
                <a:gridCol w="1028865"/>
                <a:gridCol w="906768"/>
              </a:tblGrid>
              <a:tr h="12926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</a:rPr>
                        <a:t>Transferências Concedidas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Transferências Intra Governamentais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Transferências Inter Governamentais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Transferências a Instituições Privadas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Transferências a Instituições </a:t>
                      </a:r>
                      <a:r>
                        <a:rPr lang="pt-BR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Multigovernamentais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Transferências a Consórcios Públicos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Transferências ao Exterior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87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</a:rPr>
                        <a:t>Desvalorização e Perda de Ativos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Redução a Valor Recuperável e Provisão para Perdas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Perdas com Alienação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Perdas Involuntárias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0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b="1">
                          <a:latin typeface="Times New Roman"/>
                          <a:ea typeface="Times New Roman"/>
                        </a:rPr>
                        <a:t>Tributarias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>
                          <a:latin typeface="Times New Roman"/>
                          <a:ea typeface="Times New Roman"/>
                        </a:rPr>
                        <a:t>Impostos, Taxas e Contribuições de Melhoria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>
                          <a:latin typeface="Times New Roman"/>
                          <a:ea typeface="Times New Roman"/>
                        </a:rPr>
                        <a:t>Contribuições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5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 b="1">
                          <a:latin typeface="Times New Roman"/>
                          <a:ea typeface="Times New Roman"/>
                        </a:rPr>
                        <a:t>Outras Variações Patrimoniais Diminutivas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>
                          <a:latin typeface="Times New Roman"/>
                          <a:ea typeface="Times New Roman"/>
                        </a:rPr>
                        <a:t>Premiações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>
                          <a:latin typeface="Times New Roman"/>
                          <a:ea typeface="Times New Roman"/>
                        </a:rPr>
                        <a:t>Resultado Negativo de Participações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>
                          <a:latin typeface="Times New Roman"/>
                          <a:ea typeface="Times New Roman"/>
                        </a:rPr>
                        <a:t>Variações Patrimoniais Diminutivas de Instituições Financeiras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>
                          <a:latin typeface="Times New Roman"/>
                          <a:ea typeface="Times New Roman"/>
                        </a:rPr>
                        <a:t>Equalizações de Preços e Taxas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>
                          <a:latin typeface="Times New Roman"/>
                          <a:ea typeface="Times New Roman"/>
                        </a:rPr>
                        <a:t>Participações E Contribuições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1638300" algn="l"/>
                        </a:tabLst>
                      </a:pPr>
                      <a:r>
                        <a:rPr lang="pt-BR" sz="1000">
                          <a:latin typeface="Times New Roman"/>
                          <a:ea typeface="Times New Roman"/>
                        </a:rPr>
                        <a:t>Diversas Variações Patrimoniais Diminutivas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Resultado Patrimonial Do Período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2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12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6" name="CaixaDeTexto 15"/>
          <p:cNvSpPr txBox="1"/>
          <p:nvPr/>
        </p:nvSpPr>
        <p:spPr>
          <a:xfrm>
            <a:off x="827857" y="2105241"/>
            <a:ext cx="1824428" cy="305775"/>
          </a:xfrm>
          <a:prstGeom prst="rect">
            <a:avLst/>
          </a:prstGeom>
          <a:noFill/>
        </p:spPr>
        <p:txBody>
          <a:bodyPr wrap="square" lIns="108603" tIns="54302" rIns="108603" bIns="54302" rtlCol="0">
            <a:spAutoFit/>
          </a:bodyPr>
          <a:lstStyle/>
          <a:p>
            <a:r>
              <a:rPr lang="pt-BR" sz="1200" dirty="0"/>
              <a:t>Continuação...</a:t>
            </a: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2420925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552820" y="1051108"/>
            <a:ext cx="10428165" cy="107187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dirty="0" smtClean="0"/>
              <a:t>D.V.P. – Nova Estrutura </a:t>
            </a:r>
            <a:r>
              <a:rPr lang="pt-BR" sz="2400" dirty="0"/>
              <a:t>(continuação...)</a:t>
            </a:r>
            <a:endParaRPr lang="pt-BR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755849" y="2843064"/>
            <a:ext cx="2455960" cy="305775"/>
          </a:xfrm>
          <a:prstGeom prst="rect">
            <a:avLst/>
          </a:prstGeom>
          <a:noFill/>
        </p:spPr>
        <p:txBody>
          <a:bodyPr wrap="square" lIns="108603" tIns="54302" rIns="108603" bIns="54302" rtlCol="0">
            <a:spAutoFit/>
          </a:bodyPr>
          <a:lstStyle/>
          <a:p>
            <a:r>
              <a:rPr lang="pt-BR" sz="1200" dirty="0"/>
              <a:t>Continuação...</a:t>
            </a:r>
          </a:p>
        </p:txBody>
      </p:sp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63946351"/>
              </p:ext>
            </p:extLst>
          </p:nvPr>
        </p:nvGraphicFramePr>
        <p:xfrm>
          <a:off x="2085289" y="2915958"/>
          <a:ext cx="7887583" cy="2807425"/>
        </p:xfrm>
        <a:graphic>
          <a:graphicData uri="http://schemas.openxmlformats.org/drawingml/2006/table">
            <a:tbl>
              <a:tblPr/>
              <a:tblGrid>
                <a:gridCol w="6065550"/>
                <a:gridCol w="853437"/>
                <a:gridCol w="968596"/>
              </a:tblGrid>
              <a:tr h="67762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VARIAÇÕES PATRIMONIAIS QUALITATIVAS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(decorrentes da execução orçamentária)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421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80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Exercício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Atual</a:t>
                      </a:r>
                      <a:endParaRPr lang="pt-BR" sz="120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Exercício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Anterior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876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1755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Incorporação de </a:t>
                      </a:r>
                      <a:r>
                        <a:rPr lang="pt-BR" sz="1000" dirty="0" smtClean="0">
                          <a:latin typeface="Times New Roman"/>
                          <a:ea typeface="Times New Roman"/>
                        </a:rPr>
                        <a:t>ativo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1755" algn="l"/>
                        </a:tabLs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1755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Desincorporação de </a:t>
                      </a:r>
                      <a:r>
                        <a:rPr lang="pt-BR" sz="1000" dirty="0" smtClean="0">
                          <a:latin typeface="Times New Roman"/>
                          <a:ea typeface="Times New Roman"/>
                        </a:rPr>
                        <a:t>passivo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1755" algn="l"/>
                        </a:tabLs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1755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Incorporação de passivo </a:t>
                      </a:r>
                      <a:endParaRPr lang="pt-BR" sz="1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1755" algn="l"/>
                        </a:tabLst>
                      </a:pPr>
                      <a:endParaRPr lang="pt-BR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1755" algn="l"/>
                        </a:tabLst>
                      </a:pPr>
                      <a:r>
                        <a:rPr lang="pt-BR" sz="1000" dirty="0">
                          <a:latin typeface="Times New Roman"/>
                          <a:ea typeface="Times New Roman"/>
                        </a:rPr>
                        <a:t>Desincorporação de ativo</a:t>
                      </a:r>
                      <a:endParaRPr lang="pt-BR" sz="1200" dirty="0"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85379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9209667"/>
              </p:ext>
            </p:extLst>
          </p:nvPr>
        </p:nvGraphicFramePr>
        <p:xfrm>
          <a:off x="139681" y="1786053"/>
          <a:ext cx="11564904" cy="4844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2169953" y="682824"/>
            <a:ext cx="7915185" cy="1169080"/>
          </a:xfrm>
          <a:prstGeom prst="rect">
            <a:avLst/>
          </a:prstGeom>
          <a:noFill/>
        </p:spPr>
        <p:txBody>
          <a:bodyPr wrap="square" lIns="108603" tIns="54302" rIns="108603" bIns="54302">
            <a:spAutoFit/>
          </a:bodyPr>
          <a:lstStyle/>
          <a:p>
            <a:pPr algn="ctr"/>
            <a:r>
              <a:rPr lang="pt-BR" sz="33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PRINCIPAIS PROCEDIMENTOS PARA ELABORAÇÃO DE RELATÓRIOS</a:t>
            </a:r>
          </a:p>
        </p:txBody>
      </p:sp>
    </p:spTree>
    <p:extLst>
      <p:ext uri="{BB962C8B-B14F-4D97-AF65-F5344CB8AC3E}">
        <p14:creationId xmlns="" xmlns:p14="http://schemas.microsoft.com/office/powerpoint/2010/main" val="20828936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2FCD6B-FD7F-4111-80F0-23BFD7640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142FCD6B-FD7F-4111-80F0-23BFD7640C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142FCD6B-FD7F-4111-80F0-23BFD7640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142FCD6B-FD7F-4111-80F0-23BFD7640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AF99F7-A1F7-4160-B906-1485E49211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86AF99F7-A1F7-4160-B906-1485E49211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86AF99F7-A1F7-4160-B906-1485E49211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86AF99F7-A1F7-4160-B906-1485E49211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3D7FB7-5F9C-42C1-A26F-A88F04BBA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C53D7FB7-5F9C-42C1-A26F-A88F04BBAD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C53D7FB7-5F9C-42C1-A26F-A88F04BBA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C53D7FB7-5F9C-42C1-A26F-A88F04BBA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38DF7F-44F5-4473-8363-36DEF446D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1138DF7F-44F5-4473-8363-36DEF446D9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1138DF7F-44F5-4473-8363-36DEF446D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1138DF7F-44F5-4473-8363-36DEF446D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4E8051-48A9-411E-8562-F73323EC7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dgm id="{414E8051-48A9-411E-8562-F73323EC7F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414E8051-48A9-411E-8562-F73323EC7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414E8051-48A9-411E-8562-F73323EC7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6A80ED-8F2B-4FBD-A78D-F465BA8C8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graphicEl>
                                              <a:dgm id="{9E6A80ED-8F2B-4FBD-A78D-F465BA8C88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9E6A80ED-8F2B-4FBD-A78D-F465BA8C8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9E6A80ED-8F2B-4FBD-A78D-F465BA8C8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42889D-EF8B-45E0-B886-334DD7AB6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graphicEl>
                                              <a:dgm id="{0C42889D-EF8B-45E0-B886-334DD7AB64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0C42889D-EF8B-45E0-B886-334DD7AB6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0C42889D-EF8B-45E0-B886-334DD7AB6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17791C-235D-45D3-AC6E-F7D6D051B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dgm id="{A917791C-235D-45D3-AC6E-F7D6D051B9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A917791C-235D-45D3-AC6E-F7D6D051B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A917791C-235D-45D3-AC6E-F7D6D051B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/>
        </p:bldSub>
      </p:bldGraphic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bo 10"/>
          <p:cNvSpPr/>
          <p:nvPr/>
        </p:nvSpPr>
        <p:spPr>
          <a:xfrm>
            <a:off x="4936360" y="1760204"/>
            <a:ext cx="6260649" cy="3747156"/>
          </a:xfrm>
          <a:prstGeom prst="cube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morning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03" tIns="54302" rIns="108603" bIns="54302" rtlCol="0" anchor="ctr"/>
          <a:lstStyle/>
          <a:p>
            <a:pPr algn="ctr"/>
            <a:r>
              <a:rPr lang="pt-BR" sz="4300" dirty="0">
                <a:solidFill>
                  <a:schemeClr val="tx1"/>
                </a:solidFill>
                <a:latin typeface="Bernard MT Condensed" panose="02050806060905020404" pitchFamily="18" charset="0"/>
              </a:rPr>
              <a:t>DEMONSTRAÇÃO DOS FLUXOS DE CAIXA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4632" y="1402904"/>
            <a:ext cx="3627601" cy="4628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9980240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2051993" y="632086"/>
            <a:ext cx="8587830" cy="62680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500" dirty="0"/>
              <a:t>Estrutura da D.F.C.</a:t>
            </a:r>
          </a:p>
        </p:txBody>
      </p:sp>
      <p:graphicFrame>
        <p:nvGraphicFramePr>
          <p:cNvPr id="15" name="Group 7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7403125"/>
              </p:ext>
            </p:extLst>
          </p:nvPr>
        </p:nvGraphicFramePr>
        <p:xfrm>
          <a:off x="2375768" y="1257585"/>
          <a:ext cx="7453089" cy="1062294"/>
        </p:xfrm>
        <a:graphic>
          <a:graphicData uri="http://schemas.openxmlformats.org/drawingml/2006/table">
            <a:tbl>
              <a:tblPr/>
              <a:tblGrid>
                <a:gridCol w="7453089"/>
              </a:tblGrid>
              <a:tr h="3540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&lt;ENTE DA FEDERAÇÃO&gt;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3540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DEMONSTRAÇÃO DOS FLUXOS DE CAIXA</a:t>
                      </a:r>
                    </a:p>
                  </a:txBody>
                  <a:tcPr marL="89106" marR="89106" marT="47509" marB="475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354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EXERCÍCIO:                                             MÊS:                 EMISSÃO:</a:t>
                      </a:r>
                    </a:p>
                  </a:txBody>
                  <a:tcPr marL="89106" marR="89106" marT="47509" marB="475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13469993"/>
              </p:ext>
            </p:extLst>
          </p:nvPr>
        </p:nvGraphicFramePr>
        <p:xfrm>
          <a:off x="2375768" y="2296838"/>
          <a:ext cx="7453088" cy="4722690"/>
        </p:xfrm>
        <a:graphic>
          <a:graphicData uri="http://schemas.openxmlformats.org/drawingml/2006/table">
            <a:tbl>
              <a:tblPr/>
              <a:tblGrid>
                <a:gridCol w="4471853"/>
                <a:gridCol w="1366399"/>
                <a:gridCol w="1614836"/>
              </a:tblGrid>
              <a:tr h="356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EXERCÍCIO ATUAL</a:t>
                      </a:r>
                    </a:p>
                  </a:txBody>
                  <a:tcPr marL="89106" marR="89106" marT="47509" marB="475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EXERCÍCIO ANTERIOR</a:t>
                      </a:r>
                    </a:p>
                  </a:txBody>
                  <a:tcPr marL="89106" marR="89106" marT="47509" marB="475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8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FLUXO DE CAIXA DAS OPERAÇÕES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0016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INGRESSOS (REC. ORIG., DERIVADAS, TRANSF.)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0016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DESEMBOLSOS (PESSOAL, JUROS, TRANSF.)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28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FLUXO DE CAIXA DO INVESTIMENTO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0016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INGRESSOS (ALIEN. BENS, AMORT. EMPRÉS., ETC.)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512196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DESEMBOLSOS  (CONCESSÃO DE EMPR., AQUISIÇÃO DE ATIVO NÃO CIRC., ETC.)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28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FLUXO DE CAIXA DO FINANCIAMENTO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0016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INGRESSOS (OP. DE CRÉDITO)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0016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DESEMBOLSOS (AMORT. DE DÍVIDAS)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BR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973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GERAÇÃO LÍQUIDA DE CAIXA E EQUIVALENTE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28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CAIXA E EQUIVALENTE INICIAL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28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CAIXA E EQUIVALENTE FINAL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462773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768844" y="776102"/>
            <a:ext cx="10428165" cy="62680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500" dirty="0"/>
              <a:t>D.F.C. – Fluxo de Caixa das Operações</a:t>
            </a:r>
          </a:p>
        </p:txBody>
      </p:sp>
      <p:graphicFrame>
        <p:nvGraphicFramePr>
          <p:cNvPr id="14" name="Group 7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31103542"/>
              </p:ext>
            </p:extLst>
          </p:nvPr>
        </p:nvGraphicFramePr>
        <p:xfrm>
          <a:off x="2051198" y="1505801"/>
          <a:ext cx="8353723" cy="1062294"/>
        </p:xfrm>
        <a:graphic>
          <a:graphicData uri="http://schemas.openxmlformats.org/drawingml/2006/table">
            <a:tbl>
              <a:tblPr/>
              <a:tblGrid>
                <a:gridCol w="8353723"/>
              </a:tblGrid>
              <a:tr h="243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ENTE DA FEDERAÇÃO&gt;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243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DEMONSTRAÇÃO DOS FLUXOS DE CAIXA</a:t>
                      </a:r>
                    </a:p>
                  </a:txBody>
                  <a:tcPr marL="89106" marR="89106" marT="47509" marB="475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2436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EXERCÍCIO:                                             MÊS:                 EMISSÃO:</a:t>
                      </a:r>
                    </a:p>
                  </a:txBody>
                  <a:tcPr marL="89106" marR="89106" marT="47509" marB="475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64890255"/>
              </p:ext>
            </p:extLst>
          </p:nvPr>
        </p:nvGraphicFramePr>
        <p:xfrm>
          <a:off x="2120812" y="2625885"/>
          <a:ext cx="8177125" cy="4321635"/>
        </p:xfrm>
        <a:graphic>
          <a:graphicData uri="http://schemas.openxmlformats.org/drawingml/2006/table">
            <a:tbl>
              <a:tblPr/>
              <a:tblGrid>
                <a:gridCol w="6525345"/>
                <a:gridCol w="830797"/>
                <a:gridCol w="820983"/>
              </a:tblGrid>
              <a:tr h="45673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Exercício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Atual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Exercício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38300" algn="l"/>
                        </a:tabLst>
                      </a:pPr>
                      <a:r>
                        <a:rPr lang="pt-BR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Anterior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b="1" u="sng" smtClean="0">
                          <a:latin typeface="TimesNewRomanPS-BoldMT"/>
                          <a:ea typeface="Times New Roman"/>
                          <a:cs typeface="TimesNewRomanPS-BoldMT"/>
                        </a:rPr>
                        <a:t>FLUXOS DE CAIXA DAS ATIVIDADES DAS OPERAÇÕES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b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INGRESSOS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b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b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RECEITAS DERIVADAS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Receita Tributária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Receita de Contribuições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Outras Receitas Derivadas 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b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RECEITAS ORIGINÁRIAS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Receita Patrimonial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Receita Agropecuária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Receita Industrial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Receita de Serviços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Outras Receitas Originárias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Remuneração das Disponibilidades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b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TRANSFERÊNCIAS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smtClean="0">
                          <a:latin typeface="Times New Roman"/>
                          <a:ea typeface="Times New Roman"/>
                          <a:cs typeface="Times New Roman"/>
                        </a:rPr>
                        <a:t>          Intergovernamentais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da União 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de Estados e Distrito Federal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de</a:t>
                      </a:r>
                      <a:r>
                        <a:rPr lang="pt-BR" sz="11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pt-BR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Municípios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Intragovernamentais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72237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552820" y="677635"/>
            <a:ext cx="10428165" cy="79727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000" b="1" dirty="0"/>
              <a:t>D.F.C. – Fluxo de Caixa das Operações (continuação...)</a:t>
            </a:r>
          </a:p>
        </p:txBody>
      </p:sp>
      <p:graphicFrame>
        <p:nvGraphicFramePr>
          <p:cNvPr id="15" name="Group 7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64361038"/>
              </p:ext>
            </p:extLst>
          </p:nvPr>
        </p:nvGraphicFramePr>
        <p:xfrm>
          <a:off x="2051198" y="1518085"/>
          <a:ext cx="8353723" cy="1062294"/>
        </p:xfrm>
        <a:graphic>
          <a:graphicData uri="http://schemas.openxmlformats.org/drawingml/2006/table">
            <a:tbl>
              <a:tblPr/>
              <a:tblGrid>
                <a:gridCol w="8353723"/>
              </a:tblGrid>
              <a:tr h="2814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ENTE DA FEDERAÇÃO&gt;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2814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DEMONSTRAÇÃO DOS FLUXOS DE CAIXA</a:t>
                      </a:r>
                    </a:p>
                  </a:txBody>
                  <a:tcPr marL="89106" marR="89106" marT="47509" marB="475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281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EXERCÍCIO:                                             MÊS:                 EMISSÃO:</a:t>
                      </a:r>
                    </a:p>
                  </a:txBody>
                  <a:tcPr marL="89106" marR="89106" marT="47509" marB="475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15114899"/>
              </p:ext>
            </p:extLst>
          </p:nvPr>
        </p:nvGraphicFramePr>
        <p:xfrm>
          <a:off x="2051199" y="2563932"/>
          <a:ext cx="8284166" cy="4383588"/>
        </p:xfrm>
        <a:graphic>
          <a:graphicData uri="http://schemas.openxmlformats.org/drawingml/2006/table">
            <a:tbl>
              <a:tblPr/>
              <a:tblGrid>
                <a:gridCol w="6610764"/>
                <a:gridCol w="841672"/>
                <a:gridCol w="831730"/>
              </a:tblGrid>
              <a:tr h="1717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DESEMBOLSOS DAS</a:t>
                      </a:r>
                      <a:r>
                        <a:rPr lang="pt-BR" sz="11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OPERAÇÕES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PESSOAL E OUTRAS DESPESAS CORRENTES POR FUNÇÃO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Legislativa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Judiciária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Previdência Social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Administração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Defesa Nacional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Segurança Pública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Relações Exteriores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Assistência Social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Previdência Social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Saúde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Trabalho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Educação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(...)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JUROS E ENCARGOS DA DÍVIDA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Juros e Correção Monetária da Dívida Interna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Juros e Correção Monetária da Dívida Externa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Outros Encargos da Dívida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TRANSFERÊNCIAS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Intergovernamentais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a </a:t>
                      </a:r>
                      <a:r>
                        <a:rPr lang="en-US" sz="11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União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a </a:t>
                      </a:r>
                      <a:r>
                        <a:rPr lang="pt-BR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Estados e Distrito Federal 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a Municípios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pt-BR" sz="11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Intragovernamentais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100" b="1" dirty="0">
                          <a:latin typeface="TimesNewRomanPS-BoldMT"/>
                          <a:ea typeface="Times New Roman"/>
                          <a:cs typeface="TimesNewRomanPS-BoldMT"/>
                        </a:rPr>
                        <a:t>FLUXO DE CAIXA LÍQUIDO DAS ATIVIDADES DAS OPERAÇÕES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5479476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552820" y="1064134"/>
            <a:ext cx="10428165" cy="62680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500" dirty="0"/>
              <a:t>D.F.C. – Fluxo de Caixa de Investimentos</a:t>
            </a:r>
          </a:p>
        </p:txBody>
      </p:sp>
      <p:graphicFrame>
        <p:nvGraphicFramePr>
          <p:cNvPr id="15" name="Group 7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50252444"/>
              </p:ext>
            </p:extLst>
          </p:nvPr>
        </p:nvGraphicFramePr>
        <p:xfrm>
          <a:off x="1907182" y="2068690"/>
          <a:ext cx="8353723" cy="1062294"/>
        </p:xfrm>
        <a:graphic>
          <a:graphicData uri="http://schemas.openxmlformats.org/drawingml/2006/table">
            <a:tbl>
              <a:tblPr/>
              <a:tblGrid>
                <a:gridCol w="8353723"/>
              </a:tblGrid>
              <a:tr h="3540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ENTE DA FEDERAÇÃO&gt;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40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DEMONSTRAÇÃO DOS FLUXOS DE CAIXA</a:t>
                      </a:r>
                    </a:p>
                  </a:txBody>
                  <a:tcPr marL="89106" marR="89106" marT="47509" marB="475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4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EXERCÍCIO:                                             MÊS:                 EMISSÃO:</a:t>
                      </a:r>
                    </a:p>
                  </a:txBody>
                  <a:tcPr marL="89106" marR="89106" marT="47509" marB="475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10738684"/>
              </p:ext>
            </p:extLst>
          </p:nvPr>
        </p:nvGraphicFramePr>
        <p:xfrm>
          <a:off x="1907183" y="3211856"/>
          <a:ext cx="8317465" cy="3663656"/>
        </p:xfrm>
        <a:graphic>
          <a:graphicData uri="http://schemas.openxmlformats.org/drawingml/2006/table">
            <a:tbl>
              <a:tblPr/>
              <a:tblGrid>
                <a:gridCol w="6637337"/>
                <a:gridCol w="845055"/>
                <a:gridCol w="835073"/>
              </a:tblGrid>
              <a:tr h="3110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1" u="sng" dirty="0">
                          <a:latin typeface="TimesNewRomanPS-BoldMT"/>
                          <a:ea typeface="Times New Roman"/>
                          <a:cs typeface="TimesNewRomanPS-BoldMT"/>
                        </a:rPr>
                        <a:t>FLUXOS DE CAIXA DAS ATIVIDADES DE INVESTIMENTO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08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INGRESSOS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387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0" dirty="0">
                          <a:latin typeface="Times New Roman"/>
                          <a:ea typeface="Times New Roman"/>
                          <a:cs typeface="Times New Roman"/>
                        </a:rPr>
                        <a:t>    ALIENAÇÃO DE BENS</a:t>
                      </a:r>
                      <a:endParaRPr lang="en-US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8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0" dirty="0">
                          <a:latin typeface="Times New Roman"/>
                          <a:ea typeface="Times New Roman"/>
                          <a:cs typeface="Times New Roman"/>
                        </a:rPr>
                        <a:t>    AMORTIZAÇÃO DE EMPRÉSTIMOS E FINANCIAMENTOS CONCEDIDOS</a:t>
                      </a:r>
                      <a:endParaRPr lang="en-US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08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DESEMBOLSOS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26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0" dirty="0">
                          <a:latin typeface="Times New Roman"/>
                          <a:ea typeface="Times New Roman"/>
                          <a:cs typeface="Times New Roman"/>
                        </a:rPr>
                        <a:t>    AQUISIÇÃO DE ATIVO NÃO CIRCULANTE</a:t>
                      </a:r>
                      <a:endParaRPr lang="en-US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0" dirty="0">
                          <a:latin typeface="Times New Roman"/>
                          <a:ea typeface="Times New Roman"/>
                          <a:cs typeface="Times New Roman"/>
                        </a:rPr>
                        <a:t>    CONCESSÃO DE EMPRÉSTIMOS E FINANCIAMENTOS </a:t>
                      </a:r>
                      <a:endParaRPr lang="en-US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08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1" dirty="0">
                          <a:latin typeface="TimesNewRomanPS-BoldMT"/>
                          <a:ea typeface="Times New Roman"/>
                          <a:cs typeface="TimesNewRomanPS-BoldMT"/>
                        </a:rPr>
                        <a:t>FLUXO DE CAIXA LÍQUIDO DAS ATIVIDADES DE INVESTIMENTO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16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36311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624828" y="992126"/>
            <a:ext cx="10428165" cy="62680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500" dirty="0"/>
              <a:t>D.F.C. – Fluxo de Caixa de Financiamento</a:t>
            </a:r>
          </a:p>
        </p:txBody>
      </p:sp>
      <p:graphicFrame>
        <p:nvGraphicFramePr>
          <p:cNvPr id="14" name="Group 7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92830159"/>
              </p:ext>
            </p:extLst>
          </p:nvPr>
        </p:nvGraphicFramePr>
        <p:xfrm>
          <a:off x="1907182" y="1730766"/>
          <a:ext cx="8353723" cy="1062294"/>
        </p:xfrm>
        <a:graphic>
          <a:graphicData uri="http://schemas.openxmlformats.org/drawingml/2006/table">
            <a:tbl>
              <a:tblPr/>
              <a:tblGrid>
                <a:gridCol w="8353723"/>
              </a:tblGrid>
              <a:tr h="3540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ENTE DA FEDERAÇÃO&gt;</a:t>
                      </a:r>
                    </a:p>
                  </a:txBody>
                  <a:tcPr marL="89106" marR="89106" marT="47509" marB="475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</a:tr>
              <a:tr h="3540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DEMONSTRAÇÃO DOS FLUXOS DE CAIXA</a:t>
                      </a:r>
                    </a:p>
                  </a:txBody>
                  <a:tcPr marL="89106" marR="89106" marT="47509" marB="475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</a:tr>
              <a:tr h="354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EXERCÍCIO:                                             MÊS:                 EMISSÃO:</a:t>
                      </a:r>
                    </a:p>
                  </a:txBody>
                  <a:tcPr marL="89106" marR="89106" marT="47509" marB="475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68361473"/>
              </p:ext>
            </p:extLst>
          </p:nvPr>
        </p:nvGraphicFramePr>
        <p:xfrm>
          <a:off x="1976797" y="2850848"/>
          <a:ext cx="8214550" cy="4024664"/>
        </p:xfrm>
        <a:graphic>
          <a:graphicData uri="http://schemas.openxmlformats.org/drawingml/2006/table">
            <a:tbl>
              <a:tblPr/>
              <a:tblGrid>
                <a:gridCol w="6555212"/>
                <a:gridCol w="834599"/>
                <a:gridCol w="824739"/>
              </a:tblGrid>
              <a:tr h="288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1" u="sng" dirty="0">
                          <a:latin typeface="TimesNewRomanPS-BoldMT"/>
                          <a:ea typeface="Times New Roman"/>
                          <a:cs typeface="TimesNewRomanPS-BoldMT"/>
                        </a:rPr>
                        <a:t>FLUXOS DE CAIXA DAS ATIVIDADES DE FINANCIAMENTO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034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INGRESSOS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034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pt-BR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0" dirty="0">
                          <a:latin typeface="Times New Roman"/>
                          <a:ea typeface="Times New Roman"/>
                          <a:cs typeface="Times New Roman"/>
                        </a:rPr>
                        <a:t>    OPERAÇÕES DE CRÉDITO</a:t>
                      </a:r>
                      <a:endParaRPr lang="en-US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034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DESEMBOLSOS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034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0" dirty="0">
                          <a:latin typeface="Times New Roman"/>
                          <a:ea typeface="Times New Roman"/>
                          <a:cs typeface="Times New Roman"/>
                        </a:rPr>
                        <a:t>    AMORTIZAÇÃO/REFINANCIAMENTO DA DÍVIDA</a:t>
                      </a:r>
                      <a:endParaRPr lang="en-US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034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1" dirty="0">
                          <a:latin typeface="TimesNewRomanPS-BoldMT"/>
                          <a:ea typeface="Times New Roman"/>
                          <a:cs typeface="TimesNewRomanPS-BoldMT"/>
                        </a:rPr>
                        <a:t>FLUXO DE CAIXA LÍQUIDO DAS ATIVIDADES DE FINANCIAMENTO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034"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en-US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APURAÇÃO DO FLUXO DE CAIXA DO PERÍODO</a:t>
                      </a:r>
                      <a:endParaRPr lang="en-US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95500" algn="l"/>
                        </a:tabLst>
                        <a:defRPr/>
                      </a:pPr>
                      <a:r>
                        <a:rPr lang="pt-BR" sz="1200" b="1" dirty="0" smtClean="0">
                          <a:latin typeface="TimesNewRomanPS-BoldMT"/>
                          <a:ea typeface="Times New Roman"/>
                          <a:cs typeface="TimesNewRomanPS-BoldMT"/>
                        </a:rPr>
                        <a:t>GERAÇÃO LÍQUIDA DE CAIXA E EQUIVALENTE DE CAIXA</a:t>
                      </a:r>
                      <a:endParaRPr lang="en-US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1" dirty="0">
                          <a:latin typeface="TimesNewRomanPS-BoldMT"/>
                          <a:ea typeface="Times New Roman"/>
                          <a:cs typeface="TimesNewRomanPS-BoldMT"/>
                        </a:rPr>
                        <a:t>CAIXA E EQUIVALENTE DE CAIXA INICIAL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r>
                        <a:rPr lang="pt-BR" sz="1200" b="1" dirty="0">
                          <a:latin typeface="TimesNewRomanPS-BoldMT"/>
                          <a:ea typeface="Times New Roman"/>
                          <a:cs typeface="TimesNewRomanPS-BoldMT"/>
                        </a:rPr>
                        <a:t>CAIXA E EQUIVALENTE DE CAIXA FINAL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95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30" marR="668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277797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bo 10"/>
          <p:cNvSpPr/>
          <p:nvPr/>
        </p:nvSpPr>
        <p:spPr>
          <a:xfrm>
            <a:off x="4936360" y="1472172"/>
            <a:ext cx="6260649" cy="3747156"/>
          </a:xfrm>
          <a:prstGeom prst="cube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morning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03" tIns="54302" rIns="108603" bIns="54302" rtlCol="0" anchor="ctr"/>
          <a:lstStyle/>
          <a:p>
            <a:pPr algn="ctr"/>
            <a:r>
              <a:rPr lang="pt-BR" sz="4300" dirty="0">
                <a:solidFill>
                  <a:schemeClr val="bg1"/>
                </a:solidFill>
                <a:latin typeface="Bernard MT Condensed" panose="02050806060905020404" pitchFamily="18" charset="0"/>
              </a:rPr>
              <a:t>DEMONSTRAÇÃO DAS MUTAÇÕES DO PATRIMÔNIO LÍQUIDO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32" y="2884008"/>
            <a:ext cx="3998117" cy="190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124388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35769" y="826840"/>
            <a:ext cx="11791951" cy="107187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dirty="0"/>
              <a:t>A Demonstração das Mutações do Patrimônio Líquido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52757" y="2140425"/>
            <a:ext cx="10316260" cy="495111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7048" tIns="48523" rIns="97048" bIns="48523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71020">
              <a:buClr>
                <a:schemeClr val="accent2"/>
              </a:buClr>
              <a:buFont typeface="Wingdings" pitchFamily="2" charset="2"/>
              <a:buChar char="ü"/>
            </a:pPr>
            <a:r>
              <a:rPr lang="pt-BR" sz="2700" dirty="0">
                <a:latin typeface="Calibri" pitchFamily="34" charset="0"/>
              </a:rPr>
              <a:t> </a:t>
            </a:r>
            <a:r>
              <a:rPr lang="pt-BR" sz="2400" dirty="0" smtClean="0">
                <a:latin typeface="Calibri" pitchFamily="34" charset="0"/>
              </a:rPr>
              <a:t>Deve apresentar, dentre outros:</a:t>
            </a:r>
            <a:endParaRPr lang="pt-BR" sz="2400" dirty="0">
              <a:latin typeface="Calibri" pitchFamily="34" charset="0"/>
            </a:endParaRPr>
          </a:p>
          <a:p>
            <a:pPr marL="0" indent="0" defTabSz="971020">
              <a:lnSpc>
                <a:spcPct val="150000"/>
              </a:lnSpc>
              <a:buNone/>
            </a:pPr>
            <a:r>
              <a:rPr lang="pt-BR" sz="2400" dirty="0" smtClean="0">
                <a:latin typeface="Calibri" pitchFamily="34" charset="0"/>
              </a:rPr>
              <a:t>a</a:t>
            </a:r>
            <a:r>
              <a:rPr lang="pt-BR" sz="2400" dirty="0">
                <a:latin typeface="Calibri" pitchFamily="34" charset="0"/>
              </a:rPr>
              <a:t>) o déficit ou superávit patrimonial do período;</a:t>
            </a:r>
          </a:p>
          <a:p>
            <a:pPr marL="0" indent="0" defTabSz="971020">
              <a:lnSpc>
                <a:spcPct val="150000"/>
              </a:lnSpc>
              <a:buNone/>
            </a:pPr>
            <a:r>
              <a:rPr lang="pt-BR" sz="2400" dirty="0">
                <a:latin typeface="Calibri" pitchFamily="34" charset="0"/>
              </a:rPr>
              <a:t>b) cada mutação no patrimônio líquido reconhecida diretamente no mesmo;  </a:t>
            </a:r>
          </a:p>
          <a:p>
            <a:pPr marL="0" indent="0" defTabSz="971020">
              <a:lnSpc>
                <a:spcPct val="150000"/>
              </a:lnSpc>
              <a:buNone/>
            </a:pPr>
            <a:r>
              <a:rPr lang="pt-BR" sz="2400" dirty="0">
                <a:latin typeface="Calibri" pitchFamily="34" charset="0"/>
              </a:rPr>
              <a:t>c) o efeito decorrente da mudança nos critérios contábeis e os efeitos decorrentes da retificação de erros cometidos em exercícios anteriores; </a:t>
            </a:r>
            <a:endParaRPr lang="pt-BR" sz="2400" dirty="0" smtClean="0">
              <a:latin typeface="Calibri" pitchFamily="34" charset="0"/>
            </a:endParaRPr>
          </a:p>
          <a:p>
            <a:pPr marL="0" indent="0" defTabSz="971020">
              <a:lnSpc>
                <a:spcPct val="150000"/>
              </a:lnSpc>
              <a:buNone/>
            </a:pPr>
            <a:endParaRPr lang="pt-BR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99307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768844" y="1029081"/>
            <a:ext cx="10428165" cy="73386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300" dirty="0"/>
              <a:t>Estrutura da D.M.P.L.</a:t>
            </a:r>
          </a:p>
        </p:txBody>
      </p: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82451706"/>
              </p:ext>
            </p:extLst>
          </p:nvPr>
        </p:nvGraphicFramePr>
        <p:xfrm>
          <a:off x="2316756" y="1942232"/>
          <a:ext cx="7800133" cy="4789264"/>
        </p:xfrm>
        <a:graphic>
          <a:graphicData uri="http://schemas.openxmlformats.org/drawingml/2006/table">
            <a:tbl>
              <a:tblPr/>
              <a:tblGrid>
                <a:gridCol w="1509006"/>
                <a:gridCol w="637819"/>
                <a:gridCol w="598130"/>
                <a:gridCol w="689833"/>
                <a:gridCol w="765282"/>
                <a:gridCol w="689833"/>
                <a:gridCol w="689833"/>
                <a:gridCol w="808397"/>
                <a:gridCol w="722167"/>
                <a:gridCol w="689833"/>
              </a:tblGrid>
              <a:tr h="185631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&lt;ENTE DA FEDERAÇÃO&gt;</a:t>
                      </a:r>
                    </a:p>
                  </a:txBody>
                  <a:tcPr marL="7675" marR="7675" marT="818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85631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pt-BR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DEMONSTRAÇÃO DAS MUTAÇÕES NO PATRIMÔNIO LÍQUIDO</a:t>
                      </a:r>
                    </a:p>
                  </a:txBody>
                  <a:tcPr marL="7675" marR="7675" marT="818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85631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pt-BR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EXERCÍCIO:                               PERÍODO (MÊS):                              DATA EMISSÃO:                                                    PÁGINA:</a:t>
                      </a:r>
                    </a:p>
                  </a:txBody>
                  <a:tcPr marL="7675" marR="7675" marT="818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518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Especificação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Pat. Social/Capital Social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Adiant</a:t>
                      </a:r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para Futuro Aumento de Capital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Reservas de Capital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Ajustes de Avaliação Patrimonial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Reservas de Lucros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Demais Reservas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Resultados Acumulados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Ações / Cotas em Tesouraria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0628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Saldo Inicial Ex. Anterior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57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Ajustes de Exercícios Anteriores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Aumento de Capital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78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Resultado do Exercício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57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Constituição/Reversão de Reservas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Dividendos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28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Saldo Final Ex. Anterior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3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Saldo Inicial Ex. Atual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1557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Ajustes de Exercícios Anteriores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Aumento de Capital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Resultado do Exercício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57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Constituição/Reversão de Reservas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Dividendos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3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Saldo Final Ex. Atual</a:t>
                      </a:r>
                    </a:p>
                  </a:txBody>
                  <a:tcPr marL="7675" marR="7675" marT="8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75" marR="7675" marT="81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953588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1"/>
          <p:cNvSpPr txBox="1">
            <a:spLocks/>
          </p:cNvSpPr>
          <p:nvPr/>
        </p:nvSpPr>
        <p:spPr>
          <a:xfrm>
            <a:off x="852401" y="2141471"/>
            <a:ext cx="10420967" cy="358568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Clr>
                <a:schemeClr val="accent1"/>
              </a:buClr>
              <a:buSzPct val="100000"/>
            </a:pPr>
            <a:endParaRPr lang="pt-BR" sz="2700" dirty="0">
              <a:solidFill>
                <a:schemeClr val="tx1"/>
              </a:solidFill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-889484" y="1019095"/>
            <a:ext cx="8794677" cy="1029353"/>
          </a:xfrm>
        </p:spPr>
        <p:txBody>
          <a:bodyPr>
            <a:normAutofit/>
          </a:bodyPr>
          <a:lstStyle/>
          <a:p>
            <a:r>
              <a:rPr lang="pt-BR" sz="3800" b="1" dirty="0"/>
              <a:t>Futuro no Setor Público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271" y="2541395"/>
            <a:ext cx="3385289" cy="2964292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891038" y="2403959"/>
            <a:ext cx="5517191" cy="3023588"/>
          </a:xfrm>
          <a:prstGeom prst="rect">
            <a:avLst/>
          </a:prstGeom>
          <a:noFill/>
        </p:spPr>
        <p:txBody>
          <a:bodyPr wrap="square" lIns="108603" tIns="54302" rIns="108603" bIns="54302" rtlCol="0">
            <a:spAutoFit/>
          </a:bodyPr>
          <a:lstStyle/>
          <a:p>
            <a:pPr algn="just"/>
            <a:r>
              <a:rPr lang="pt-BR" sz="2600" dirty="0"/>
              <a:t>Em 2014 iniciamos, junto ao SERPRO, os estudos para implantação da </a:t>
            </a:r>
            <a:r>
              <a:rPr lang="pt-BR" sz="2600" u="sng" dirty="0"/>
              <a:t>Demonstração das Mutações do Patrimônio Líquido</a:t>
            </a:r>
            <a:r>
              <a:rPr lang="pt-BR" sz="2600" dirty="0"/>
              <a:t> – DMPL no SIAFEM/RJ, que será parametrizada por conta e evento.</a:t>
            </a:r>
          </a:p>
          <a:p>
            <a:pPr algn="just"/>
            <a:endParaRPr lang="pt-BR" sz="2600" dirty="0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6782469" y="644970"/>
            <a:ext cx="4584461" cy="823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03" tIns="54302" rIns="108603" bIns="54302" rtlCol="0" anchor="ctr"/>
          <a:lstStyle/>
          <a:p>
            <a:pPr algn="ctr"/>
            <a:r>
              <a:rPr lang="pt-BR" b="1" dirty="0"/>
              <a:t>Demonstração das Mutações do Patrimônio Líquido – DMPL</a:t>
            </a:r>
          </a:p>
        </p:txBody>
      </p:sp>
    </p:spTree>
    <p:extLst>
      <p:ext uri="{BB962C8B-B14F-4D97-AF65-F5344CB8AC3E}">
        <p14:creationId xmlns="" xmlns:p14="http://schemas.microsoft.com/office/powerpoint/2010/main" val="26132440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196430235"/>
              </p:ext>
            </p:extLst>
          </p:nvPr>
        </p:nvGraphicFramePr>
        <p:xfrm>
          <a:off x="139681" y="1786053"/>
          <a:ext cx="11564904" cy="4844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2169953" y="682824"/>
            <a:ext cx="7915185" cy="1169080"/>
          </a:xfrm>
          <a:prstGeom prst="rect">
            <a:avLst/>
          </a:prstGeom>
          <a:noFill/>
        </p:spPr>
        <p:txBody>
          <a:bodyPr wrap="square" lIns="108603" tIns="54302" rIns="108603" bIns="54302">
            <a:spAutoFit/>
          </a:bodyPr>
          <a:lstStyle/>
          <a:p>
            <a:pPr algn="ctr"/>
            <a:r>
              <a:rPr lang="pt-BR" sz="33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PRINCIPAIS PROCEDIMENTOS PARA ELABORAÇÃO DE RELATÓRIOS</a:t>
            </a:r>
          </a:p>
        </p:txBody>
      </p:sp>
    </p:spTree>
    <p:extLst>
      <p:ext uri="{BB962C8B-B14F-4D97-AF65-F5344CB8AC3E}">
        <p14:creationId xmlns="" xmlns:p14="http://schemas.microsoft.com/office/powerpoint/2010/main" val="15405359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2FCD6B-FD7F-4111-80F0-23BFD7640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142FCD6B-FD7F-4111-80F0-23BFD7640C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142FCD6B-FD7F-4111-80F0-23BFD7640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142FCD6B-FD7F-4111-80F0-23BFD7640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AF99F7-A1F7-4160-B906-1485E49211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86AF99F7-A1F7-4160-B906-1485E49211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86AF99F7-A1F7-4160-B906-1485E49211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86AF99F7-A1F7-4160-B906-1485E49211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3D7FB7-5F9C-42C1-A26F-A88F04BBA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C53D7FB7-5F9C-42C1-A26F-A88F04BBAD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C53D7FB7-5F9C-42C1-A26F-A88F04BBA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C53D7FB7-5F9C-42C1-A26F-A88F04BBA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38DF7F-44F5-4473-8363-36DEF446D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1138DF7F-44F5-4473-8363-36DEF446D9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1138DF7F-44F5-4473-8363-36DEF446D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1138DF7F-44F5-4473-8363-36DEF446D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4E8051-48A9-411E-8562-F73323EC7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dgm id="{414E8051-48A9-411E-8562-F73323EC7F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414E8051-48A9-411E-8562-F73323EC7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414E8051-48A9-411E-8562-F73323EC7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6A80ED-8F2B-4FBD-A78D-F465BA8C8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graphicEl>
                                              <a:dgm id="{9E6A80ED-8F2B-4FBD-A78D-F465BA8C88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9E6A80ED-8F2B-4FBD-A78D-F465BA8C8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9E6A80ED-8F2B-4FBD-A78D-F465BA8C8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42889D-EF8B-45E0-B886-334DD7AB6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graphicEl>
                                              <a:dgm id="{0C42889D-EF8B-45E0-B886-334DD7AB64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0C42889D-EF8B-45E0-B886-334DD7AB6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0C42889D-EF8B-45E0-B886-334DD7AB6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17791C-235D-45D3-AC6E-F7D6D051B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dgm id="{A917791C-235D-45D3-AC6E-F7D6D051B9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A917791C-235D-45D3-AC6E-F7D6D051B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A917791C-235D-45D3-AC6E-F7D6D051B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bo 10"/>
          <p:cNvSpPr/>
          <p:nvPr/>
        </p:nvSpPr>
        <p:spPr>
          <a:xfrm>
            <a:off x="4932313" y="1906960"/>
            <a:ext cx="6260649" cy="3747156"/>
          </a:xfrm>
          <a:prstGeom prst="cube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morning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03" tIns="54302" rIns="108603" bIns="54302" rtlCol="0" anchor="ctr"/>
          <a:lstStyle/>
          <a:p>
            <a:pPr algn="ctr"/>
            <a:r>
              <a:rPr lang="pt-BR" sz="4300" dirty="0">
                <a:latin typeface="Bernard MT Condensed" panose="02050806060905020404" pitchFamily="18" charset="0"/>
              </a:rPr>
              <a:t>NOTAS EXPLICATIVAS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5562" y="2760693"/>
            <a:ext cx="3318639" cy="2674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165667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480812" y="1154357"/>
            <a:ext cx="10428165" cy="107187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prst="angle"/>
          </a:sp3d>
        </p:spPr>
        <p:txBody>
          <a:bodyPr lIns="108603" tIns="54302" rIns="108603" bIns="54302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300" dirty="0"/>
              <a:t>Notas Explicativas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323801" y="2845081"/>
            <a:ext cx="10428165" cy="494385"/>
          </a:xfrm>
          <a:prstGeom prst="rect">
            <a:avLst/>
          </a:prstGeom>
          <a:noFill/>
        </p:spPr>
        <p:txBody>
          <a:bodyPr wrap="square" lIns="108603" tIns="54302" rIns="108603" bIns="54302" rtlCol="0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pt-BR" sz="2500" dirty="0"/>
              <a:t>As notas explicativas são parte integrante das demonstrações </a:t>
            </a:r>
            <a:r>
              <a:rPr lang="pt-BR" sz="2500" dirty="0" smtClean="0"/>
              <a:t>contábeis.</a:t>
            </a:r>
            <a:endParaRPr lang="pt-BR" sz="25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323801" y="3546604"/>
            <a:ext cx="10428165" cy="1263827"/>
          </a:xfrm>
          <a:prstGeom prst="rect">
            <a:avLst/>
          </a:prstGeom>
          <a:noFill/>
        </p:spPr>
        <p:txBody>
          <a:bodyPr wrap="square" lIns="108603" tIns="54302" rIns="108603" bIns="54302" rtlCol="0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pt-BR" sz="2500" dirty="0"/>
              <a:t>As informações contidas nas notas explicativas devem ser relevantes, complementares ou suplementares àquelas não suficientemente evidenciadas ou não constantes nas demonstrações contábeis</a:t>
            </a:r>
            <a:r>
              <a:rPr lang="pt-BR" sz="2500" dirty="0" smtClean="0"/>
              <a:t>.</a:t>
            </a:r>
            <a:endParaRPr lang="pt-BR" sz="25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287874" y="4835502"/>
            <a:ext cx="10140133" cy="1263827"/>
          </a:xfrm>
          <a:prstGeom prst="rect">
            <a:avLst/>
          </a:prstGeom>
          <a:noFill/>
        </p:spPr>
        <p:txBody>
          <a:bodyPr wrap="square" lIns="108603" tIns="54302" rIns="108603" bIns="54302" rtlCol="0">
            <a:spAutoFit/>
          </a:bodyPr>
          <a:lstStyle>
            <a:defPPr>
              <a:defRPr lang="pt-BR"/>
            </a:defPPr>
            <a:lvl1pPr marL="342900" indent="-342900" algn="just">
              <a:buFont typeface="Wingdings" pitchFamily="2" charset="2"/>
              <a:buChar char="ü"/>
              <a:defRPr sz="2500"/>
            </a:lvl1pPr>
          </a:lstStyle>
          <a:p>
            <a:r>
              <a:rPr lang="pt-BR" dirty="0" smtClean="0"/>
              <a:t>Exemplo: os ajustes de exercícios anteriores devem ser evidenciados quando efetuados pelo efeito de mudança de critério contábil ou da retificação de erro imputável a determinado exercício anterior.</a:t>
            </a: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2069769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3440" y="754832"/>
            <a:ext cx="8794677" cy="1029353"/>
          </a:xfrm>
        </p:spPr>
        <p:txBody>
          <a:bodyPr>
            <a:normAutofit/>
          </a:bodyPr>
          <a:lstStyle/>
          <a:p>
            <a:pPr algn="l"/>
            <a:r>
              <a:rPr lang="pt-BR" sz="3800" b="1" dirty="0" smtClean="0"/>
              <a:t>Demonstrativos Fiscais</a:t>
            </a:r>
            <a:endParaRPr lang="pt-BR" sz="3800" b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1"/>
          <p:cNvSpPr txBox="1">
            <a:spLocks/>
          </p:cNvSpPr>
          <p:nvPr/>
        </p:nvSpPr>
        <p:spPr>
          <a:xfrm>
            <a:off x="852401" y="1991820"/>
            <a:ext cx="10420967" cy="358568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accent1"/>
              </a:buClr>
              <a:buSzPct val="100000"/>
            </a:pPr>
            <a:r>
              <a:rPr lang="pt-BR" sz="2700" dirty="0">
                <a:solidFill>
                  <a:schemeClr val="tx1"/>
                </a:solidFill>
              </a:rPr>
              <a:t>É a Lei Complementar nº 101, de 4 de maio de 2000, Lei de Responsabilidade Fiscal – LRF, que estabelece normas de finanças públicas voltadas para a </a:t>
            </a:r>
            <a:r>
              <a:rPr lang="pt-BR" sz="2700" u="sng" dirty="0">
                <a:solidFill>
                  <a:schemeClr val="tx1"/>
                </a:solidFill>
              </a:rPr>
              <a:t>responsabilidade na gestão fiscal</a:t>
            </a:r>
            <a:r>
              <a:rPr lang="pt-BR" sz="2700" dirty="0">
                <a:solidFill>
                  <a:schemeClr val="tx1"/>
                </a:solidFill>
              </a:rPr>
              <a:t> e determina que a União, os Estados, o Distrito Federal e os Municípios devem elaborar e </a:t>
            </a:r>
            <a:r>
              <a:rPr lang="pt-BR" sz="2700" u="sng" dirty="0">
                <a:solidFill>
                  <a:schemeClr val="tx1"/>
                </a:solidFill>
              </a:rPr>
              <a:t>publicar relatórios e anexos</a:t>
            </a:r>
            <a:r>
              <a:rPr lang="pt-BR" sz="2700" dirty="0">
                <a:solidFill>
                  <a:schemeClr val="tx1"/>
                </a:solidFill>
              </a:rPr>
              <a:t> com o propósito de assegurar a </a:t>
            </a:r>
            <a:r>
              <a:rPr lang="pt-BR" sz="2700" u="sng" dirty="0">
                <a:solidFill>
                  <a:schemeClr val="tx1"/>
                </a:solidFill>
              </a:rPr>
              <a:t>transparência dos gastos públicos</a:t>
            </a:r>
            <a:r>
              <a:rPr lang="pt-BR" sz="2700" dirty="0">
                <a:solidFill>
                  <a:schemeClr val="tx1"/>
                </a:solidFill>
              </a:rPr>
              <a:t>, e demonstrar para a coletividade a </a:t>
            </a:r>
            <a:r>
              <a:rPr lang="pt-BR" sz="2700" u="sng" dirty="0">
                <a:solidFill>
                  <a:schemeClr val="tx1"/>
                </a:solidFill>
              </a:rPr>
              <a:t>consecução das metas fiscais</a:t>
            </a:r>
            <a:r>
              <a:rPr lang="pt-BR" sz="2700" dirty="0">
                <a:solidFill>
                  <a:schemeClr val="tx1"/>
                </a:solidFill>
              </a:rPr>
              <a:t> e a </a:t>
            </a:r>
            <a:r>
              <a:rPr lang="pt-BR" sz="2700" u="sng" dirty="0">
                <a:solidFill>
                  <a:schemeClr val="tx1"/>
                </a:solidFill>
              </a:rPr>
              <a:t>observância dos limites fixados</a:t>
            </a:r>
            <a:r>
              <a:rPr lang="pt-BR" sz="2700" dirty="0">
                <a:solidFill>
                  <a:schemeClr val="tx1"/>
                </a:solidFill>
              </a:rPr>
              <a:t> pela lei.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783519" y="754832"/>
            <a:ext cx="8794677" cy="1029353"/>
          </a:xfrm>
          <a:prstGeom prst="rect">
            <a:avLst/>
          </a:prstGeom>
        </p:spPr>
        <p:txBody>
          <a:bodyPr lIns="108603" tIns="54302" rIns="108603" bIns="54302">
            <a:normAutofit/>
          </a:bodyPr>
          <a:lstStyle>
            <a:lvl1pPr algn="ctr" defTabSz="1086033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800" b="1" dirty="0" smtClean="0"/>
              <a:t>Demonstrativos Fiscais</a:t>
            </a:r>
            <a:endParaRPr lang="pt-BR" sz="3800" b="1" dirty="0"/>
          </a:p>
        </p:txBody>
      </p:sp>
    </p:spTree>
    <p:extLst>
      <p:ext uri="{BB962C8B-B14F-4D97-AF65-F5344CB8AC3E}">
        <p14:creationId xmlns="" xmlns:p14="http://schemas.microsoft.com/office/powerpoint/2010/main" val="13770914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1"/>
          <p:cNvSpPr txBox="1">
            <a:spLocks/>
          </p:cNvSpPr>
          <p:nvPr/>
        </p:nvSpPr>
        <p:spPr>
          <a:xfrm>
            <a:off x="852401" y="1991820"/>
            <a:ext cx="10344608" cy="4091604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accent1"/>
              </a:buClr>
              <a:buSzPct val="100000"/>
            </a:pPr>
            <a:r>
              <a:rPr lang="pt-BR" sz="2700" dirty="0">
                <a:solidFill>
                  <a:schemeClr val="tx1"/>
                </a:solidFill>
              </a:rPr>
              <a:t>O Manual de Demonstrativos Fiscais – MDF estabelece regras </a:t>
            </a:r>
            <a:r>
              <a:rPr lang="pt-BR" sz="2700" dirty="0" smtClean="0">
                <a:solidFill>
                  <a:schemeClr val="tx1"/>
                </a:solidFill>
              </a:rPr>
              <a:t>de harmonização </a:t>
            </a:r>
            <a:r>
              <a:rPr lang="pt-BR" sz="2700" dirty="0">
                <a:solidFill>
                  <a:schemeClr val="tx1"/>
                </a:solidFill>
              </a:rPr>
              <a:t>a serem observadas pela Administração Pública para a elaboração dos relatórios e anexos exigidos pela LRF. São eles:</a:t>
            </a:r>
          </a:p>
          <a:p>
            <a:pPr algn="just">
              <a:buClr>
                <a:schemeClr val="accent1"/>
              </a:buClr>
              <a:buSzPct val="100000"/>
            </a:pPr>
            <a:endParaRPr lang="pt-BR" sz="2500" dirty="0">
              <a:solidFill>
                <a:schemeClr val="tx1"/>
              </a:solidFill>
            </a:endParaRPr>
          </a:p>
          <a:p>
            <a:pPr marL="750419" indent="-407262" algn="just">
              <a:buClr>
                <a:schemeClr val="accent1"/>
              </a:buClr>
              <a:buSzPct val="100000"/>
              <a:buFont typeface="Arial" pitchFamily="34" charset="0"/>
              <a:buChar char="•"/>
            </a:pPr>
            <a:r>
              <a:rPr lang="pt-BR" sz="2500" dirty="0">
                <a:solidFill>
                  <a:schemeClr val="tx1"/>
                </a:solidFill>
              </a:rPr>
              <a:t>Anexo de Riscos Fiscais (ARF);</a:t>
            </a:r>
          </a:p>
          <a:p>
            <a:pPr marL="750419" indent="-407262" algn="just">
              <a:buClr>
                <a:schemeClr val="accent1"/>
              </a:buClr>
              <a:buSzPct val="100000"/>
              <a:buFont typeface="Arial" pitchFamily="34" charset="0"/>
              <a:buChar char="•"/>
            </a:pPr>
            <a:r>
              <a:rPr lang="pt-BR" sz="2500" dirty="0">
                <a:solidFill>
                  <a:schemeClr val="tx1"/>
                </a:solidFill>
              </a:rPr>
              <a:t>Anexo de Metas Fiscais (AMF);</a:t>
            </a:r>
          </a:p>
          <a:p>
            <a:pPr marL="750419" indent="-407262" algn="just">
              <a:buClr>
                <a:schemeClr val="accent1"/>
              </a:buClr>
              <a:buSzPct val="100000"/>
              <a:buFont typeface="Arial" pitchFamily="34" charset="0"/>
              <a:buChar char="•"/>
            </a:pPr>
            <a:r>
              <a:rPr lang="pt-BR" sz="2500" dirty="0">
                <a:solidFill>
                  <a:schemeClr val="tx1"/>
                </a:solidFill>
              </a:rPr>
              <a:t>Relatório Resumido da Execução Orçamentária (RREO) e</a:t>
            </a:r>
          </a:p>
          <a:p>
            <a:pPr marL="750419" indent="-407262" algn="just">
              <a:buClr>
                <a:schemeClr val="accent1"/>
              </a:buClr>
              <a:buSzPct val="100000"/>
              <a:buFont typeface="Arial" pitchFamily="34" charset="0"/>
              <a:buChar char="•"/>
            </a:pPr>
            <a:r>
              <a:rPr lang="pt-BR" sz="2500" dirty="0">
                <a:solidFill>
                  <a:schemeClr val="tx1"/>
                </a:solidFill>
              </a:rPr>
              <a:t>Relatório de Gestão Fiscal (RGF).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783519" y="754832"/>
            <a:ext cx="8794677" cy="1029353"/>
          </a:xfrm>
          <a:prstGeom prst="rect">
            <a:avLst/>
          </a:prstGeom>
        </p:spPr>
        <p:txBody>
          <a:bodyPr lIns="108603" tIns="54302" rIns="108603" bIns="54302">
            <a:normAutofit/>
          </a:bodyPr>
          <a:lstStyle>
            <a:lvl1pPr algn="ctr" defTabSz="1086033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800" b="1" dirty="0" smtClean="0"/>
              <a:t>Demonstrativos Fiscais</a:t>
            </a:r>
            <a:endParaRPr lang="pt-BR" sz="3800" b="1" dirty="0"/>
          </a:p>
        </p:txBody>
      </p:sp>
      <p:sp>
        <p:nvSpPr>
          <p:cNvPr id="2" name="Chave direita 1"/>
          <p:cNvSpPr/>
          <p:nvPr/>
        </p:nvSpPr>
        <p:spPr>
          <a:xfrm>
            <a:off x="5652393" y="3779168"/>
            <a:ext cx="372312" cy="936104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de cantos arredondados 2"/>
          <p:cNvSpPr/>
          <p:nvPr/>
        </p:nvSpPr>
        <p:spPr>
          <a:xfrm>
            <a:off x="6084441" y="4037622"/>
            <a:ext cx="1224136" cy="4616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 smtClean="0"/>
              <a:t>LDO</a:t>
            </a:r>
            <a:endParaRPr lang="pt-BR" sz="2800" b="1" dirty="0"/>
          </a:p>
        </p:txBody>
      </p:sp>
    </p:spTree>
    <p:extLst>
      <p:ext uri="{BB962C8B-B14F-4D97-AF65-F5344CB8AC3E}">
        <p14:creationId xmlns="" xmlns:p14="http://schemas.microsoft.com/office/powerpoint/2010/main" val="24465703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8898" y="2060934"/>
            <a:ext cx="11494932" cy="2510322"/>
          </a:xfrm>
          <a:prstGeom prst="rect">
            <a:avLst/>
          </a:prstGeom>
          <a:noFill/>
        </p:spPr>
        <p:txBody>
          <a:bodyPr wrap="square" lIns="108603" tIns="54302" rIns="108603" bIns="54302" rtlCol="0">
            <a:spAutoFit/>
          </a:bodyPr>
          <a:lstStyle/>
          <a:p>
            <a:r>
              <a:rPr lang="pt-BR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Sistema de Informações Contábeis e Fiscais do Setor Público Brasileiro – SICONFI:</a:t>
            </a:r>
            <a:endParaRPr lang="pt-B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Novo sistema de coleta de dados de todos os entes da Federação, que fará uso da </a:t>
            </a:r>
            <a:r>
              <a:rPr lang="pt-BR" sz="2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matriz de saldos contábeis</a:t>
            </a:r>
            <a:r>
              <a:rPr 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para fins de elaboração dos demonstrativos contábeis e fiscais.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6418" y="3172131"/>
            <a:ext cx="7239893" cy="3058365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5038878" y="3083420"/>
            <a:ext cx="1803095" cy="3772206"/>
          </a:xfrm>
          <a:prstGeom prst="rect">
            <a:avLst/>
          </a:prstGeom>
          <a:noFill/>
        </p:spPr>
        <p:txBody>
          <a:bodyPr wrap="none" lIns="108603" tIns="54302" rIns="108603" bIns="54302">
            <a:spAutoFit/>
          </a:bodyPr>
          <a:lstStyle/>
          <a:p>
            <a:pPr algn="ctr"/>
            <a:r>
              <a:rPr lang="pt-BR" sz="238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X</a:t>
            </a:r>
          </a:p>
        </p:txBody>
      </p:sp>
      <p:cxnSp>
        <p:nvCxnSpPr>
          <p:cNvPr id="6" name="Conector reto 5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>
          <a:xfrm>
            <a:off x="-889484" y="1019095"/>
            <a:ext cx="8794677" cy="102935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1086033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800" b="1" smtClean="0"/>
              <a:t>Futuro no Setor Público</a:t>
            </a:r>
            <a:endParaRPr lang="pt-BR" sz="3800" b="1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963" y="495320"/>
            <a:ext cx="4678967" cy="9998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24447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1"/>
          <p:cNvSpPr txBox="1">
            <a:spLocks/>
          </p:cNvSpPr>
          <p:nvPr/>
        </p:nvSpPr>
        <p:spPr>
          <a:xfrm>
            <a:off x="852401" y="2222206"/>
            <a:ext cx="10420967" cy="358568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Clr>
                <a:schemeClr val="accent1"/>
              </a:buClr>
              <a:buSzPct val="100000"/>
            </a:pPr>
            <a:endParaRPr lang="pt-BR" sz="2700" dirty="0">
              <a:solidFill>
                <a:schemeClr val="tx1"/>
              </a:solidFill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-889484" y="1019095"/>
            <a:ext cx="8794677" cy="1029353"/>
          </a:xfrm>
        </p:spPr>
        <p:txBody>
          <a:bodyPr>
            <a:normAutofit/>
          </a:bodyPr>
          <a:lstStyle/>
          <a:p>
            <a:r>
              <a:rPr lang="pt-BR" sz="3800" b="1" dirty="0"/>
              <a:t>Futuro no Setor Público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963" y="495320"/>
            <a:ext cx="4678967" cy="999817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1231253" y="1901563"/>
            <a:ext cx="9764105" cy="1456848"/>
          </a:xfrm>
          <a:prstGeom prst="rect">
            <a:avLst/>
          </a:prstGeom>
        </p:spPr>
        <p:txBody>
          <a:bodyPr wrap="square" lIns="108603" tIns="54302" rIns="108603" bIns="54302">
            <a:spAutoFit/>
          </a:bodyPr>
          <a:lstStyle/>
          <a:p>
            <a:pPr algn="just"/>
            <a:r>
              <a:rPr lang="pt-BR" dirty="0"/>
              <a:t>O objetivo do sistema em 2014 </a:t>
            </a:r>
            <a:r>
              <a:rPr lang="pt-BR" b="1" dirty="0"/>
              <a:t>é receber as contas anuais dos estados e municípios, referentes ao exercício de 2013, conforme estabelece a Portaria STN nº 86, de 17 de fevereiro de 2014,</a:t>
            </a:r>
            <a:r>
              <a:rPr lang="pt-BR" dirty="0"/>
              <a:t> que define as regras para envio e recebimento de dados contábeis e fiscais dos entes da federação.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665" y="3392220"/>
            <a:ext cx="8864264" cy="3627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93712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1"/>
          <p:cNvSpPr txBox="1">
            <a:spLocks/>
          </p:cNvSpPr>
          <p:nvPr/>
        </p:nvSpPr>
        <p:spPr>
          <a:xfrm>
            <a:off x="852401" y="1991820"/>
            <a:ext cx="10420967" cy="358568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pt-BR" sz="2700" dirty="0">
                <a:solidFill>
                  <a:schemeClr val="tx1"/>
                </a:solidFill>
              </a:rPr>
              <a:t>A Matriz de Saldos Contábeis é padronizada pela STN tendo a função de trazer para o mundo contábil as informações orçamentárias e financeiras que atualmente, são obtidas através de </a:t>
            </a:r>
            <a:r>
              <a:rPr lang="pt-BR" sz="2700" u="sng" dirty="0">
                <a:solidFill>
                  <a:schemeClr val="tx1"/>
                </a:solidFill>
              </a:rPr>
              <a:t>controles </a:t>
            </a:r>
            <a:r>
              <a:rPr lang="pt-BR" sz="2700" u="sng" dirty="0" err="1" smtClean="0">
                <a:solidFill>
                  <a:schemeClr val="tx1"/>
                </a:solidFill>
              </a:rPr>
              <a:t>extracontábeis</a:t>
            </a:r>
            <a:r>
              <a:rPr lang="pt-BR" sz="2700" u="sng" dirty="0" smtClean="0">
                <a:solidFill>
                  <a:schemeClr val="tx1"/>
                </a:solidFill>
              </a:rPr>
              <a:t> </a:t>
            </a:r>
            <a:r>
              <a:rPr lang="pt-BR" sz="2700" dirty="0" smtClean="0">
                <a:solidFill>
                  <a:schemeClr val="tx1"/>
                </a:solidFill>
              </a:rPr>
              <a:t>(SIG-RJ).</a:t>
            </a:r>
            <a:endParaRPr lang="pt-BR" sz="2700" dirty="0">
              <a:solidFill>
                <a:schemeClr val="tx1"/>
              </a:solidFill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-889484" y="1019095"/>
            <a:ext cx="8794677" cy="1029353"/>
          </a:xfrm>
        </p:spPr>
        <p:txBody>
          <a:bodyPr>
            <a:normAutofit/>
          </a:bodyPr>
          <a:lstStyle/>
          <a:p>
            <a:r>
              <a:rPr lang="pt-BR" sz="3800" b="1" dirty="0"/>
              <a:t>Futuro no Setor Público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04" y="3784664"/>
            <a:ext cx="10011062" cy="2657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909" y="981251"/>
            <a:ext cx="4678020" cy="486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eta em curva para cima 1"/>
          <p:cNvSpPr/>
          <p:nvPr/>
        </p:nvSpPr>
        <p:spPr>
          <a:xfrm>
            <a:off x="9612833" y="3275112"/>
            <a:ext cx="1008112" cy="509552"/>
          </a:xfrm>
          <a:prstGeom prst="curved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08067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1"/>
          <p:cNvSpPr txBox="1">
            <a:spLocks/>
          </p:cNvSpPr>
          <p:nvPr/>
        </p:nvSpPr>
        <p:spPr>
          <a:xfrm>
            <a:off x="852401" y="2222206"/>
            <a:ext cx="10420967" cy="358568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pt-BR" sz="2700" dirty="0">
                <a:solidFill>
                  <a:schemeClr val="tx1"/>
                </a:solidFill>
              </a:rPr>
              <a:t>As mudanças não são simples e para que sejam bem sucedidas é </a:t>
            </a:r>
            <a:r>
              <a:rPr lang="pt-BR" sz="2700" dirty="0" smtClean="0">
                <a:solidFill>
                  <a:schemeClr val="tx1"/>
                </a:solidFill>
              </a:rPr>
              <a:t>necessário </a:t>
            </a:r>
            <a:r>
              <a:rPr lang="pt-BR" sz="2700" dirty="0">
                <a:solidFill>
                  <a:schemeClr val="tx1"/>
                </a:solidFill>
              </a:rPr>
              <a:t>o envolvimento e o engajamento das diversas áreas, incluindo os gestores e autoridades públicas. Esse esforço possibilitará a geração de informação útil e relevante, melhorando a transparência da gestão pública, além de outros benefícios.</a:t>
            </a: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-889484" y="1019095"/>
            <a:ext cx="8794677" cy="1029353"/>
          </a:xfrm>
        </p:spPr>
        <p:txBody>
          <a:bodyPr>
            <a:normAutofit/>
          </a:bodyPr>
          <a:lstStyle/>
          <a:p>
            <a:r>
              <a:rPr lang="pt-BR" sz="3800" b="1" dirty="0"/>
              <a:t>Futuro no Setor Público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85" y="728521"/>
            <a:ext cx="4958283" cy="737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http://t0.gstatic.com/images?q=tbn:ANd9GcSTe2Jpzx35C2JShquhru7aJf0uVeEYY7empM2It-bhMKdRtEav&amp;t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449" y="4092792"/>
            <a:ext cx="4288142" cy="2744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02538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9" y="6558521"/>
            <a:ext cx="1521300" cy="55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357" y="6442643"/>
            <a:ext cx="881702" cy="6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onector reto 6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Conteúdo 1"/>
          <p:cNvSpPr txBox="1">
            <a:spLocks/>
          </p:cNvSpPr>
          <p:nvPr/>
        </p:nvSpPr>
        <p:spPr>
          <a:xfrm>
            <a:off x="852402" y="2222206"/>
            <a:ext cx="9953165" cy="358568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pt-BR" sz="2900" dirty="0">
                <a:solidFill>
                  <a:schemeClr val="tx1"/>
                </a:solidFill>
              </a:rPr>
              <a:t>Com a necessidade cada vez maior de agilidade, rapidez nas decisões, implementações contábeis e possuir informações precisas e seguras visando a transparência no setor público, em 2015 será implantado o Sistema Integrado de Administração Financeira do Estado do Rio de Janeiro – </a:t>
            </a:r>
            <a:r>
              <a:rPr lang="pt-BR" dirty="0" smtClean="0">
                <a:solidFill>
                  <a:schemeClr val="tx1"/>
                </a:solidFill>
              </a:rPr>
              <a:t>SIAFE-RIO</a:t>
            </a:r>
            <a:r>
              <a:rPr lang="pt-BR" sz="2900" dirty="0" smtClean="0">
                <a:solidFill>
                  <a:schemeClr val="tx1"/>
                </a:solidFill>
              </a:rPr>
              <a:t> </a:t>
            </a:r>
            <a:r>
              <a:rPr lang="pt-BR" sz="2900" dirty="0">
                <a:solidFill>
                  <a:schemeClr val="tx1"/>
                </a:solidFill>
              </a:rPr>
              <a:t>que substituirá os atuais sistemas SIG-RJ (Extrator de Dados) e SIAFEM/RJ.</a:t>
            </a:r>
          </a:p>
          <a:p>
            <a:pPr algn="just">
              <a:spcBef>
                <a:spcPts val="0"/>
              </a:spcBef>
              <a:buClr>
                <a:schemeClr val="accent1"/>
              </a:buClr>
              <a:buSzPct val="100000"/>
            </a:pPr>
            <a:endParaRPr lang="pt-BR" sz="2700" dirty="0">
              <a:solidFill>
                <a:schemeClr val="tx1"/>
              </a:solidFill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-983043" y="1019095"/>
            <a:ext cx="8794677" cy="1029353"/>
          </a:xfrm>
        </p:spPr>
        <p:txBody>
          <a:bodyPr>
            <a:normAutofit/>
          </a:bodyPr>
          <a:lstStyle/>
          <a:p>
            <a:r>
              <a:rPr lang="pt-BR" sz="3800" b="1" dirty="0"/>
              <a:t>Futuro no Setor Público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85" y="728521"/>
            <a:ext cx="4958283" cy="737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30582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233241" y="1243570"/>
            <a:ext cx="11882170" cy="823075"/>
          </a:xfrm>
        </p:spPr>
        <p:txBody>
          <a:bodyPr>
            <a:noAutofit/>
          </a:bodyPr>
          <a:lstStyle/>
          <a:p>
            <a:pPr algn="l"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pt-BR" sz="3300" b="1" dirty="0"/>
              <a:t/>
            </a:r>
            <a:br>
              <a:rPr lang="pt-BR" sz="3300" b="1" dirty="0"/>
            </a:br>
            <a:r>
              <a:rPr lang="pt-BR" sz="3300" b="1" dirty="0"/>
              <a:t/>
            </a:r>
            <a:br>
              <a:rPr lang="pt-BR" sz="3300" b="1" dirty="0"/>
            </a:br>
            <a:r>
              <a:rPr lang="pt-BR" sz="3300" b="1" dirty="0">
                <a:solidFill>
                  <a:srgbClr val="1F497D"/>
                </a:solidFill>
              </a:rPr>
              <a:t/>
            </a:r>
            <a:br>
              <a:rPr lang="pt-BR" sz="3300" b="1" dirty="0">
                <a:solidFill>
                  <a:srgbClr val="1F497D"/>
                </a:solidFill>
              </a:rPr>
            </a:br>
            <a:endParaRPr lang="pt-BR" sz="3300" b="1" dirty="0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6" name="Título 8"/>
          <p:cNvSpPr txBox="1">
            <a:spLocks/>
          </p:cNvSpPr>
          <p:nvPr/>
        </p:nvSpPr>
        <p:spPr>
          <a:xfrm>
            <a:off x="46121" y="3712795"/>
            <a:ext cx="11882170" cy="1849747"/>
          </a:xfrm>
          <a:prstGeom prst="rect">
            <a:avLst/>
          </a:prstGeom>
        </p:spPr>
        <p:txBody>
          <a:bodyPr vert="horz" lIns="108603" tIns="54302" rIns="108603" bIns="54302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Clr>
                <a:srgbClr val="31B6FD"/>
              </a:buClr>
              <a:buSzPct val="100000"/>
            </a:pPr>
            <a:endParaRPr lang="pt-BR" sz="5700" b="1" dirty="0">
              <a:solidFill>
                <a:srgbClr val="073E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701043" y="1767346"/>
            <a:ext cx="10478764" cy="948457"/>
          </a:xfrm>
          <a:prstGeom prst="rect">
            <a:avLst/>
          </a:prstGeom>
        </p:spPr>
        <p:txBody>
          <a:bodyPr wrap="square" lIns="108603" tIns="54302" rIns="108603" bIns="54302">
            <a:spAutoFit/>
          </a:bodyPr>
          <a:lstStyle/>
          <a:p>
            <a:pPr marL="814525" indent="-814525" algn="ctr"/>
            <a:endParaRPr lang="pt-BR" sz="2900" b="1" dirty="0">
              <a:solidFill>
                <a:srgbClr val="073E87"/>
              </a:solidFill>
            </a:endParaRPr>
          </a:p>
          <a:p>
            <a:pPr>
              <a:lnSpc>
                <a:spcPct val="80000"/>
              </a:lnSpc>
              <a:buClr>
                <a:srgbClr val="31B6FD"/>
              </a:buClr>
              <a:buSzPct val="100000"/>
            </a:pPr>
            <a:endParaRPr lang="pt-BR" sz="2900" b="1" u="sng" dirty="0">
              <a:solidFill>
                <a:srgbClr val="073E87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5379063" y="2378612"/>
            <a:ext cx="6736348" cy="1504810"/>
          </a:xfrm>
          <a:prstGeom prst="rect">
            <a:avLst/>
          </a:prstGeom>
        </p:spPr>
        <p:txBody>
          <a:bodyPr wrap="square" lIns="108603" tIns="54302" rIns="108603" bIns="54302">
            <a:spAutoFit/>
          </a:bodyPr>
          <a:lstStyle/>
          <a:p>
            <a:pPr marL="407262" indent="-407262">
              <a:buClr>
                <a:srgbClr val="31B6FD"/>
              </a:buClr>
              <a:buFont typeface="Symbol" pitchFamily="18" charset="2"/>
              <a:buChar char="*"/>
            </a:pPr>
            <a:endParaRPr lang="pt-BR" sz="2900" dirty="0">
              <a:solidFill>
                <a:srgbClr val="073E87"/>
              </a:solidFill>
            </a:endParaRPr>
          </a:p>
          <a:p>
            <a:endParaRPr lang="pt-BR" sz="2900" dirty="0">
              <a:solidFill>
                <a:srgbClr val="073E87"/>
              </a:solidFill>
            </a:endParaRPr>
          </a:p>
          <a:p>
            <a:endParaRPr lang="pt-BR" sz="2900" dirty="0">
              <a:solidFill>
                <a:srgbClr val="073E87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697" y="3087264"/>
            <a:ext cx="7781957" cy="125105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68" y="1318521"/>
            <a:ext cx="10861740" cy="1218322"/>
          </a:xfrm>
          <a:prstGeom prst="rect">
            <a:avLst/>
          </a:prstGeom>
        </p:spPr>
      </p:pic>
      <p:cxnSp>
        <p:nvCxnSpPr>
          <p:cNvPr id="3" name="Conector de seta reta 2"/>
          <p:cNvCxnSpPr/>
          <p:nvPr/>
        </p:nvCxnSpPr>
        <p:spPr>
          <a:xfrm flipV="1">
            <a:off x="5379063" y="1114872"/>
            <a:ext cx="2577586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Retângulo de cantos arredondados 3"/>
          <p:cNvSpPr/>
          <p:nvPr/>
        </p:nvSpPr>
        <p:spPr>
          <a:xfrm>
            <a:off x="7956649" y="682824"/>
            <a:ext cx="26642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Criação e Extração de Relatórios</a:t>
            </a:r>
            <a:endParaRPr lang="pt-BR" b="1" dirty="0"/>
          </a:p>
        </p:txBody>
      </p:sp>
    </p:spTree>
    <p:extLst>
      <p:ext uri="{BB962C8B-B14F-4D97-AF65-F5344CB8AC3E}">
        <p14:creationId xmlns="" xmlns:p14="http://schemas.microsoft.com/office/powerpoint/2010/main" val="30993193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75388316"/>
              </p:ext>
            </p:extLst>
          </p:nvPr>
        </p:nvGraphicFramePr>
        <p:xfrm>
          <a:off x="139681" y="1786053"/>
          <a:ext cx="11564904" cy="4844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2169953" y="682824"/>
            <a:ext cx="7915185" cy="1169080"/>
          </a:xfrm>
          <a:prstGeom prst="rect">
            <a:avLst/>
          </a:prstGeom>
          <a:noFill/>
        </p:spPr>
        <p:txBody>
          <a:bodyPr wrap="square" lIns="108603" tIns="54302" rIns="108603" bIns="54302">
            <a:spAutoFit/>
          </a:bodyPr>
          <a:lstStyle/>
          <a:p>
            <a:pPr algn="ctr"/>
            <a:r>
              <a:rPr lang="pt-BR" sz="33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PRINCIPAIS PROCEDIMENTOS PARA ELABORAÇÃO DE RELATÓRIOS</a:t>
            </a:r>
          </a:p>
        </p:txBody>
      </p:sp>
    </p:spTree>
    <p:extLst>
      <p:ext uri="{BB962C8B-B14F-4D97-AF65-F5344CB8AC3E}">
        <p14:creationId xmlns="" xmlns:p14="http://schemas.microsoft.com/office/powerpoint/2010/main" val="26207707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2FCD6B-FD7F-4111-80F0-23BFD7640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142FCD6B-FD7F-4111-80F0-23BFD7640C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142FCD6B-FD7F-4111-80F0-23BFD7640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142FCD6B-FD7F-4111-80F0-23BFD7640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AF99F7-A1F7-4160-B906-1485E49211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86AF99F7-A1F7-4160-B906-1485E49211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86AF99F7-A1F7-4160-B906-1485E49211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86AF99F7-A1F7-4160-B906-1485E49211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3D7FB7-5F9C-42C1-A26F-A88F04BBA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C53D7FB7-5F9C-42C1-A26F-A88F04BBAD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C53D7FB7-5F9C-42C1-A26F-A88F04BBA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C53D7FB7-5F9C-42C1-A26F-A88F04BBA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38DF7F-44F5-4473-8363-36DEF446D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1138DF7F-44F5-4473-8363-36DEF446D9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1138DF7F-44F5-4473-8363-36DEF446D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1138DF7F-44F5-4473-8363-36DEF446D9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/>
        </p:bldSub>
      </p:bldGraphic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233241" y="1243570"/>
            <a:ext cx="11882170" cy="823075"/>
          </a:xfrm>
        </p:spPr>
        <p:txBody>
          <a:bodyPr>
            <a:noAutofit/>
          </a:bodyPr>
          <a:lstStyle/>
          <a:p>
            <a:pPr algn="l"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pt-BR" sz="3300" b="1" dirty="0"/>
              <a:t/>
            </a:r>
            <a:br>
              <a:rPr lang="pt-BR" sz="3300" b="1" dirty="0"/>
            </a:br>
            <a:r>
              <a:rPr lang="pt-BR" sz="3300" b="1" dirty="0"/>
              <a:t/>
            </a:r>
            <a:br>
              <a:rPr lang="pt-BR" sz="3300" b="1" dirty="0"/>
            </a:br>
            <a:r>
              <a:rPr lang="pt-BR" sz="3300" b="1" dirty="0">
                <a:solidFill>
                  <a:srgbClr val="1F497D"/>
                </a:solidFill>
              </a:rPr>
              <a:t/>
            </a:r>
            <a:br>
              <a:rPr lang="pt-BR" sz="3300" b="1" dirty="0">
                <a:solidFill>
                  <a:srgbClr val="1F497D"/>
                </a:solidFill>
              </a:rPr>
            </a:br>
            <a:endParaRPr lang="pt-BR" sz="3300" b="1" dirty="0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6" name="Título 8"/>
          <p:cNvSpPr txBox="1">
            <a:spLocks/>
          </p:cNvSpPr>
          <p:nvPr/>
        </p:nvSpPr>
        <p:spPr>
          <a:xfrm>
            <a:off x="46121" y="3712795"/>
            <a:ext cx="11882170" cy="1849747"/>
          </a:xfrm>
          <a:prstGeom prst="rect">
            <a:avLst/>
          </a:prstGeom>
        </p:spPr>
        <p:txBody>
          <a:bodyPr vert="horz" lIns="108603" tIns="54302" rIns="108603" bIns="54302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Clr>
                <a:srgbClr val="31B6FD"/>
              </a:buClr>
              <a:buSzPct val="100000"/>
            </a:pPr>
            <a:endParaRPr lang="pt-BR" sz="5700" b="1" dirty="0">
              <a:solidFill>
                <a:srgbClr val="073E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899865" y="4150344"/>
            <a:ext cx="6736348" cy="1504810"/>
          </a:xfrm>
          <a:prstGeom prst="rect">
            <a:avLst/>
          </a:prstGeom>
        </p:spPr>
        <p:txBody>
          <a:bodyPr wrap="square" lIns="108603" tIns="54302" rIns="108603" bIns="54302">
            <a:spAutoFit/>
          </a:bodyPr>
          <a:lstStyle/>
          <a:p>
            <a:pPr marL="407262" indent="-407262">
              <a:buClr>
                <a:srgbClr val="31B6FD"/>
              </a:buClr>
              <a:buFont typeface="Symbol" pitchFamily="18" charset="2"/>
              <a:buChar char="*"/>
            </a:pPr>
            <a:endParaRPr lang="pt-BR" sz="2900" dirty="0">
              <a:solidFill>
                <a:srgbClr val="073E87"/>
              </a:solidFill>
            </a:endParaRPr>
          </a:p>
          <a:p>
            <a:endParaRPr lang="pt-BR" sz="2900" dirty="0">
              <a:solidFill>
                <a:srgbClr val="073E87"/>
              </a:solidFill>
            </a:endParaRPr>
          </a:p>
          <a:p>
            <a:endParaRPr lang="pt-BR" sz="2900" dirty="0">
              <a:solidFill>
                <a:srgbClr val="073E87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 rot="16200000">
            <a:off x="-567414" y="2866696"/>
            <a:ext cx="33602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SUGER</a:t>
            </a:r>
            <a:endParaRPr lang="pt-BR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183869" y="34752"/>
            <a:ext cx="7933020" cy="8348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1850" b="1" dirty="0" smtClean="0">
              <a:solidFill>
                <a:srgbClr val="002060"/>
              </a:solidFill>
            </a:endParaRPr>
          </a:p>
          <a:p>
            <a:pPr algn="ctr"/>
            <a:r>
              <a:rPr lang="pt-BR" sz="1850" b="1" dirty="0" smtClean="0">
                <a:solidFill>
                  <a:srgbClr val="002060"/>
                </a:solidFill>
              </a:rPr>
              <a:t>Leonel </a:t>
            </a:r>
            <a:r>
              <a:rPr lang="pt-BR" sz="1850" b="1" dirty="0">
                <a:solidFill>
                  <a:srgbClr val="002060"/>
                </a:solidFill>
              </a:rPr>
              <a:t>Carvalho Pereira – Superintendente </a:t>
            </a:r>
          </a:p>
          <a:p>
            <a:pPr algn="ctr"/>
            <a:r>
              <a:rPr lang="pt-BR" sz="1850" b="1" dirty="0" smtClean="0">
                <a:solidFill>
                  <a:srgbClr val="002060"/>
                </a:solidFill>
              </a:rPr>
              <a:t>Celso de Brito Borda –  Coordenador 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Ronald Marcio Guedes Rodrigues – Coordenador 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Luiz Felipe Martins Correa - Coordenador</a:t>
            </a:r>
          </a:p>
          <a:p>
            <a:pPr algn="ctr"/>
            <a:r>
              <a:rPr lang="pt-BR" sz="1850" b="1" dirty="0" smtClean="0">
                <a:solidFill>
                  <a:srgbClr val="002060"/>
                </a:solidFill>
              </a:rPr>
              <a:t>Douglas Jin </a:t>
            </a:r>
            <a:r>
              <a:rPr lang="pt-BR" sz="1850" b="1" dirty="0" err="1" smtClean="0">
                <a:solidFill>
                  <a:srgbClr val="002060"/>
                </a:solidFill>
              </a:rPr>
              <a:t>Guan</a:t>
            </a:r>
            <a:r>
              <a:rPr lang="pt-BR" sz="1850" b="1" dirty="0" smtClean="0">
                <a:solidFill>
                  <a:srgbClr val="002060"/>
                </a:solidFill>
              </a:rPr>
              <a:t> dos santos– </a:t>
            </a:r>
            <a:r>
              <a:rPr lang="pt-BR" sz="1850" b="1" dirty="0">
                <a:solidFill>
                  <a:srgbClr val="002060"/>
                </a:solidFill>
              </a:rPr>
              <a:t>Diretor de Departamento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Giliarde Firme Araújo – Diretor de </a:t>
            </a:r>
            <a:r>
              <a:rPr lang="pt-BR" sz="1850" b="1" dirty="0" smtClean="0">
                <a:solidFill>
                  <a:srgbClr val="002060"/>
                </a:solidFill>
              </a:rPr>
              <a:t>Departamento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Joyce Borges do Couto Raposo – Diretor de Departamento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Gustavo Bispo da Silva – Diretor de Departamento 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André Pereira de Sousa – Diretor de Departamento 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Renato Ferreira Costa – Diretor de Departamento </a:t>
            </a:r>
          </a:p>
          <a:p>
            <a:pPr algn="ctr"/>
            <a:r>
              <a:rPr lang="pt-BR" sz="1850" b="1" dirty="0" smtClean="0">
                <a:solidFill>
                  <a:srgbClr val="002060"/>
                </a:solidFill>
              </a:rPr>
              <a:t>Renata </a:t>
            </a:r>
            <a:r>
              <a:rPr lang="pt-BR" sz="1850" b="1" dirty="0">
                <a:solidFill>
                  <a:srgbClr val="002060"/>
                </a:solidFill>
              </a:rPr>
              <a:t>Onorato do Nascimento – Analista de Controle Interno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Thais Alessandra Damasceno Corrêa – Analista de Controle Interno</a:t>
            </a:r>
          </a:p>
          <a:p>
            <a:pPr algn="ctr"/>
            <a:r>
              <a:rPr lang="pt-BR" sz="1850" b="1" dirty="0" smtClean="0">
                <a:solidFill>
                  <a:srgbClr val="002060"/>
                </a:solidFill>
              </a:rPr>
              <a:t>Paulo Roberto Dias Chan –  Analista </a:t>
            </a:r>
            <a:r>
              <a:rPr lang="pt-BR" sz="1850" b="1" dirty="0">
                <a:solidFill>
                  <a:srgbClr val="002060"/>
                </a:solidFill>
              </a:rPr>
              <a:t>de Controle </a:t>
            </a:r>
            <a:r>
              <a:rPr lang="pt-BR" sz="1850" b="1" dirty="0" smtClean="0">
                <a:solidFill>
                  <a:srgbClr val="002060"/>
                </a:solidFill>
              </a:rPr>
              <a:t>Interno</a:t>
            </a:r>
          </a:p>
          <a:p>
            <a:pPr algn="ctr"/>
            <a:r>
              <a:rPr lang="pt-BR" sz="1850" b="1" dirty="0" smtClean="0">
                <a:solidFill>
                  <a:srgbClr val="002060"/>
                </a:solidFill>
              </a:rPr>
              <a:t>Carlos Adalberto Pinheiro Prata – Analista de Controle Interno</a:t>
            </a:r>
          </a:p>
          <a:p>
            <a:pPr algn="ctr"/>
            <a:r>
              <a:rPr lang="pt-BR" sz="1850" b="1" dirty="0" smtClean="0">
                <a:solidFill>
                  <a:srgbClr val="002060"/>
                </a:solidFill>
              </a:rPr>
              <a:t>Elayne </a:t>
            </a:r>
            <a:r>
              <a:rPr lang="pt-BR" sz="1850" b="1" dirty="0">
                <a:solidFill>
                  <a:srgbClr val="002060"/>
                </a:solidFill>
              </a:rPr>
              <a:t>Conceição Alparone Girão – Analista de Controle </a:t>
            </a:r>
            <a:r>
              <a:rPr lang="pt-BR" sz="1850" b="1" dirty="0" smtClean="0">
                <a:solidFill>
                  <a:srgbClr val="002060"/>
                </a:solidFill>
              </a:rPr>
              <a:t>Interno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Gloria Isis de Carvalho Souza – Analista de Controle Interno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Adriano Luiz Pina Motta – Analista de Controle </a:t>
            </a:r>
            <a:r>
              <a:rPr lang="pt-BR" sz="1850" b="1" dirty="0" smtClean="0">
                <a:solidFill>
                  <a:srgbClr val="002060"/>
                </a:solidFill>
              </a:rPr>
              <a:t>Interno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Eliane Figueiredo De Menezes – Assistente II</a:t>
            </a:r>
          </a:p>
          <a:p>
            <a:pPr algn="ctr"/>
            <a:r>
              <a:rPr lang="pt-BR" sz="1850" b="1" dirty="0" smtClean="0">
                <a:solidFill>
                  <a:srgbClr val="002060"/>
                </a:solidFill>
              </a:rPr>
              <a:t>João </a:t>
            </a:r>
            <a:r>
              <a:rPr lang="pt-BR" sz="1850" b="1" dirty="0">
                <a:solidFill>
                  <a:srgbClr val="002060"/>
                </a:solidFill>
              </a:rPr>
              <a:t>José Tardin de Rezende – Secretário II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Deborah Vaz Gonçalves – Assistente II 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Galdina Marques Guimarães – Assistente II 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Loize Romilda Zanella – Assistente </a:t>
            </a:r>
            <a:r>
              <a:rPr lang="pt-BR" sz="1850" b="1" dirty="0" smtClean="0">
                <a:solidFill>
                  <a:srgbClr val="002060"/>
                </a:solidFill>
              </a:rPr>
              <a:t>II</a:t>
            </a:r>
          </a:p>
          <a:p>
            <a:pPr algn="ctr"/>
            <a:r>
              <a:rPr lang="pt-BR" sz="1850" b="1" dirty="0" smtClean="0">
                <a:solidFill>
                  <a:srgbClr val="002060"/>
                </a:solidFill>
              </a:rPr>
              <a:t>Ana </a:t>
            </a:r>
            <a:r>
              <a:rPr lang="pt-BR" sz="1850" b="1" dirty="0">
                <a:solidFill>
                  <a:srgbClr val="002060"/>
                </a:solidFill>
              </a:rPr>
              <a:t>Cristina dos Santos Camello – Assistente II </a:t>
            </a:r>
          </a:p>
          <a:p>
            <a:pPr algn="ctr"/>
            <a:r>
              <a:rPr lang="pt-BR" sz="1850" b="1" dirty="0">
                <a:solidFill>
                  <a:srgbClr val="002060"/>
                </a:solidFill>
              </a:rPr>
              <a:t>Eliane Capeloni dos Santos Costa – Assistente II </a:t>
            </a:r>
          </a:p>
          <a:p>
            <a:pPr algn="ctr"/>
            <a:endParaRPr lang="pt-BR" sz="1850" b="1" dirty="0">
              <a:solidFill>
                <a:srgbClr val="002060"/>
              </a:solidFill>
            </a:endParaRPr>
          </a:p>
          <a:p>
            <a:pPr algn="ctr"/>
            <a:endParaRPr lang="pt-BR" sz="1850" b="1" dirty="0">
              <a:solidFill>
                <a:srgbClr val="002060"/>
              </a:solidFill>
            </a:endParaRPr>
          </a:p>
          <a:p>
            <a:pPr algn="ctr"/>
            <a:endParaRPr lang="pt-BR" sz="1850" b="1" dirty="0" smtClean="0">
              <a:solidFill>
                <a:srgbClr val="002060"/>
              </a:solidFill>
            </a:endParaRPr>
          </a:p>
          <a:p>
            <a:pPr algn="ctr"/>
            <a:endParaRPr lang="pt-BR" sz="185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95367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233241" y="1243570"/>
            <a:ext cx="11882170" cy="823075"/>
          </a:xfrm>
        </p:spPr>
        <p:txBody>
          <a:bodyPr>
            <a:noAutofit/>
          </a:bodyPr>
          <a:lstStyle/>
          <a:p>
            <a:pPr algn="l"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pt-BR" sz="3300" b="1" dirty="0"/>
              <a:t/>
            </a:r>
            <a:br>
              <a:rPr lang="pt-BR" sz="3300" b="1" dirty="0"/>
            </a:br>
            <a:r>
              <a:rPr lang="pt-BR" sz="3300" b="1" dirty="0"/>
              <a:t/>
            </a:r>
            <a:br>
              <a:rPr lang="pt-BR" sz="3300" b="1" dirty="0"/>
            </a:br>
            <a:r>
              <a:rPr lang="pt-BR" sz="3300" b="1" dirty="0">
                <a:solidFill>
                  <a:srgbClr val="1F497D"/>
                </a:solidFill>
              </a:rPr>
              <a:t/>
            </a:r>
            <a:br>
              <a:rPr lang="pt-BR" sz="3300" b="1" dirty="0">
                <a:solidFill>
                  <a:srgbClr val="1F497D"/>
                </a:solidFill>
              </a:rPr>
            </a:br>
            <a:endParaRPr lang="pt-BR" sz="3300" b="1" dirty="0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6" name="Título 8"/>
          <p:cNvSpPr txBox="1">
            <a:spLocks/>
          </p:cNvSpPr>
          <p:nvPr/>
        </p:nvSpPr>
        <p:spPr>
          <a:xfrm>
            <a:off x="46121" y="3712795"/>
            <a:ext cx="11882170" cy="1849747"/>
          </a:xfrm>
          <a:prstGeom prst="rect">
            <a:avLst/>
          </a:prstGeom>
        </p:spPr>
        <p:txBody>
          <a:bodyPr vert="horz" lIns="108603" tIns="54302" rIns="108603" bIns="54302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Clr>
                <a:srgbClr val="31B6FD"/>
              </a:buClr>
              <a:buSzPct val="100000"/>
            </a:pPr>
            <a:endParaRPr lang="pt-BR" sz="5700" b="1" dirty="0">
              <a:solidFill>
                <a:srgbClr val="073E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701043" y="1767346"/>
            <a:ext cx="10478764" cy="1368471"/>
          </a:xfrm>
          <a:prstGeom prst="rect">
            <a:avLst/>
          </a:prstGeom>
        </p:spPr>
        <p:txBody>
          <a:bodyPr wrap="square" lIns="108603" tIns="54302" rIns="108603" bIns="54302">
            <a:spAutoFit/>
          </a:bodyPr>
          <a:lstStyle/>
          <a:p>
            <a:pPr marL="814525" indent="-814525" algn="ctr"/>
            <a:endParaRPr lang="pt-BR" sz="2900" b="1" dirty="0">
              <a:solidFill>
                <a:srgbClr val="073E87"/>
              </a:solidFill>
            </a:endParaRPr>
          </a:p>
          <a:p>
            <a:pPr algn="ctr">
              <a:lnSpc>
                <a:spcPct val="80000"/>
              </a:lnSpc>
              <a:buClr>
                <a:srgbClr val="31B6FD"/>
              </a:buClr>
              <a:buSzPct val="100000"/>
            </a:pPr>
            <a:r>
              <a:rPr lang="pt-BR" sz="6600" b="1" u="sng" dirty="0" smtClean="0">
                <a:solidFill>
                  <a:srgbClr val="073E87"/>
                </a:solidFill>
              </a:rPr>
              <a:t>OBRIGADO!!!</a:t>
            </a:r>
            <a:endParaRPr lang="pt-BR" sz="6600" b="1" u="sng" dirty="0">
              <a:solidFill>
                <a:srgbClr val="073E87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899865" y="4150344"/>
            <a:ext cx="6736348" cy="1504810"/>
          </a:xfrm>
          <a:prstGeom prst="rect">
            <a:avLst/>
          </a:prstGeom>
        </p:spPr>
        <p:txBody>
          <a:bodyPr wrap="square" lIns="108603" tIns="54302" rIns="108603" bIns="54302">
            <a:spAutoFit/>
          </a:bodyPr>
          <a:lstStyle/>
          <a:p>
            <a:pPr marL="407262" indent="-407262">
              <a:buClr>
                <a:srgbClr val="31B6FD"/>
              </a:buClr>
              <a:buFont typeface="Symbol" pitchFamily="18" charset="2"/>
              <a:buChar char="*"/>
            </a:pPr>
            <a:endParaRPr lang="pt-BR" sz="2900" dirty="0">
              <a:solidFill>
                <a:srgbClr val="073E87"/>
              </a:solidFill>
            </a:endParaRPr>
          </a:p>
          <a:p>
            <a:endParaRPr lang="pt-BR" sz="2900" dirty="0">
              <a:solidFill>
                <a:srgbClr val="073E87"/>
              </a:solidFill>
            </a:endParaRPr>
          </a:p>
          <a:p>
            <a:endParaRPr lang="pt-BR" sz="2900" dirty="0">
              <a:solidFill>
                <a:srgbClr val="073E87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550177" y="4859288"/>
            <a:ext cx="11654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i="1" dirty="0"/>
              <a:t>Visite nosso site: </a:t>
            </a:r>
            <a:r>
              <a:rPr lang="pt-BR" sz="3200" i="1" u="sng" dirty="0">
                <a:hlinkClick r:id="rId3"/>
              </a:rPr>
              <a:t>http://www.fazenda.rj.gov.br/portal/instituicao/contadoria.portal</a:t>
            </a:r>
            <a:endParaRPr lang="pt-BR" sz="3200" dirty="0"/>
          </a:p>
        </p:txBody>
      </p:sp>
    </p:spTree>
    <p:extLst>
      <p:ext uri="{BB962C8B-B14F-4D97-AF65-F5344CB8AC3E}">
        <p14:creationId xmlns="" xmlns:p14="http://schemas.microsoft.com/office/powerpoint/2010/main" val="1939177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ítulo 2"/>
          <p:cNvSpPr txBox="1">
            <a:spLocks/>
          </p:cNvSpPr>
          <p:nvPr/>
        </p:nvSpPr>
        <p:spPr>
          <a:xfrm>
            <a:off x="767724" y="914559"/>
            <a:ext cx="10692765" cy="1301735"/>
          </a:xfrm>
          <a:prstGeom prst="rect">
            <a:avLst/>
          </a:prstGeom>
        </p:spPr>
        <p:txBody>
          <a:bodyPr lIns="108603" tIns="54302" rIns="108603" bIns="54302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b="1" dirty="0">
                <a:cs typeface="Arial" pitchFamily="34" charset="0"/>
              </a:rPr>
              <a:t>A Convergência na Contabilidade Pública</a:t>
            </a:r>
          </a:p>
        </p:txBody>
      </p:sp>
      <p:sp>
        <p:nvSpPr>
          <p:cNvPr id="5" name="Retângulo 5"/>
          <p:cNvSpPr>
            <a:spLocks noChangeArrowheads="1"/>
          </p:cNvSpPr>
          <p:nvPr/>
        </p:nvSpPr>
        <p:spPr bwMode="auto">
          <a:xfrm>
            <a:off x="233081" y="2405768"/>
            <a:ext cx="7859233" cy="228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603" tIns="54302" rIns="108603" bIns="54302">
            <a:spAutoFit/>
          </a:bodyPr>
          <a:lstStyle/>
          <a:p>
            <a:pPr marL="610893" indent="-610893"/>
            <a:r>
              <a:rPr lang="pt-BR" sz="3400" dirty="0"/>
              <a:t>     “É o processo de adoção das </a:t>
            </a:r>
            <a:r>
              <a:rPr lang="pt-BR" sz="3400" dirty="0">
                <a:solidFill>
                  <a:srgbClr val="00B0F0"/>
                </a:solidFill>
              </a:rPr>
              <a:t>normas internacionais de contabilidade</a:t>
            </a:r>
            <a:r>
              <a:rPr lang="pt-BR" sz="3400" dirty="0"/>
              <a:t> no sentido de buscar informações padronizadas e de maior qualidade”.</a:t>
            </a:r>
          </a:p>
        </p:txBody>
      </p:sp>
      <p:pic>
        <p:nvPicPr>
          <p:cNvPr id="9" name="Picture 2" descr="http://withfriendship.com/images/i/42926/Document-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026" y="3920800"/>
            <a:ext cx="3556004" cy="2934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621393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1"/>
          <p:cNvSpPr txBox="1">
            <a:spLocks/>
          </p:cNvSpPr>
          <p:nvPr/>
        </p:nvSpPr>
        <p:spPr>
          <a:xfrm>
            <a:off x="852402" y="2291120"/>
            <a:ext cx="9953165" cy="3585689"/>
          </a:xfrm>
          <a:prstGeom prst="rect">
            <a:avLst/>
          </a:prstGeom>
        </p:spPr>
        <p:txBody>
          <a:bodyPr vert="horz" lIns="108603" tIns="54302" rIns="108603" bIns="54302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pt-BR" sz="2700" dirty="0">
                <a:solidFill>
                  <a:schemeClr val="tx1"/>
                </a:solidFill>
              </a:rPr>
              <a:t>A nova estruturação dos Balanços e Demonstrativos representa mais um grande avanço do Estado do Rio de Janeiro no tocante à convergência da contabilidade pública às Normas Internacionais de Contabilidade Aplicada ao Setor Público, bem como denota o compromisso deste Estado com a modernização da Ciência Contábil e com as melhores práticas de governança.</a:t>
            </a:r>
          </a:p>
          <a:p>
            <a:pPr algn="just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pt-BR" sz="2700" dirty="0">
                <a:solidFill>
                  <a:schemeClr val="tx1"/>
                </a:solidFill>
              </a:rPr>
              <a:t> </a:t>
            </a:r>
          </a:p>
          <a:p>
            <a:pPr algn="just"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pt-BR" sz="2700" dirty="0">
                <a:solidFill>
                  <a:schemeClr val="tx1"/>
                </a:solidFill>
              </a:rPr>
              <a:t>Além disso, permitirá a evidenciação e a consolidação das contas públicas em âmbito nacional.</a:t>
            </a:r>
          </a:p>
        </p:txBody>
      </p:sp>
      <p:cxnSp>
        <p:nvCxnSpPr>
          <p:cNvPr id="6" name="Conector reto 5"/>
          <p:cNvCxnSpPr/>
          <p:nvPr/>
        </p:nvCxnSpPr>
        <p:spPr>
          <a:xfrm>
            <a:off x="420362" y="1617694"/>
            <a:ext cx="110158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ítulo 2"/>
          <p:cNvSpPr txBox="1">
            <a:spLocks/>
          </p:cNvSpPr>
          <p:nvPr/>
        </p:nvSpPr>
        <p:spPr>
          <a:xfrm>
            <a:off x="767724" y="914559"/>
            <a:ext cx="10692765" cy="1301735"/>
          </a:xfrm>
          <a:prstGeom prst="rect">
            <a:avLst/>
          </a:prstGeom>
        </p:spPr>
        <p:txBody>
          <a:bodyPr lIns="108603" tIns="54302" rIns="108603" bIns="54302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b="1" dirty="0">
                <a:cs typeface="Arial" pitchFamily="34" charset="0"/>
              </a:rPr>
              <a:t>A Convergência na Contabilidade Pública</a:t>
            </a:r>
          </a:p>
        </p:txBody>
      </p:sp>
    </p:spTree>
    <p:extLst>
      <p:ext uri="{BB962C8B-B14F-4D97-AF65-F5344CB8AC3E}">
        <p14:creationId xmlns="" xmlns:p14="http://schemas.microsoft.com/office/powerpoint/2010/main" val="1639331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2524</TotalTime>
  <Words>4249</Words>
  <Application>Microsoft Office PowerPoint</Application>
  <PresentationFormat>Personalizar</PresentationFormat>
  <Paragraphs>1155</Paragraphs>
  <Slides>71</Slides>
  <Notes>9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71</vt:i4>
      </vt:variant>
    </vt:vector>
  </HeadingPairs>
  <TitlesOfParts>
    <vt:vector size="75" baseType="lpstr">
      <vt:lpstr>1_Personalizar design</vt:lpstr>
      <vt:lpstr>Personalizar design</vt:lpstr>
      <vt:lpstr>Planilha</vt:lpstr>
      <vt:lpstr>Worksheet</vt:lpstr>
      <vt:lpstr> RELATÓRIOS GERENCIAIS</vt:lpstr>
      <vt:lpstr>   </vt:lpstr>
      <vt:lpstr>   </vt:lpstr>
      <vt:lpstr>SISTEMAS ESTRUTURANTES Tem por base a natureza das suas atividades e a tecnologia de execução dos seus serviços, em face dos seus processos de trabalho, insumos e clientes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Demonstrações Contábeis</vt:lpstr>
      <vt:lpstr>Demonstrações Contábeis</vt:lpstr>
      <vt:lpstr>Demonstrações Contábeis</vt:lpstr>
      <vt:lpstr>Demonstrações Contábeis</vt:lpstr>
      <vt:lpstr>Slide 17</vt:lpstr>
      <vt:lpstr>Demonstrações Contábeis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Futuro no Setor Público</vt:lpstr>
      <vt:lpstr>Slide 60</vt:lpstr>
      <vt:lpstr>Slide 61</vt:lpstr>
      <vt:lpstr>Demonstrativos Fiscais</vt:lpstr>
      <vt:lpstr>Slide 63</vt:lpstr>
      <vt:lpstr>Slide 64</vt:lpstr>
      <vt:lpstr>Futuro no Setor Público</vt:lpstr>
      <vt:lpstr>Futuro no Setor Público</vt:lpstr>
      <vt:lpstr>Futuro no Setor Público</vt:lpstr>
      <vt:lpstr>Futuro no Setor Público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Contadoria Geral do Estado do rio de Janeiro</dc:title>
  <dc:creator>Stephanie Guimaraes da Silva</dc:creator>
  <cp:lastModifiedBy>26216663</cp:lastModifiedBy>
  <cp:revision>176</cp:revision>
  <cp:lastPrinted>2014-06-02T19:09:03Z</cp:lastPrinted>
  <dcterms:created xsi:type="dcterms:W3CDTF">2013-07-04T21:11:16Z</dcterms:created>
  <dcterms:modified xsi:type="dcterms:W3CDTF">2014-06-11T18:13:39Z</dcterms:modified>
</cp:coreProperties>
</file>