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8" r:id="rId11"/>
    <p:sldId id="269" r:id="rId12"/>
    <p:sldId id="263" r:id="rId13"/>
    <p:sldId id="264" r:id="rId14"/>
    <p:sldId id="265" r:id="rId15"/>
  </p:sldIdLst>
  <p:sldSz cx="14630400" cy="8229600"/>
  <p:notesSz cx="8229600" cy="14630400"/>
  <p:embeddedFontLst>
    <p:embeddedFont>
      <p:font typeface="Bahnschrift" pitchFamily="34" charset="0"/>
      <p:regular r:id="rId17"/>
      <p:bold r:id="rId18"/>
    </p:embeddedFont>
    <p:embeddedFont>
      <p:font typeface="Alexandria Semi Bold" charset="-78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ora Light" charset="0"/>
      <p:regular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-3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688777" y="771882"/>
            <a:ext cx="13252847" cy="1786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000"/>
              </a:lnSpc>
              <a:buNone/>
            </a:pPr>
            <a:r>
              <a:rPr lang="en-US" sz="56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PROGRAMA DE DESENVOLVIMENTO DE PESSOAS -PDP</a:t>
            </a:r>
            <a:endParaRPr lang="en-US" sz="5600" dirty="0">
              <a:latin typeface="Bahnschrift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8777" y="2853690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88777" y="3389828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88777" y="3925967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88777" y="5313045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CGM-Rio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88777" y="5849184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GERÊNCIA DE RECURSOS HUMANOS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88777" y="6385321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CENTRO DE ESTUDOS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88777" y="6921460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2025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88777" y="6385321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88777" y="7142798"/>
            <a:ext cx="13252847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4439" y="304800"/>
            <a:ext cx="992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MAPA DE POSIÇÕES</a:t>
            </a:r>
            <a:endParaRPr lang="pt-B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268" y="1012686"/>
            <a:ext cx="12650034" cy="68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10581" y="304800"/>
            <a:ext cx="992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MAPA DE POSIÇÕES</a:t>
            </a:r>
            <a:endParaRPr lang="pt-BR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787" y="5002853"/>
            <a:ext cx="11128478" cy="322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008" y="1012686"/>
            <a:ext cx="11284257" cy="325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87398" y="844272"/>
            <a:ext cx="696920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0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PONTOS</a:t>
            </a:r>
            <a:r>
              <a:rPr lang="en-US" sz="6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60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IMPORTANTES</a:t>
            </a:r>
            <a:r>
              <a:rPr lang="en-US" sz="6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:</a:t>
            </a:r>
            <a:endParaRPr lang="en-US" sz="6000" dirty="0"/>
          </a:p>
        </p:txBody>
      </p:sp>
      <p:sp>
        <p:nvSpPr>
          <p:cNvPr id="4" name="Text 1"/>
          <p:cNvSpPr/>
          <p:nvPr/>
        </p:nvSpPr>
        <p:spPr>
          <a:xfrm>
            <a:off x="758309" y="1881902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58309" y="2472333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CARGA HORÁRIA MÍNIMA: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8309" y="3062764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60 HORAS ANUAIS</a:t>
            </a:r>
            <a:endParaRPr lang="en-US" sz="2000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8309" y="3485198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CAPACITAÇÕES E TUTORIAS - 50% C.H.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8309" y="4492704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IMPACTO DO CUMPRIMENTO DA CARGA HORÁRIA: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8309" y="5012769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PARCELA VARIÁVEL NO ACORDO DE RESULTADO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8309" y="5407938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PROCESSOS SELETIVOS PARA CURSOS DE FORMAÇÃO/CERTIFICAÇÃO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8309" y="6101358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INDICAÇÃO PARA POSIÇÕES GERENCIAIS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8309" y="6448068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58309" y="7038499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73798" y="570271"/>
            <a:ext cx="696920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0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PONTOS IMPORTANTES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: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2894767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44709" y="1957626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ENTREGA DE CERTIFICADO: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44709" y="2548056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E-MAIL (GRH.CGM@PREFEITURA.RIO)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44709" y="2970490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PRÓPRIO SERVIDOR COPIANDO A CHEFIA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244709" y="3560921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CARTILHA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44709" y="4151352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SITE DA CGM &gt; SERVIÇOS E PORTFÓLIO &gt; TREINAMENTO &amp; DESENVOLVIMENTO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.</a:t>
            </a:r>
          </a:p>
          <a:p>
            <a:pPr marL="342900" indent="-342900">
              <a:lnSpc>
                <a:spcPts val="2700"/>
              </a:lnSpc>
              <a:buSzPct val="100000"/>
            </a:pPr>
            <a:endParaRPr lang="en-US" sz="2000" dirty="0" smtClean="0">
              <a:solidFill>
                <a:srgbClr val="3B3535"/>
              </a:solidFill>
              <a:latin typeface="Bahnschrift" pitchFamily="34" charset="0"/>
              <a:cs typeface="Sora Light" pitchFamily="34" charset="-120"/>
            </a:endParaRPr>
          </a:p>
          <a:p>
            <a:pPr marL="342900" indent="-342900">
              <a:lnSpc>
                <a:spcPts val="2700"/>
              </a:lnSpc>
              <a:buSzPct val="100000"/>
            </a:pPr>
            <a:r>
              <a:rPr lang="en-US" sz="2000" b="1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PÓS-GRADUAÇÃO</a:t>
            </a:r>
          </a:p>
          <a:p>
            <a:pPr marL="342900" indent="-342900">
              <a:lnSpc>
                <a:spcPts val="2700"/>
              </a:lnSpc>
              <a:buSzPct val="100000"/>
            </a:pPr>
            <a:endParaRPr lang="en-US" sz="2000" b="1" dirty="0" smtClean="0">
              <a:solidFill>
                <a:srgbClr val="3B3535"/>
              </a:solidFill>
              <a:latin typeface="Bahnschrift" pitchFamily="34" charset="0"/>
              <a:ea typeface="Sora Light" pitchFamily="34" charset="-122"/>
              <a:cs typeface="Sora Light" pitchFamily="34" charset="-120"/>
            </a:endParaRPr>
          </a:p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Necessidades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estratégicas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da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instituição</a:t>
            </a:r>
            <a:endParaRPr lang="en-US" sz="2000" dirty="0" smtClean="0">
              <a:solidFill>
                <a:srgbClr val="3B3535"/>
              </a:solidFill>
              <a:latin typeface="Bahnschrift" pitchFamily="34" charset="0"/>
              <a:ea typeface="Sora Light" pitchFamily="34" charset="-122"/>
              <a:cs typeface="Sora Light" pitchFamily="34" charset="-120"/>
            </a:endParaRPr>
          </a:p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Viabilidade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financeira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e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orçamentária</a:t>
            </a:r>
            <a:endParaRPr lang="en-US" sz="2000" dirty="0" smtClean="0">
              <a:solidFill>
                <a:srgbClr val="3B3535"/>
              </a:solidFill>
              <a:latin typeface="Bahnschrift" pitchFamily="34" charset="0"/>
              <a:ea typeface="Sora Light" pitchFamily="34" charset="-122"/>
              <a:cs typeface="Sora Light" pitchFamily="34" charset="-120"/>
            </a:endParaRPr>
          </a:p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Os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impactos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na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melhoria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dos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serviços</a:t>
            </a:r>
            <a:r>
              <a:rPr lang="en-US" sz="20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prestados</a:t>
            </a:r>
            <a:endParaRPr lang="en-US" sz="2000" dirty="0" smtClean="0">
              <a:solidFill>
                <a:srgbClr val="3B3535"/>
              </a:solidFill>
              <a:latin typeface="Bahnschrift" pitchFamily="34" charset="0"/>
              <a:ea typeface="Sora Light" pitchFamily="34" charset="-122"/>
              <a:cs typeface="Sora Light" pitchFamily="34" charset="-120"/>
            </a:endParaRPr>
          </a:p>
          <a:p>
            <a:pPr marL="342900" indent="-342900">
              <a:lnSpc>
                <a:spcPts val="2700"/>
              </a:lnSpc>
              <a:buSzPct val="100000"/>
            </a:pPr>
            <a:endParaRPr lang="en-US" sz="2000" dirty="0" smtClean="0">
              <a:solidFill>
                <a:srgbClr val="3B3535"/>
              </a:solidFill>
              <a:latin typeface="Bahnschrift" pitchFamily="34" charset="0"/>
              <a:cs typeface="Sora Light" pitchFamily="34" charset="-120"/>
            </a:endParaRPr>
          </a:p>
          <a:p>
            <a:pPr marL="342900" indent="-342900">
              <a:lnSpc>
                <a:spcPts val="2700"/>
              </a:lnSpc>
              <a:buSzPct val="100000"/>
            </a:pPr>
            <a:endParaRPr lang="en-US" sz="2000" dirty="0">
              <a:latin typeface="Bahnschrif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0435" y="487442"/>
            <a:ext cx="13389531" cy="1166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5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“UM BARCO NÃO AVANÇA SE CADA UM REMAR À SUA MANEIRA”</a:t>
            </a:r>
            <a:endParaRPr lang="en-US" sz="3650" dirty="0">
              <a:latin typeface="Bahnschrift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20435" y="2007989"/>
            <a:ext cx="13389531" cy="283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(PROVÉRBIO SWAHILI - ZANZIBAR)</a:t>
            </a:r>
            <a:endParaRPr lang="en-US" sz="1350" dirty="0">
              <a:latin typeface="Bahnschrift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480" y="2491026"/>
            <a:ext cx="10955536" cy="52931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64368" y="1445657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6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PDP - O QUE É?</a:t>
            </a:r>
            <a:endParaRPr lang="en-US" sz="6600" dirty="0">
              <a:latin typeface="Bahnschrift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591633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758309" y="3182064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0689" y="3967401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DEFINIÇÃO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0689" y="4509016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CAPACITAÇÕES ESTRUTURADAS A PARTIR DE COMPETÊNCIAS ORGANIZACONAIS MAPEADAS.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79519" y="3967401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OBJETIVOS PRINCIPAIS: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79519" y="4509016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4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DESENVOLVIMENTO PESSOAL E PROFISSIONAL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87139" y="5016500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4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FORTALECIMENTO DA CGM-RIO COMO ÓRGÃO DE REFERÊNCIA NA ÁREA DE CONTROLE INTERNO.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7139" y="624220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4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GESTÃO DO CONHECIMENTO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87139" y="624220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86803" y="614124"/>
            <a:ext cx="12456676" cy="597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TREINAMENTOS AGRUPADOS POR COMPETÊNCIAS</a:t>
            </a:r>
            <a:endParaRPr lang="en-US" sz="4400" dirty="0">
              <a:latin typeface="Bahnschrift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1" y="1689140"/>
            <a:ext cx="3487103" cy="23246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6151" y="4218265"/>
            <a:ext cx="4156591" cy="597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EIXO </a:t>
            </a:r>
            <a:r>
              <a:rPr lang="en-US" dirty="0" smtClean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TRANSVERSAL</a:t>
            </a:r>
          </a:p>
          <a:p>
            <a:pPr marL="0" indent="0" algn="ctr">
              <a:lnSpc>
                <a:spcPts val="2350"/>
              </a:lnSpc>
              <a:buNone/>
            </a:pPr>
            <a:r>
              <a:rPr lang="en-US" dirty="0" smtClean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(PARA TODOS)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6151" y="4997887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GOVERNANÇA E GESTÃO PÚBLICA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6151" y="5352336"/>
            <a:ext cx="4156591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FUNDAMENTOS ESSENCIAIS DA CGM-Rio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6151" y="5997654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MENTALIDADE DIGITAL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36151" y="6352103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COMUNICAÇÃO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6151" y="6706553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DESENVOLVIMENTO INTERPESSOAL</a:t>
            </a:r>
            <a:endParaRPr lang="en-US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6151" y="7161014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51" y="1689140"/>
            <a:ext cx="3487103" cy="233052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243751" y="4224099"/>
            <a:ext cx="4156591" cy="597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EIXO </a:t>
            </a:r>
            <a:r>
              <a:rPr lang="en-US" dirty="0" smtClean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TÉCNICO</a:t>
            </a:r>
          </a:p>
          <a:p>
            <a:pPr marL="0" indent="0" algn="ctr">
              <a:lnSpc>
                <a:spcPts val="2350"/>
              </a:lnSpc>
              <a:buNone/>
            </a:pPr>
            <a:r>
              <a:rPr lang="en-US" dirty="0" smtClean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(CONFORME NECESSIDADE TÉCNICA)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243751" y="5003721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CONTABILIDADE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243751" y="5358170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AUDITORIA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243751" y="5712619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CORREGEDORIA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43751" y="6067068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GESTÃO ADMINISTRATVA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43751" y="6421517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TECNOLOGIA DA INFORMAÇÃO</a:t>
            </a:r>
            <a:endParaRPr lang="en-US" dirty="0">
              <a:latin typeface="Bahnschrift" pitchFamily="34" charset="0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350" y="1689140"/>
            <a:ext cx="3487103" cy="2324695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851350" y="4218265"/>
            <a:ext cx="4457078" cy="896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EIXO GERENCIAL </a:t>
            </a:r>
            <a:endParaRPr lang="en-US" dirty="0" smtClean="0">
              <a:solidFill>
                <a:srgbClr val="1F1E1E"/>
              </a:solidFill>
              <a:latin typeface="Bahnschrift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ctr">
              <a:lnSpc>
                <a:spcPts val="2350"/>
              </a:lnSpc>
              <a:buNone/>
            </a:pPr>
            <a:r>
              <a:rPr lang="en-US" dirty="0" smtClean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(PREFERENCIALMENTE </a:t>
            </a:r>
            <a:r>
              <a:rPr lang="en-US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PARA GESTORES)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9851350" y="5296853"/>
            <a:ext cx="4156591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ENGAJAMENTO E MOTIVAÇÃO DE EQUIPES</a:t>
            </a:r>
            <a:endParaRPr lang="en-US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9851350" y="5942171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250"/>
              </a:lnSpc>
              <a:buSzPct val="100000"/>
              <a:buChar char="•"/>
            </a:pP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GESTÃO PARA RESULTADOS</a:t>
            </a:r>
            <a:endParaRPr lang="en-US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9851350" y="6396633"/>
            <a:ext cx="41565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82761" y="924232"/>
            <a:ext cx="811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CAMINHO NO SITE PARA O PAINEL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73" y="0"/>
            <a:ext cx="6676310" cy="35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740" y="364414"/>
            <a:ext cx="6625821" cy="232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cima 4"/>
          <p:cNvSpPr/>
          <p:nvPr/>
        </p:nvSpPr>
        <p:spPr>
          <a:xfrm rot="5400000">
            <a:off x="7481094" y="1112233"/>
            <a:ext cx="753293" cy="7865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2818" y="4306529"/>
            <a:ext cx="9712411" cy="323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47599" y="172641"/>
            <a:ext cx="7335203" cy="513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48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O PAINEL CAPACITAR </a:t>
            </a:r>
            <a:r>
              <a:rPr lang="en-US" sz="4800" dirty="0" smtClean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en-US" sz="4800" dirty="0">
              <a:latin typeface="Bahnschrift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180767" y="920829"/>
            <a:ext cx="4268748" cy="513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4800" dirty="0" smtClean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AÇÕES DE DESENVOLVIMENTO</a:t>
            </a:r>
            <a:endParaRPr lang="en-US" sz="4800" dirty="0">
              <a:latin typeface="Bahnschrift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6735" y="1925955"/>
            <a:ext cx="13536930" cy="249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38" y="1691640"/>
            <a:ext cx="11016000" cy="62206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080" y="1421171"/>
            <a:ext cx="11564937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038168" y="235974"/>
            <a:ext cx="871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HISTÓRICO DO SERVIDOR</a:t>
            </a:r>
            <a:endParaRPr lang="pt-BR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723073"/>
            <a:ext cx="629257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0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AÇÕES FORA DO PAINEL</a:t>
            </a:r>
            <a:endParaRPr lang="en-US" sz="6000" dirty="0">
              <a:latin typeface="Bahnschrift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36506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758309" y="390667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3906679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4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ATIVIDADES DE FORA DO PAINEL (VALIDADAS PELA CHEFIA)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504408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4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CURSOS SUGERIDOS PELO </a:t>
            </a:r>
            <a:r>
              <a:rPr lang="en-US" sz="2400" i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T&amp;D INFORMA 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5639872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4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CAPACITAÇÕES COLETIVAS </a:t>
            </a:r>
            <a:endParaRPr lang="en-US" sz="2400" dirty="0">
              <a:latin typeface="Bahnschrift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8309" y="6181487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39" y="1715929"/>
            <a:ext cx="6292572" cy="425612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87139" y="6215777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74150" y="175796"/>
            <a:ext cx="7282101" cy="523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48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DIAGNÓSTICO DE COMPETÊNCIAS</a:t>
            </a:r>
            <a:endParaRPr lang="en-US" sz="4800" dirty="0">
              <a:latin typeface="Bahnschrift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56617" y="1278374"/>
            <a:ext cx="13517166" cy="254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endParaRPr lang="en-US" sz="12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17" y="1010915"/>
            <a:ext cx="4561483" cy="695997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30917" y="1689100"/>
            <a:ext cx="8650367" cy="420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ESCALA DE DOMÍNIO: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430917" y="2252304"/>
            <a:ext cx="8650367" cy="508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000"/>
              </a:lnSpc>
              <a:buSzPct val="100000"/>
              <a:buChar char="•"/>
            </a:pPr>
            <a:r>
              <a:rPr lang="en-US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Muito Baixo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- quando o servidor possui </a:t>
            </a: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pouco ou nenhum 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conhecimento, habilidade e atitude, não sendo capaz de executar as tarefas.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430917" y="3015614"/>
            <a:ext cx="8650367" cy="763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000"/>
              </a:lnSpc>
              <a:buSzPct val="100000"/>
              <a:buChar char="•"/>
            </a:pPr>
            <a:r>
              <a:rPr lang="en-US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Baixo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- quando o servidor possui conhecimento, habilidade e atitude </a:t>
            </a: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mínimas necessárias 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para executar tarefas simples e rotineiras. Nesse estágio, é comum que haja a necessidade de supervisão e orientação constante por parte de profissionais mais experientes.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430917" y="4288324"/>
            <a:ext cx="8650367" cy="541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000"/>
              </a:lnSpc>
              <a:buSzPct val="100000"/>
              <a:buChar char="•"/>
            </a:pPr>
            <a:r>
              <a:rPr lang="en-US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Moderado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-  quando o servidor possui conhecimento, habilidade e atitude </a:t>
            </a: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adequadas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em sua área de atuação, necessitando de algumas orientação, sendo capaz de trabalhar de forma independente em tarefas rotineiras.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30917" y="5372755"/>
            <a:ext cx="8650367" cy="763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000"/>
              </a:lnSpc>
              <a:buSzPct val="100000"/>
              <a:buChar char="•"/>
            </a:pPr>
            <a:r>
              <a:rPr lang="en-US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Alto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- quando o servidor possui conhecimento, habilidade e atitude </a:t>
            </a: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altamente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desenvolvidas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, sendo capaz de executar tarefas complexas de forma independente e fornecer orientação e suportes a outros servidores.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23416" y="6434375"/>
            <a:ext cx="8650367" cy="508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000"/>
              </a:lnSpc>
              <a:buSzPct val="100000"/>
              <a:buChar char="•"/>
            </a:pPr>
            <a:r>
              <a:rPr lang="en-US" b="1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Muito Alto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 - quando possui </a:t>
            </a:r>
            <a:r>
              <a:rPr lang="en-US" dirty="0">
                <a:solidFill>
                  <a:srgbClr val="FF0000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profundos e abrangentes </a:t>
            </a:r>
            <a:r>
              <a:rPr lang="en-US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conhecimentos, habilidade e atitude, sendo referência no item avaliado. 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30917" y="5925502"/>
            <a:ext cx="8650367" cy="254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56617" y="7630954"/>
            <a:ext cx="13517166" cy="254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54104" y="1721882"/>
            <a:ext cx="992219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600" dirty="0">
                <a:solidFill>
                  <a:srgbClr val="1F1E1E"/>
                </a:solidFill>
                <a:latin typeface="Bahnschrift" pitchFamily="34" charset="0"/>
                <a:ea typeface="Alexandria Semi Bold" pitchFamily="34" charset="-122"/>
                <a:cs typeface="Alexandria Semi Bold" pitchFamily="34" charset="-120"/>
              </a:rPr>
              <a:t>DIAGNÓSTICO DE COMPETÊNCIAS</a:t>
            </a:r>
            <a:endParaRPr lang="en-US" sz="6600" dirty="0">
              <a:latin typeface="Bahnschrift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867858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758309" y="3458289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4048720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2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IDENTIFICAR O GRAU DE DOMÍNIO DE CADA SERVIDOR SOBRE AS COMPETÊNCIAS MAPEADAS</a:t>
            </a:r>
            <a:endParaRPr lang="en-US" sz="2200" dirty="0">
              <a:latin typeface="Bahnschrift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4471154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2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AVALIADOR E AVALIADO EM CONCORDÂNCIA</a:t>
            </a:r>
            <a:endParaRPr lang="en-US" sz="2200" dirty="0">
              <a:latin typeface="Bahnschrift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4893588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2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GOOGLE FORMS</a:t>
            </a:r>
            <a:endParaRPr lang="en-US" sz="2200" dirty="0">
              <a:latin typeface="Bahnschrift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8309" y="5316022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2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DISPONIBILIZADO PARA GESTORES EM </a:t>
            </a:r>
            <a:r>
              <a:rPr lang="en-US" sz="2200" dirty="0" smtClean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26 </a:t>
            </a:r>
            <a:r>
              <a:rPr lang="en-US" sz="22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DE FEVEREIRO</a:t>
            </a:r>
            <a:endParaRPr lang="en-US" sz="2200" dirty="0">
              <a:latin typeface="Bahnschrift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8309" y="5738455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2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PREENCHIMENTO ATÉ 31 DE MARÇO</a:t>
            </a:r>
            <a:endParaRPr lang="en-US" sz="2200" dirty="0">
              <a:latin typeface="Bahnschrift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309" y="6160889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2200" dirty="0">
                <a:solidFill>
                  <a:srgbClr val="3B3535"/>
                </a:solidFill>
                <a:latin typeface="Bahnschrift" pitchFamily="34" charset="0"/>
                <a:ea typeface="Sora Light" pitchFamily="34" charset="-122"/>
                <a:cs typeface="Sora Light" pitchFamily="34" charset="-120"/>
              </a:rPr>
              <a:t>RECEBIMENTO DA CÓPIA DO DIAGNÓSTICO PREENCHIDO</a:t>
            </a:r>
            <a:endParaRPr lang="en-US" sz="2200" dirty="0">
              <a:latin typeface="Bahnschrif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465</Words>
  <Application>Microsoft Office PowerPoint</Application>
  <PresentationFormat>Personalizar</PresentationFormat>
  <Paragraphs>87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Bahnschrift</vt:lpstr>
      <vt:lpstr>Alexandria Semi Bold</vt:lpstr>
      <vt:lpstr>Calibri</vt:lpstr>
      <vt:lpstr>Sora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02992444</cp:lastModifiedBy>
  <cp:revision>27</cp:revision>
  <dcterms:created xsi:type="dcterms:W3CDTF">2025-02-21T19:04:49Z</dcterms:created>
  <dcterms:modified xsi:type="dcterms:W3CDTF">2025-02-25T16:33:02Z</dcterms:modified>
</cp:coreProperties>
</file>